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65"/>
  </p:notesMasterIdLst>
  <p:handoutMasterIdLst>
    <p:handoutMasterId r:id="rId66"/>
  </p:handoutMasterIdLst>
  <p:sldIdLst>
    <p:sldId id="455" r:id="rId2"/>
    <p:sldId id="392" r:id="rId3"/>
    <p:sldId id="448" r:id="rId4"/>
    <p:sldId id="449" r:id="rId5"/>
    <p:sldId id="371" r:id="rId6"/>
    <p:sldId id="373" r:id="rId7"/>
    <p:sldId id="370" r:id="rId8"/>
    <p:sldId id="424" r:id="rId9"/>
    <p:sldId id="421" r:id="rId10"/>
    <p:sldId id="428" r:id="rId11"/>
    <p:sldId id="451" r:id="rId12"/>
    <p:sldId id="376" r:id="rId13"/>
    <p:sldId id="452" r:id="rId14"/>
    <p:sldId id="427" r:id="rId15"/>
    <p:sldId id="412" r:id="rId16"/>
    <p:sldId id="413" r:id="rId17"/>
    <p:sldId id="450" r:id="rId18"/>
    <p:sldId id="379" r:id="rId19"/>
    <p:sldId id="419" r:id="rId20"/>
    <p:sldId id="381" r:id="rId21"/>
    <p:sldId id="382" r:id="rId22"/>
    <p:sldId id="431" r:id="rId23"/>
    <p:sldId id="457" r:id="rId24"/>
    <p:sldId id="458" r:id="rId25"/>
    <p:sldId id="384" r:id="rId26"/>
    <p:sldId id="426" r:id="rId27"/>
    <p:sldId id="440" r:id="rId28"/>
    <p:sldId id="441" r:id="rId29"/>
    <p:sldId id="394" r:id="rId30"/>
    <p:sldId id="446" r:id="rId31"/>
    <p:sldId id="447" r:id="rId32"/>
    <p:sldId id="386" r:id="rId33"/>
    <p:sldId id="390" r:id="rId34"/>
    <p:sldId id="439" r:id="rId35"/>
    <p:sldId id="415" r:id="rId36"/>
    <p:sldId id="388" r:id="rId37"/>
    <p:sldId id="387" r:id="rId38"/>
    <p:sldId id="389" r:id="rId39"/>
    <p:sldId id="416" r:id="rId40"/>
    <p:sldId id="418" r:id="rId41"/>
    <p:sldId id="429" r:id="rId42"/>
    <p:sldId id="396" r:id="rId43"/>
    <p:sldId id="399" r:id="rId44"/>
    <p:sldId id="380" r:id="rId45"/>
    <p:sldId id="430" r:id="rId46"/>
    <p:sldId id="423" r:id="rId47"/>
    <p:sldId id="401" r:id="rId48"/>
    <p:sldId id="397" r:id="rId49"/>
    <p:sldId id="398" r:id="rId50"/>
    <p:sldId id="400" r:id="rId51"/>
    <p:sldId id="456" r:id="rId52"/>
    <p:sldId id="425" r:id="rId53"/>
    <p:sldId id="453" r:id="rId54"/>
    <p:sldId id="454" r:id="rId55"/>
    <p:sldId id="432" r:id="rId56"/>
    <p:sldId id="433" r:id="rId57"/>
    <p:sldId id="434" r:id="rId58"/>
    <p:sldId id="435" r:id="rId59"/>
    <p:sldId id="436" r:id="rId60"/>
    <p:sldId id="437" r:id="rId61"/>
    <p:sldId id="411" r:id="rId62"/>
    <p:sldId id="385" r:id="rId63"/>
    <p:sldId id="445" r:id="rId64"/>
  </p:sldIdLst>
  <p:sldSz cx="24377650" cy="13716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Marta Michalek" initials="MM" lastIdx="1" clrIdx="2">
    <p:extLst>
      <p:ext uri="{19B8F6BF-5375-455C-9EA6-DF929625EA0E}">
        <p15:presenceInfo xmlns:p15="http://schemas.microsoft.com/office/powerpoint/2012/main" userId="Marta Michale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23232"/>
    <a:srgbClr val="F9F9F9"/>
    <a:srgbClr val="CDCDCE"/>
    <a:srgbClr val="FFFFFF"/>
    <a:srgbClr val="CFCFCF"/>
    <a:srgbClr val="E2E2E2"/>
    <a:srgbClr val="3336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25" autoAdjust="0"/>
    <p:restoredTop sz="67062" autoAdjust="0"/>
  </p:normalViewPr>
  <p:slideViewPr>
    <p:cSldViewPr snapToGrid="0">
      <p:cViewPr varScale="1">
        <p:scale>
          <a:sx n="28" d="100"/>
          <a:sy n="28" d="100"/>
        </p:scale>
        <p:origin x="1622" y="43"/>
      </p:cViewPr>
      <p:guideLst/>
    </p:cSldViewPr>
  </p:slideViewPr>
  <p:outlineViewPr>
    <p:cViewPr>
      <p:scale>
        <a:sx n="33" d="100"/>
        <a:sy n="33" d="100"/>
      </p:scale>
      <p:origin x="0" y="0"/>
    </p:cViewPr>
  </p:outlineViewPr>
  <p:notesTextViewPr>
    <p:cViewPr>
      <p:scale>
        <a:sx n="66" d="100"/>
        <a:sy n="66" d="100"/>
      </p:scale>
      <p:origin x="0" y="0"/>
    </p:cViewPr>
  </p:notesTextViewPr>
  <p:sorterViewPr>
    <p:cViewPr>
      <p:scale>
        <a:sx n="33" d="100"/>
        <a:sy n="33" d="100"/>
      </p:scale>
      <p:origin x="0" y="0"/>
    </p:cViewPr>
  </p:sorterViewPr>
  <p:notesViewPr>
    <p:cSldViewPr snapToGrid="0" showGuides="1">
      <p:cViewPr varScale="1">
        <p:scale>
          <a:sx n="78" d="100"/>
          <a:sy n="78" d="100"/>
        </p:scale>
        <p:origin x="398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400" b="0" i="0" u="none" strike="noStrike" kern="1200" spc="0" baseline="0">
                <a:solidFill>
                  <a:schemeClr val="tx1">
                    <a:lumMod val="65000"/>
                    <a:lumOff val="35000"/>
                  </a:schemeClr>
                </a:solidFill>
                <a:latin typeface="+mn-lt"/>
                <a:ea typeface="+mn-ea"/>
                <a:cs typeface="+mn-cs"/>
              </a:defRPr>
            </a:pPr>
            <a:r>
              <a:rPr lang="en-US" b="1" dirty="0"/>
              <a:t>Budget Allocation</a:t>
            </a:r>
          </a:p>
        </c:rich>
      </c:tx>
      <c:layout>
        <c:manualLayout>
          <c:xMode val="edge"/>
          <c:yMode val="edge"/>
          <c:x val="0.18042379532583058"/>
          <c:y val="1.0549622405662793E-2"/>
        </c:manualLayout>
      </c:layout>
      <c:overlay val="0"/>
      <c:spPr>
        <a:noFill/>
        <a:ln>
          <a:noFill/>
        </a:ln>
        <a:effectLst/>
      </c:spPr>
      <c:txPr>
        <a:bodyPr rot="0" spcFirstLastPara="1" vertOverflow="ellipsis" vert="horz" wrap="square" anchor="ctr" anchorCtr="1"/>
        <a:lstStyle/>
        <a:p>
          <a:pPr>
            <a:defRPr sz="4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Budget Allocation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7E5-4195-9B66-C8DC0CF4BB96}"/>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F7E5-4195-9B66-C8DC0CF4BB96}"/>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F7E5-4195-9B66-C8DC0CF4BB96}"/>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F7E5-4195-9B66-C8DC0CF4BB96}"/>
              </c:ext>
            </c:extLst>
          </c:dPt>
          <c:cat>
            <c:strRef>
              <c:f>Sheet1!$A$2:$A$5</c:f>
              <c:strCache>
                <c:ptCount val="4"/>
                <c:pt idx="0">
                  <c:v>Social Advertising - 48%</c:v>
                </c:pt>
                <c:pt idx="1">
                  <c:v>Content Creation - 28%</c:v>
                </c:pt>
                <c:pt idx="2">
                  <c:v>Loyalty &amp; Rewards - 19%</c:v>
                </c:pt>
                <c:pt idx="3">
                  <c:v>In-Store Promo - 5%</c:v>
                </c:pt>
              </c:strCache>
            </c:strRef>
          </c:cat>
          <c:val>
            <c:numRef>
              <c:f>Sheet1!$B$2:$B$5</c:f>
              <c:numCache>
                <c:formatCode>General</c:formatCode>
                <c:ptCount val="4"/>
                <c:pt idx="0">
                  <c:v>725</c:v>
                </c:pt>
                <c:pt idx="1">
                  <c:v>420</c:v>
                </c:pt>
                <c:pt idx="2">
                  <c:v>280</c:v>
                </c:pt>
                <c:pt idx="3">
                  <c:v>75</c:v>
                </c:pt>
              </c:numCache>
            </c:numRef>
          </c:val>
          <c:extLst>
            <c:ext xmlns:c16="http://schemas.microsoft.com/office/drawing/2014/chart" uri="{C3380CC4-5D6E-409C-BE32-E72D297353CC}">
              <c16:uniqueId val="{00000000-84CC-41DF-8DD7-37188A87E77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023993" y="0"/>
            <a:ext cx="3078427" cy="513508"/>
          </a:xfrm>
          <a:prstGeom prst="rect">
            <a:avLst/>
          </a:prstGeom>
        </p:spPr>
        <p:txBody>
          <a:bodyPr vert="horz" lIns="96661" tIns="48331" rIns="96661" bIns="48331" rtlCol="0"/>
          <a:lstStyle>
            <a:lvl1pPr algn="r">
              <a:defRPr sz="1300"/>
            </a:lvl1pPr>
          </a:lstStyle>
          <a:p>
            <a:fld id="{9388C53A-6391-49B5-B801-2F8A63279144}" type="datetimeFigureOut">
              <a:rPr lang="en-US" smtClean="0"/>
              <a:t>5/25/2026</a:t>
            </a:fld>
            <a:endParaRPr lang="en-US"/>
          </a:p>
        </p:txBody>
      </p:sp>
      <p:sp>
        <p:nvSpPr>
          <p:cNvPr id="4" name="Footer Placeholder 3"/>
          <p:cNvSpPr>
            <a:spLocks noGrp="1"/>
          </p:cNvSpPr>
          <p:nvPr>
            <p:ph type="ftr" sz="quarter" idx="2"/>
          </p:nvPr>
        </p:nvSpPr>
        <p:spPr>
          <a:xfrm>
            <a:off x="0" y="9721107"/>
            <a:ext cx="3078427" cy="513507"/>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023993" y="9721107"/>
            <a:ext cx="3078427" cy="513507"/>
          </a:xfrm>
          <a:prstGeom prst="rect">
            <a:avLst/>
          </a:prstGeom>
        </p:spPr>
        <p:txBody>
          <a:bodyPr vert="horz" lIns="96661" tIns="48331" rIns="96661" bIns="48331" rtlCol="0" anchor="b"/>
          <a:lstStyle>
            <a:lvl1pPr algn="r">
              <a:defRPr sz="1300"/>
            </a:lvl1pPr>
          </a:lstStyle>
          <a:p>
            <a:fld id="{20790F30-5CCB-4BF5-AEF6-7BB84334F951}" type="slidenum">
              <a:rPr lang="en-US" smtClean="0"/>
              <a:t>‹#›</a:t>
            </a:fld>
            <a:endParaRPr lang="en-US"/>
          </a:p>
        </p:txBody>
      </p:sp>
    </p:spTree>
    <p:extLst>
      <p:ext uri="{BB962C8B-B14F-4D97-AF65-F5344CB8AC3E}">
        <p14:creationId xmlns:p14="http://schemas.microsoft.com/office/powerpoint/2010/main" val="474969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023993" y="0"/>
            <a:ext cx="3078427" cy="513508"/>
          </a:xfrm>
          <a:prstGeom prst="rect">
            <a:avLst/>
          </a:prstGeom>
        </p:spPr>
        <p:txBody>
          <a:bodyPr vert="horz" lIns="96661" tIns="48331" rIns="96661" bIns="48331" rtlCol="0"/>
          <a:lstStyle>
            <a:lvl1pPr algn="r">
              <a:defRPr sz="1300"/>
            </a:lvl1pPr>
          </a:lstStyle>
          <a:p>
            <a:fld id="{CA5178F5-8AA0-4D74-B0F7-391EB99BEE27}" type="datetimeFigureOut">
              <a:rPr lang="en-US" smtClean="0"/>
              <a:t>5/25/2026</a:t>
            </a:fld>
            <a:endParaRPr lang="en-US"/>
          </a:p>
        </p:txBody>
      </p:sp>
      <p:sp>
        <p:nvSpPr>
          <p:cNvPr id="4" name="Slide Image Placeholder 3"/>
          <p:cNvSpPr>
            <a:spLocks noGrp="1" noRot="1" noChangeAspect="1"/>
          </p:cNvSpPr>
          <p:nvPr>
            <p:ph type="sldImg" idx="2"/>
          </p:nvPr>
        </p:nvSpPr>
        <p:spPr>
          <a:xfrm>
            <a:off x="482600" y="1279525"/>
            <a:ext cx="6138863" cy="345440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10407" y="4925410"/>
            <a:ext cx="5683250" cy="4029879"/>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023993" y="9721107"/>
            <a:ext cx="3078427" cy="513507"/>
          </a:xfrm>
          <a:prstGeom prst="rect">
            <a:avLst/>
          </a:prstGeom>
        </p:spPr>
        <p:txBody>
          <a:bodyPr vert="horz" lIns="96661" tIns="48331" rIns="96661" bIns="48331" rtlCol="0" anchor="b"/>
          <a:lstStyle>
            <a:lvl1pPr algn="r">
              <a:defRPr sz="1300"/>
            </a:lvl1pPr>
          </a:lstStyle>
          <a:p>
            <a:fld id="{EBB6384B-FB04-4322-ADE9-7313F181C037}" type="slidenum">
              <a:rPr lang="en-US" smtClean="0"/>
              <a:t>‹#›</a:t>
            </a:fld>
            <a:endParaRPr lang="en-US"/>
          </a:p>
        </p:txBody>
      </p:sp>
    </p:spTree>
    <p:extLst>
      <p:ext uri="{BB962C8B-B14F-4D97-AF65-F5344CB8AC3E}">
        <p14:creationId xmlns:p14="http://schemas.microsoft.com/office/powerpoint/2010/main" val="1794082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Skiing – toilet paper</a:t>
            </a:r>
          </a:p>
          <a:p>
            <a:r>
              <a:rPr lang="en-US" dirty="0"/>
              <a:t>Golf  - laundry</a:t>
            </a:r>
          </a:p>
          <a:p>
            <a:r>
              <a:rPr lang="en-US" dirty="0"/>
              <a:t>Road trip – moving </a:t>
            </a:r>
          </a:p>
          <a:p>
            <a:endParaRPr lang="en-US" dirty="0"/>
          </a:p>
          <a:p>
            <a:r>
              <a:rPr lang="en-US" dirty="0"/>
              <a:t>PHIL (MARTA CUT IN -)</a:t>
            </a:r>
          </a:p>
        </p:txBody>
      </p:sp>
      <p:sp>
        <p:nvSpPr>
          <p:cNvPr id="4" name="Slide Number Placeholder 3"/>
          <p:cNvSpPr>
            <a:spLocks noGrp="1"/>
          </p:cNvSpPr>
          <p:nvPr>
            <p:ph type="sldNum" sz="quarter" idx="10"/>
          </p:nvPr>
        </p:nvSpPr>
        <p:spPr/>
        <p:txBody>
          <a:bodyPr/>
          <a:lstStyle/>
          <a:p>
            <a:fld id="{EBB6384B-FB04-4322-ADE9-7313F181C037}" type="slidenum">
              <a:rPr lang="en-US" smtClean="0"/>
              <a:t>2</a:t>
            </a:fld>
            <a:endParaRPr lang="en-US"/>
          </a:p>
        </p:txBody>
      </p:sp>
    </p:spTree>
    <p:extLst>
      <p:ext uri="{BB962C8B-B14F-4D97-AF65-F5344CB8AC3E}">
        <p14:creationId xmlns:p14="http://schemas.microsoft.com/office/powerpoint/2010/main" val="46711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	</a:t>
            </a:r>
          </a:p>
          <a:p>
            <a:endParaRPr lang="en-US" dirty="0"/>
          </a:p>
          <a:p>
            <a:r>
              <a:rPr lang="en-US" sz="1200" dirty="0"/>
              <a:t>Develop a 6-week integrated marketing campaign to launch Crimson loyalty program targeting the Millennial market</a:t>
            </a:r>
          </a:p>
          <a:p>
            <a:endParaRPr lang="en-US" sz="1200" dirty="0"/>
          </a:p>
          <a:p>
            <a:r>
              <a:rPr lang="en-US" sz="1200" dirty="0"/>
              <a:t>1) Create awareness of the program </a:t>
            </a:r>
          </a:p>
          <a:p>
            <a:r>
              <a:rPr lang="en-US" sz="1200" dirty="0"/>
              <a:t>2) Encourage acquisition for Crimson loyalty and credit card sign-ups from the Millennial target market. </a:t>
            </a:r>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5</a:t>
            </a:fld>
            <a:endParaRPr lang="en-US"/>
          </a:p>
        </p:txBody>
      </p:sp>
    </p:spTree>
    <p:extLst>
      <p:ext uri="{BB962C8B-B14F-4D97-AF65-F5344CB8AC3E}">
        <p14:creationId xmlns:p14="http://schemas.microsoft.com/office/powerpoint/2010/main" val="726783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 PHIL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Crimson’s flagship banner, Canadian Tire, is losing relevance with the Millennial segment because they are reaching key life (and purchase) milestones later than their parents. </a:t>
            </a:r>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6</a:t>
            </a:fld>
            <a:endParaRPr lang="en-US"/>
          </a:p>
        </p:txBody>
      </p:sp>
    </p:spTree>
    <p:extLst>
      <p:ext uri="{BB962C8B-B14F-4D97-AF65-F5344CB8AC3E}">
        <p14:creationId xmlns:p14="http://schemas.microsoft.com/office/powerpoint/2010/main" val="92706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 PHIL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Make CRIMSON the loyalty program that </a:t>
            </a:r>
            <a:r>
              <a:rPr lang="en-US" sz="1200" b="1" dirty="0"/>
              <a:t>REWARDS</a:t>
            </a:r>
            <a:r>
              <a:rPr lang="en-US" sz="1200" dirty="0"/>
              <a:t> millennials for adulting and use it as a catalyst to drive CT’s top of mind awareness among millennials. </a:t>
            </a:r>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7</a:t>
            </a:fld>
            <a:endParaRPr lang="en-US"/>
          </a:p>
        </p:txBody>
      </p:sp>
    </p:spTree>
    <p:extLst>
      <p:ext uri="{BB962C8B-B14F-4D97-AF65-F5344CB8AC3E}">
        <p14:creationId xmlns:p14="http://schemas.microsoft.com/office/powerpoint/2010/main" val="2183795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it about Crimson that everyone should be excited about. </a:t>
            </a:r>
          </a:p>
          <a:p>
            <a:endParaRPr lang="en-US" dirty="0"/>
          </a:p>
          <a:p>
            <a:r>
              <a:rPr lang="en-US" dirty="0"/>
              <a:t>Crimson offers the opportunity to have complete control in how you earn and spend </a:t>
            </a:r>
          </a:p>
          <a:p>
            <a:endParaRPr lang="en-US" dirty="0"/>
          </a:p>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8</a:t>
            </a:fld>
            <a:endParaRPr lang="en-US"/>
          </a:p>
        </p:txBody>
      </p:sp>
    </p:spTree>
    <p:extLst>
      <p:ext uri="{BB962C8B-B14F-4D97-AF65-F5344CB8AC3E}">
        <p14:creationId xmlns:p14="http://schemas.microsoft.com/office/powerpoint/2010/main" val="92360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a:p>
            <a:endParaRPr lang="en-US" dirty="0"/>
          </a:p>
          <a:p>
            <a:pPr marL="742950" indent="-742950">
              <a:buFont typeface="+mj-lt"/>
              <a:buAutoNum type="arabicPeriod"/>
            </a:pPr>
            <a:r>
              <a:rPr lang="en-US" sz="1200" dirty="0"/>
              <a:t>LARGEST RETAIL BANNER IN THE CANADIAN TIRE FAMILY OF COMPANIES</a:t>
            </a:r>
          </a:p>
          <a:p>
            <a:pPr marL="742950" indent="-742950">
              <a:buFont typeface="+mj-lt"/>
              <a:buAutoNum type="arabicPeriod"/>
            </a:pPr>
            <a:r>
              <a:rPr lang="en-US" sz="1200" dirty="0"/>
              <a:t>HAS LARGEST GEOGRAPHICAL REACH (90% OF CANADIAN LIVE WITHIN 15 MINUTES OF A CANADIAN TIRE) </a:t>
            </a:r>
          </a:p>
          <a:p>
            <a:pPr marL="742950" indent="-742950">
              <a:buFont typeface="+mj-lt"/>
              <a:buAutoNum type="arabicPeriod"/>
            </a:pPr>
            <a:r>
              <a:rPr lang="en-US" sz="1200" dirty="0"/>
              <a:t>OFFERS OPPORTUNITY FOR OVERALL UMBRELLA ROI </a:t>
            </a:r>
          </a:p>
          <a:p>
            <a:pPr marL="742950" indent="-742950">
              <a:buFont typeface="+mj-lt"/>
              <a:buAutoNum type="arabicPeriod"/>
            </a:pPr>
            <a:r>
              <a:rPr lang="en-US" sz="1200" dirty="0"/>
              <a:t>BROADEST MEDIA REACH – SEE COMM SCORE BELOW</a:t>
            </a:r>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9</a:t>
            </a:fld>
            <a:endParaRPr lang="en-US"/>
          </a:p>
        </p:txBody>
      </p:sp>
    </p:spTree>
    <p:extLst>
      <p:ext uri="{BB962C8B-B14F-4D97-AF65-F5344CB8AC3E}">
        <p14:creationId xmlns:p14="http://schemas.microsoft.com/office/powerpoint/2010/main" val="94663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a:p>
            <a:endParaRPr lang="en-US" dirty="0"/>
          </a:p>
          <a:p>
            <a:r>
              <a:rPr lang="en-US" dirty="0"/>
              <a:t>Halo </a:t>
            </a:r>
          </a:p>
          <a:p>
            <a:endParaRPr lang="en-US" dirty="0"/>
          </a:p>
          <a:p>
            <a:r>
              <a:rPr lang="en-US" dirty="0"/>
              <a:t>Characteristics </a:t>
            </a:r>
          </a:p>
          <a:p>
            <a:endParaRPr lang="en-US" dirty="0"/>
          </a:p>
          <a:p>
            <a:endParaRPr lang="en-US" dirty="0"/>
          </a:p>
          <a:p>
            <a:r>
              <a:rPr lang="en-US" dirty="0"/>
              <a:t>Who are the millennials</a:t>
            </a:r>
          </a:p>
          <a:p>
            <a:endParaRPr lang="en-US" dirty="0"/>
          </a:p>
          <a:p>
            <a:r>
              <a:rPr lang="en-US" dirty="0"/>
              <a:t>WHY THEY ARE NOT RESONATING</a:t>
            </a:r>
          </a:p>
          <a:p>
            <a:endParaRPr lang="en-US" dirty="0"/>
          </a:p>
          <a:p>
            <a:r>
              <a:rPr lang="en-US" dirty="0"/>
              <a:t>CONNECTION TO BRAND</a:t>
            </a:r>
          </a:p>
          <a:p>
            <a:endParaRPr lang="en-US" dirty="0"/>
          </a:p>
          <a:p>
            <a:r>
              <a:rPr lang="en-US" dirty="0"/>
              <a:t>CTC IS NOT DOING SOMETHING – WHAT IS MISSING!?!?! </a:t>
            </a:r>
          </a:p>
          <a:p>
            <a:endParaRPr lang="en-US" dirty="0"/>
          </a:p>
          <a:p>
            <a:r>
              <a:rPr lang="en-US" dirty="0"/>
              <a:t>HOW TO TALK TO GEN Z – LIVES THROUGH PHONE </a:t>
            </a:r>
          </a:p>
          <a:p>
            <a:r>
              <a:rPr lang="en-US" dirty="0"/>
              <a:t>NEW CONSUMER – MILLENNIAL -  DIFFERENT LIFESTYLE – COMMICAL WAY </a:t>
            </a:r>
          </a:p>
          <a:p>
            <a:endParaRPr lang="en-US" dirty="0"/>
          </a:p>
          <a:p>
            <a:r>
              <a:rPr lang="en-US" dirty="0"/>
              <a:t>Top line data facts</a:t>
            </a:r>
          </a:p>
          <a:p>
            <a:endParaRPr lang="en-US" dirty="0"/>
          </a:p>
          <a:p>
            <a:r>
              <a:rPr lang="en-US" dirty="0"/>
              <a:t>10 points</a:t>
            </a:r>
          </a:p>
          <a:p>
            <a:r>
              <a:rPr lang="en-US" dirty="0"/>
              <a:t>Don’t own car</a:t>
            </a:r>
          </a:p>
          <a:p>
            <a:endParaRPr lang="en-US" dirty="0"/>
          </a:p>
          <a:p>
            <a:r>
              <a:rPr lang="en-US" dirty="0"/>
              <a:t>Meet 3 different people </a:t>
            </a:r>
          </a:p>
          <a:p>
            <a:endParaRPr lang="en-US" dirty="0"/>
          </a:p>
          <a:p>
            <a:pPr marL="285750" indent="-285750">
              <a:buFontTx/>
              <a:buChar char="-"/>
            </a:pPr>
            <a:r>
              <a:rPr lang="en-US" dirty="0"/>
              <a:t>Who they are </a:t>
            </a:r>
          </a:p>
          <a:p>
            <a:pPr marL="285750" indent="-285750">
              <a:buFontTx/>
              <a:buChar char="-"/>
            </a:pPr>
            <a:endParaRPr lang="en-US" dirty="0"/>
          </a:p>
          <a:p>
            <a:pPr marL="285750" indent="-285750">
              <a:buFontTx/>
              <a:buChar char="-"/>
            </a:pPr>
            <a:r>
              <a:rPr lang="en-US" dirty="0"/>
              <a:t>Kat is 25 – Toronto</a:t>
            </a:r>
          </a:p>
          <a:p>
            <a:pPr marL="285750" indent="-285750">
              <a:buFontTx/>
              <a:buChar char="-"/>
            </a:pPr>
            <a:endParaRPr lang="en-US" dirty="0"/>
          </a:p>
          <a:p>
            <a:pPr marL="285750" indent="-285750">
              <a:buFontTx/>
              <a:buChar char="-"/>
            </a:pPr>
            <a:r>
              <a:rPr lang="en-US" dirty="0"/>
              <a:t>Entry-</a:t>
            </a:r>
            <a:r>
              <a:rPr lang="en-US" dirty="0" err="1"/>
              <a:t>lebel</a:t>
            </a:r>
            <a:r>
              <a:rPr lang="en-US" dirty="0"/>
              <a:t> </a:t>
            </a:r>
          </a:p>
          <a:p>
            <a:pPr marL="285750" indent="-285750">
              <a:buFontTx/>
              <a:buChar char="-"/>
            </a:pPr>
            <a:endParaRPr lang="en-US" dirty="0"/>
          </a:p>
          <a:p>
            <a:pPr marL="285750" indent="-285750">
              <a:buFontTx/>
              <a:buChar char="-"/>
            </a:pPr>
            <a:r>
              <a:rPr lang="en-US" dirty="0"/>
              <a:t>Profiles that TELL STORY</a:t>
            </a:r>
          </a:p>
          <a:p>
            <a:pPr marL="285750" indent="-285750">
              <a:buFontTx/>
              <a:buChar char="-"/>
            </a:pPr>
            <a:endParaRPr lang="en-US" dirty="0"/>
          </a:p>
          <a:p>
            <a:pPr marL="285750" indent="-285750">
              <a:buFontTx/>
              <a:buChar char="-"/>
            </a:pPr>
            <a:endParaRPr lang="en-US" dirty="0"/>
          </a:p>
          <a:p>
            <a:r>
              <a:rPr lang="en-US" dirty="0"/>
              <a:t> - TELLING IN A COMPELLING WAY </a:t>
            </a:r>
          </a:p>
          <a:p>
            <a:endParaRPr lang="en-US" dirty="0"/>
          </a:p>
          <a:p>
            <a:endParaRPr lang="en-US" dirty="0"/>
          </a:p>
          <a:p>
            <a:pPr marL="171450" indent="-171450">
              <a:buFontTx/>
              <a:buChar char="-"/>
            </a:pPr>
            <a:r>
              <a:rPr lang="en-US" dirty="0"/>
              <a:t>OVERALL – </a:t>
            </a:r>
          </a:p>
          <a:p>
            <a:r>
              <a:rPr lang="en-US" sz="1200" dirty="0"/>
              <a:t>This slide will outline key demographics/psychographics such as</a:t>
            </a:r>
          </a:p>
          <a:p>
            <a:endParaRPr lang="en-US" sz="1200" dirty="0"/>
          </a:p>
          <a:p>
            <a:r>
              <a:rPr lang="en-US" sz="1200" dirty="0"/>
              <a:t>1 – specific age cohort</a:t>
            </a:r>
          </a:p>
          <a:p>
            <a:r>
              <a:rPr lang="en-US" sz="1200" dirty="0"/>
              <a:t>2 – urban  </a:t>
            </a:r>
          </a:p>
          <a:p>
            <a:r>
              <a:rPr lang="en-US" sz="1200" dirty="0"/>
              <a:t>3 – use of social/technology</a:t>
            </a:r>
          </a:p>
          <a:p>
            <a:pPr marL="171450" indent="-171450">
              <a:buFontTx/>
              <a:buChar cha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12</a:t>
            </a:fld>
            <a:endParaRPr lang="en-US"/>
          </a:p>
        </p:txBody>
      </p:sp>
    </p:spTree>
    <p:extLst>
      <p:ext uri="{BB962C8B-B14F-4D97-AF65-F5344CB8AC3E}">
        <p14:creationId xmlns:p14="http://schemas.microsoft.com/office/powerpoint/2010/main" val="2376250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13</a:t>
            </a:fld>
            <a:endParaRPr lang="en-US"/>
          </a:p>
        </p:txBody>
      </p:sp>
    </p:spTree>
    <p:extLst>
      <p:ext uri="{BB962C8B-B14F-4D97-AF65-F5344CB8AC3E}">
        <p14:creationId xmlns:p14="http://schemas.microsoft.com/office/powerpoint/2010/main" val="570411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Comfortable with change more than any other generation – digital </a:t>
            </a:r>
          </a:p>
          <a:p>
            <a:endParaRPr lang="en-US" dirty="0"/>
          </a:p>
          <a:p>
            <a:r>
              <a:rPr lang="en-US" dirty="0"/>
              <a:t>Financial pressure – not frugal </a:t>
            </a:r>
          </a:p>
          <a:p>
            <a:endParaRPr lang="en-US" dirty="0"/>
          </a:p>
          <a:p>
            <a:r>
              <a:rPr lang="en-US" dirty="0"/>
              <a:t>Smart shoppers </a:t>
            </a:r>
          </a:p>
          <a:p>
            <a:endParaRPr lang="en-US" dirty="0"/>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14</a:t>
            </a:fld>
            <a:endParaRPr lang="en-US"/>
          </a:p>
        </p:txBody>
      </p:sp>
    </p:spTree>
    <p:extLst>
      <p:ext uri="{BB962C8B-B14F-4D97-AF65-F5344CB8AC3E}">
        <p14:creationId xmlns:p14="http://schemas.microsoft.com/office/powerpoint/2010/main" val="1156951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Samantha is a 26 year old communications coordinator living in an apartment in Calgary with her boyfriend.  She does most of the shopping for her household, and scans her </a:t>
            </a:r>
            <a:r>
              <a:rPr lang="en-US" sz="1200" dirty="0" err="1"/>
              <a:t>Flipp</a:t>
            </a:r>
            <a:r>
              <a:rPr lang="en-US" sz="1200" dirty="0"/>
              <a:t> app before shopping.  She is not very brand loyal, and is willing to switch to save money.  She is a member of 4 loyalty programs, but most active on PC Optimum to get savings on her groceries, and Air Miles because she is saving for a trip.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LIKELY TO BE PERSUADED BY A PROMO TO SHOP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WILL DO RESEARCH BEFORE GOING TO STORE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CHOOSES RETAILER TO VISIT BY LOYALTY POINTS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GET HER IN-STORE BY PROVIDING REWARDS AND PROMOTIONS </a:t>
            </a:r>
          </a:p>
        </p:txBody>
      </p:sp>
      <p:sp>
        <p:nvSpPr>
          <p:cNvPr id="4" name="Slide Number Placeholder 3"/>
          <p:cNvSpPr>
            <a:spLocks noGrp="1"/>
          </p:cNvSpPr>
          <p:nvPr>
            <p:ph type="sldNum" sz="quarter" idx="10"/>
          </p:nvPr>
        </p:nvSpPr>
        <p:spPr/>
        <p:txBody>
          <a:bodyPr/>
          <a:lstStyle/>
          <a:p>
            <a:fld id="{EBB6384B-FB04-4322-ADE9-7313F181C037}" type="slidenum">
              <a:rPr lang="en-US" smtClean="0"/>
              <a:t>15</a:t>
            </a:fld>
            <a:endParaRPr lang="en-US"/>
          </a:p>
        </p:txBody>
      </p:sp>
    </p:spTree>
    <p:extLst>
      <p:ext uri="{BB962C8B-B14F-4D97-AF65-F5344CB8AC3E}">
        <p14:creationId xmlns:p14="http://schemas.microsoft.com/office/powerpoint/2010/main" val="1309690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William is a 28 year old, single, financial analyst renting a condo in Toronto.  He struggled to find a full-time position for the first few years after university, so is carrying a heavy debt load.  He doesn’t like shopping at all, except when buying video games and the occasional case of beer. He doesn’t plan his shopping and only buys household items when he runs out.  That said he loves a good deal.  </a:t>
            </a:r>
          </a:p>
          <a:p>
            <a:endParaRPr lang="en-US" dirty="0"/>
          </a:p>
          <a:p>
            <a:r>
              <a:rPr lang="en-US" dirty="0"/>
              <a:t>LIKELY TO BUY SOMETHING BECAUSE HE RAN OUT</a:t>
            </a:r>
          </a:p>
          <a:p>
            <a:r>
              <a:rPr lang="en-US" dirty="0"/>
              <a:t>WILL NOT DO PROACTIVE RESEARCH, BUT MAY PULL INFO UP ON PHONE IN-STORE WHEN DECIDING BETWEEN PRODUCTS</a:t>
            </a:r>
          </a:p>
          <a:p>
            <a:r>
              <a:rPr lang="en-US" dirty="0"/>
              <a:t>CHOOSES RETAILER AND THEN LOOKS AT DEALS WHILE IN-STORE  </a:t>
            </a:r>
          </a:p>
          <a:p>
            <a:endParaRPr lang="en-US" dirty="0"/>
          </a:p>
          <a:p>
            <a:r>
              <a:rPr lang="en-US" dirty="0"/>
              <a:t>MAKE CANADIAN TIRE ASSOCIATED WITH PLACES HE SHOPS – PUSH NOTIFICATIONS / TOP OF MIND AWARENESS</a:t>
            </a:r>
          </a:p>
        </p:txBody>
      </p:sp>
      <p:sp>
        <p:nvSpPr>
          <p:cNvPr id="4" name="Slide Number Placeholder 3"/>
          <p:cNvSpPr>
            <a:spLocks noGrp="1"/>
          </p:cNvSpPr>
          <p:nvPr>
            <p:ph type="sldNum" sz="quarter" idx="10"/>
          </p:nvPr>
        </p:nvSpPr>
        <p:spPr/>
        <p:txBody>
          <a:bodyPr/>
          <a:lstStyle/>
          <a:p>
            <a:fld id="{EBB6384B-FB04-4322-ADE9-7313F181C037}" type="slidenum">
              <a:rPr lang="en-US" smtClean="0"/>
              <a:t>16</a:t>
            </a:fld>
            <a:endParaRPr lang="en-US"/>
          </a:p>
        </p:txBody>
      </p:sp>
    </p:spTree>
    <p:extLst>
      <p:ext uri="{BB962C8B-B14F-4D97-AF65-F5344CB8AC3E}">
        <p14:creationId xmlns:p14="http://schemas.microsoft.com/office/powerpoint/2010/main" val="3469490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 (ENGLISH)</a:t>
            </a:r>
          </a:p>
          <a:p>
            <a:r>
              <a:rPr lang="en-US" dirty="0"/>
              <a:t>PHIL (FRENCH)</a:t>
            </a:r>
          </a:p>
          <a:p>
            <a:endParaRPr lang="en-US" dirty="0"/>
          </a:p>
          <a:p>
            <a:endParaRPr lang="en-US" dirty="0"/>
          </a:p>
          <a:p>
            <a:endParaRPr lang="en-US" dirty="0"/>
          </a:p>
          <a:p>
            <a:r>
              <a:rPr lang="en-US" dirty="0"/>
              <a:t>Weave in story –</a:t>
            </a:r>
          </a:p>
          <a:p>
            <a:r>
              <a:rPr lang="en-US" dirty="0"/>
              <a:t>Show jokes and memes</a:t>
            </a:r>
          </a:p>
          <a:p>
            <a:r>
              <a:rPr lang="en-US" dirty="0"/>
              <a:t>Video?!?!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000000"/>
                </a:solidFill>
                <a:highlight>
                  <a:srgbClr val="FFFF00"/>
                </a:highlight>
              </a:rPr>
              <a:t>TRANSLATION: Yes I have holes in my jeans, but I have paid my taxes, therefore I am a real adult.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18</a:t>
            </a:fld>
            <a:endParaRPr lang="en-US"/>
          </a:p>
        </p:txBody>
      </p:sp>
    </p:spTree>
    <p:extLst>
      <p:ext uri="{BB962C8B-B14F-4D97-AF65-F5344CB8AC3E}">
        <p14:creationId xmlns:p14="http://schemas.microsoft.com/office/powerpoint/2010/main" val="3682091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	</a:t>
            </a:r>
          </a:p>
          <a:p>
            <a:endParaRPr lang="en-US" dirty="0"/>
          </a:p>
          <a:p>
            <a:r>
              <a:rPr lang="en-US" sz="1200" b="1" dirty="0"/>
              <a:t>ADULTING </a:t>
            </a:r>
          </a:p>
          <a:p>
            <a:r>
              <a:rPr lang="en-US" sz="1200" b="1" dirty="0"/>
              <a:t>FEELINGS</a:t>
            </a:r>
          </a:p>
          <a:p>
            <a:r>
              <a:rPr lang="en-US" sz="1200" dirty="0"/>
              <a:t>Imposter – faking having life together</a:t>
            </a:r>
          </a:p>
          <a:p>
            <a:r>
              <a:rPr lang="en-US" sz="1200" dirty="0"/>
              <a:t>Less confident – plays on confidence </a:t>
            </a:r>
          </a:p>
          <a:p>
            <a:r>
              <a:rPr lang="en-US" sz="1200" dirty="0"/>
              <a:t>Comparing yourself to others and everyone is doing better than you</a:t>
            </a:r>
          </a:p>
          <a:p>
            <a:endParaRPr lang="en-US" sz="1200" dirty="0"/>
          </a:p>
          <a:p>
            <a:r>
              <a:rPr lang="en-US" sz="1200" b="1" dirty="0"/>
              <a:t>ADULTING </a:t>
            </a:r>
          </a:p>
          <a:p>
            <a:r>
              <a:rPr lang="en-US" sz="1200" b="1" dirty="0"/>
              <a:t>ACTIONS </a:t>
            </a:r>
          </a:p>
          <a:p>
            <a:r>
              <a:rPr lang="en-US" sz="1200" dirty="0"/>
              <a:t>Moving out</a:t>
            </a:r>
          </a:p>
          <a:p>
            <a:r>
              <a:rPr lang="en-US" sz="1200" dirty="0"/>
              <a:t>Getting insurance quotes</a:t>
            </a:r>
          </a:p>
          <a:p>
            <a:r>
              <a:rPr lang="en-US" sz="1200" dirty="0"/>
              <a:t>Cleaning your oven </a:t>
            </a:r>
          </a:p>
          <a:p>
            <a:r>
              <a:rPr lang="en-US" sz="1200" dirty="0"/>
              <a:t>Having a dinner party </a:t>
            </a:r>
          </a:p>
          <a:p>
            <a:endParaRPr lang="en-US" sz="1200" dirty="0"/>
          </a:p>
          <a:p>
            <a:r>
              <a:rPr lang="en-US" sz="1200" b="1" dirty="0"/>
              <a:t>ADULTING</a:t>
            </a:r>
          </a:p>
          <a:p>
            <a:r>
              <a:rPr lang="en-US" sz="1200" b="1" dirty="0"/>
              <a:t>PURCHASES</a:t>
            </a:r>
          </a:p>
          <a:p>
            <a:r>
              <a:rPr lang="en-US" sz="1200" dirty="0"/>
              <a:t>Necessary and mundane </a:t>
            </a:r>
          </a:p>
          <a:p>
            <a:r>
              <a:rPr lang="en-US" sz="1200" dirty="0"/>
              <a:t>Immediate </a:t>
            </a:r>
          </a:p>
          <a:p>
            <a:endParaRPr lang="en-US" sz="1200" dirty="0"/>
          </a:p>
          <a:p>
            <a:r>
              <a:rPr lang="en-US" sz="1200" b="1" dirty="0"/>
              <a:t>ADULTING </a:t>
            </a:r>
          </a:p>
          <a:p>
            <a:r>
              <a:rPr lang="en-US" sz="1200" b="1" dirty="0"/>
              <a:t>PRODUCTS</a:t>
            </a:r>
          </a:p>
          <a:p>
            <a:r>
              <a:rPr lang="en-US" sz="1200" dirty="0"/>
              <a:t>CONSUMABLE – CLEANING SUPPLIES, LAUNDRY ACCESSORIES, TOILETRIES, PET SUPPLIES  </a:t>
            </a:r>
          </a:p>
          <a:p>
            <a:r>
              <a:rPr lang="en-US" sz="1200" dirty="0"/>
              <a:t>DURABLE – DECORATIVE TOWELS, FAN, WINE GLASSES, VACUUM CLEANER </a:t>
            </a:r>
          </a:p>
          <a:p>
            <a:endParaRPr lang="en-US" sz="1200"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19</a:t>
            </a:fld>
            <a:endParaRPr lang="en-US"/>
          </a:p>
        </p:txBody>
      </p:sp>
    </p:spTree>
    <p:extLst>
      <p:ext uri="{BB962C8B-B14F-4D97-AF65-F5344CB8AC3E}">
        <p14:creationId xmlns:p14="http://schemas.microsoft.com/office/powerpoint/2010/main" val="48480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20</a:t>
            </a:fld>
            <a:endParaRPr lang="en-US"/>
          </a:p>
        </p:txBody>
      </p:sp>
    </p:spTree>
    <p:extLst>
      <p:ext uri="{BB962C8B-B14F-4D97-AF65-F5344CB8AC3E}">
        <p14:creationId xmlns:p14="http://schemas.microsoft.com/office/powerpoint/2010/main" val="2278266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TRANSLATION </a:t>
            </a:r>
          </a:p>
          <a:p>
            <a:endParaRPr lang="en-US" dirty="0"/>
          </a:p>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21</a:t>
            </a:fld>
            <a:endParaRPr lang="en-US"/>
          </a:p>
        </p:txBody>
      </p:sp>
    </p:spTree>
    <p:extLst>
      <p:ext uri="{BB962C8B-B14F-4D97-AF65-F5344CB8AC3E}">
        <p14:creationId xmlns:p14="http://schemas.microsoft.com/office/powerpoint/2010/main" val="2225991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term </a:t>
            </a:r>
          </a:p>
          <a:p>
            <a:endParaRPr lang="en-US" dirty="0"/>
          </a:p>
          <a:p>
            <a:r>
              <a:rPr lang="en-US" dirty="0"/>
              <a:t>Vs. Long Term CONTINUED </a:t>
            </a:r>
          </a:p>
          <a:p>
            <a:endParaRPr lang="en-US" dirty="0"/>
          </a:p>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25</a:t>
            </a:fld>
            <a:endParaRPr lang="en-US"/>
          </a:p>
        </p:txBody>
      </p:sp>
    </p:spTree>
    <p:extLst>
      <p:ext uri="{BB962C8B-B14F-4D97-AF65-F5344CB8AC3E}">
        <p14:creationId xmlns:p14="http://schemas.microsoft.com/office/powerpoint/2010/main" val="4224145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rPr>
              <a:t>Meet </a:t>
            </a:r>
            <a:r>
              <a:rPr lang="en-US" sz="1600" b="1" dirty="0">
                <a:solidFill>
                  <a:schemeClr val="accent1"/>
                </a:solidFill>
              </a:rPr>
              <a:t>Jerry, </a:t>
            </a:r>
            <a:r>
              <a:rPr lang="en-US" sz="1200" dirty="0">
                <a:solidFill>
                  <a:srgbClr val="000000"/>
                </a:solidFill>
              </a:rPr>
              <a:t>son of Canadian Tire’s Gary!</a:t>
            </a:r>
          </a:p>
          <a:p>
            <a:endParaRPr lang="en-US" sz="1200" dirty="0">
              <a:solidFill>
                <a:srgbClr val="000000"/>
              </a:solidFill>
            </a:endParaRPr>
          </a:p>
          <a:p>
            <a:r>
              <a:rPr lang="en-US" sz="1200" dirty="0">
                <a:solidFill>
                  <a:srgbClr val="000000"/>
                </a:solidFill>
              </a:rPr>
              <a:t>Watch Jerry navigate his early adulthood while making use of </a:t>
            </a:r>
            <a:r>
              <a:rPr lang="en-US" sz="1600" b="1" dirty="0">
                <a:solidFill>
                  <a:schemeClr val="accent5"/>
                </a:solidFill>
              </a:rPr>
              <a:t>Crimson Rewards </a:t>
            </a:r>
            <a:r>
              <a:rPr lang="en-US" sz="1200" dirty="0">
                <a:solidFill>
                  <a:srgbClr val="000000"/>
                </a:solidFill>
              </a:rPr>
              <a:t>in innovative and humorous ways in a series of 8 videos on social media!</a:t>
            </a:r>
          </a:p>
          <a:p>
            <a:endParaRPr lang="en-US" sz="1200" dirty="0">
              <a:solidFill>
                <a:srgbClr val="000000"/>
              </a:solidFill>
            </a:endParaRPr>
          </a:p>
          <a:p>
            <a:r>
              <a:rPr lang="en-US" sz="1200" b="1" dirty="0">
                <a:solidFill>
                  <a:srgbClr val="000000"/>
                </a:solidFill>
              </a:rPr>
              <a:t>Objective: </a:t>
            </a:r>
            <a:r>
              <a:rPr lang="en-US" sz="1200" dirty="0">
                <a:solidFill>
                  <a:srgbClr val="000000"/>
                </a:solidFill>
              </a:rPr>
              <a:t>raise </a:t>
            </a:r>
            <a:r>
              <a:rPr lang="en-US" sz="1600" b="1" dirty="0">
                <a:solidFill>
                  <a:schemeClr val="accent4"/>
                </a:solidFill>
              </a:rPr>
              <a:t>awareness</a:t>
            </a:r>
            <a:r>
              <a:rPr lang="en-US" sz="1600" dirty="0">
                <a:solidFill>
                  <a:schemeClr val="accent4"/>
                </a:solidFill>
              </a:rPr>
              <a:t> </a:t>
            </a:r>
            <a:r>
              <a:rPr lang="en-US" sz="1200" dirty="0">
                <a:solidFill>
                  <a:srgbClr val="000000"/>
                </a:solidFill>
              </a:rPr>
              <a:t>about Crimson, and share a laugh! </a:t>
            </a:r>
          </a:p>
        </p:txBody>
      </p:sp>
      <p:sp>
        <p:nvSpPr>
          <p:cNvPr id="4" name="Slide Number Placeholder 3"/>
          <p:cNvSpPr>
            <a:spLocks noGrp="1"/>
          </p:cNvSpPr>
          <p:nvPr>
            <p:ph type="sldNum" sz="quarter" idx="10"/>
          </p:nvPr>
        </p:nvSpPr>
        <p:spPr/>
        <p:txBody>
          <a:bodyPr/>
          <a:lstStyle/>
          <a:p>
            <a:fld id="{EBB6384B-FB04-4322-ADE9-7313F181C037}" type="slidenum">
              <a:rPr lang="en-US" smtClean="0"/>
              <a:t>29</a:t>
            </a:fld>
            <a:endParaRPr lang="en-US"/>
          </a:p>
        </p:txBody>
      </p:sp>
    </p:spTree>
    <p:extLst>
      <p:ext uri="{BB962C8B-B14F-4D97-AF65-F5344CB8AC3E}">
        <p14:creationId xmlns:p14="http://schemas.microsoft.com/office/powerpoint/2010/main" val="4038536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30</a:t>
            </a:fld>
            <a:endParaRPr lang="en-US"/>
          </a:p>
        </p:txBody>
      </p:sp>
    </p:spTree>
    <p:extLst>
      <p:ext uri="{BB962C8B-B14F-4D97-AF65-F5344CB8AC3E}">
        <p14:creationId xmlns:p14="http://schemas.microsoft.com/office/powerpoint/2010/main" val="1017748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31</a:t>
            </a:fld>
            <a:endParaRPr lang="en-US"/>
          </a:p>
        </p:txBody>
      </p:sp>
    </p:spTree>
    <p:extLst>
      <p:ext uri="{BB962C8B-B14F-4D97-AF65-F5344CB8AC3E}">
        <p14:creationId xmlns:p14="http://schemas.microsoft.com/office/powerpoint/2010/main" val="3899085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32</a:t>
            </a:fld>
            <a:endParaRPr lang="en-US"/>
          </a:p>
        </p:txBody>
      </p:sp>
    </p:spTree>
    <p:extLst>
      <p:ext uri="{BB962C8B-B14F-4D97-AF65-F5344CB8AC3E}">
        <p14:creationId xmlns:p14="http://schemas.microsoft.com/office/powerpoint/2010/main" val="359600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uFont typeface="Arial" panose="020B0604020202020204" pitchFamily="34" charset="0"/>
              <a:buChar char="•"/>
            </a:pPr>
            <a:r>
              <a:rPr lang="en-US" sz="2400" dirty="0">
                <a:solidFill>
                  <a:srgbClr val="000000"/>
                </a:solidFill>
                <a:latin typeface="Calibri" panose="020F0502020204030204" pitchFamily="34" charset="0"/>
              </a:rPr>
              <a:t>MARTA</a:t>
            </a:r>
          </a:p>
          <a:p>
            <a:pPr fontAlgn="base">
              <a:buFont typeface="Arial" panose="020B0604020202020204" pitchFamily="34" charset="0"/>
              <a:buChar char="•"/>
            </a:pPr>
            <a:endParaRPr lang="en-US" sz="2400" dirty="0">
              <a:solidFill>
                <a:srgbClr val="000000"/>
              </a:solidFill>
              <a:latin typeface="Calibri" panose="020F0502020204030204" pitchFamily="34" charset="0"/>
            </a:endParaRPr>
          </a:p>
          <a:p>
            <a:pPr fontAlgn="base">
              <a:buFont typeface="Arial" panose="020B0604020202020204" pitchFamily="34" charset="0"/>
              <a:buChar char="•"/>
            </a:pPr>
            <a:r>
              <a:rPr lang="en-US" sz="2400" dirty="0">
                <a:solidFill>
                  <a:srgbClr val="000000"/>
                </a:solidFill>
                <a:latin typeface="Calibri" panose="020F0502020204030204" pitchFamily="34" charset="0"/>
              </a:rPr>
              <a:t>FLYER – ADULTING SECTION </a:t>
            </a:r>
            <a:endParaRPr lang="en-US" sz="2400" dirty="0">
              <a:solidFill>
                <a:srgbClr val="000000"/>
              </a:solidFill>
              <a:latin typeface="Arial" panose="020B0604020202020204" pitchFamily="34" charset="0"/>
            </a:endParaRPr>
          </a:p>
          <a:p>
            <a:pPr marL="742950" lvl="1" indent="-285750" fontAlgn="base">
              <a:spcBef>
                <a:spcPts val="500"/>
              </a:spcBef>
              <a:buFont typeface="Arial" panose="020B0604020202020204" pitchFamily="34" charset="0"/>
              <a:buChar char="•"/>
            </a:pPr>
            <a:r>
              <a:rPr lang="en-US" sz="2000" dirty="0">
                <a:solidFill>
                  <a:srgbClr val="000000"/>
                </a:solidFill>
                <a:latin typeface="Calibri" panose="020F0502020204030204" pitchFamily="34" charset="0"/>
              </a:rPr>
              <a:t>PROMOTIONS – ADULTING </a:t>
            </a:r>
          </a:p>
          <a:p>
            <a:pPr marL="1200150" lvl="2" indent="-285750" fontAlgn="base">
              <a:spcBef>
                <a:spcPts val="500"/>
              </a:spcBef>
              <a:buFont typeface="Arial" panose="020B0604020202020204" pitchFamily="34" charset="0"/>
              <a:buChar char="•"/>
            </a:pPr>
            <a:r>
              <a:rPr lang="en-US" sz="2000" dirty="0">
                <a:solidFill>
                  <a:srgbClr val="000000"/>
                </a:solidFill>
                <a:latin typeface="Calibri" panose="020F0502020204030204" pitchFamily="34" charset="0"/>
              </a:rPr>
              <a:t>Back-to-school</a:t>
            </a:r>
          </a:p>
          <a:p>
            <a:pPr marL="1200150" lvl="2" indent="-285750" fontAlgn="base">
              <a:spcBef>
                <a:spcPts val="500"/>
              </a:spcBef>
              <a:buFont typeface="Arial" panose="020B0604020202020204" pitchFamily="34" charset="0"/>
              <a:buChar char="•"/>
            </a:pPr>
            <a:r>
              <a:rPr lang="en-US" sz="2000" dirty="0">
                <a:solidFill>
                  <a:srgbClr val="000000"/>
                </a:solidFill>
                <a:latin typeface="Calibri" panose="020F0502020204030204" pitchFamily="34" charset="0"/>
              </a:rPr>
              <a:t>New Years</a:t>
            </a:r>
          </a:p>
          <a:p>
            <a:pPr marL="1200150" lvl="2" indent="-285750" fontAlgn="base">
              <a:spcBef>
                <a:spcPts val="500"/>
              </a:spcBef>
              <a:buFont typeface="Arial" panose="020B0604020202020204" pitchFamily="34" charset="0"/>
              <a:buChar char="•"/>
            </a:pPr>
            <a:r>
              <a:rPr lang="en-US" sz="2000" dirty="0">
                <a:solidFill>
                  <a:srgbClr val="000000"/>
                </a:solidFill>
                <a:latin typeface="Calibri" panose="020F0502020204030204" pitchFamily="34" charset="0"/>
              </a:rPr>
              <a:t>May 1 (moving time)</a:t>
            </a:r>
          </a:p>
          <a:p>
            <a:pPr marL="1200150" lvl="2" indent="-285750" fontAlgn="base">
              <a:spcBef>
                <a:spcPts val="500"/>
              </a:spcBef>
              <a:buFont typeface="Arial" panose="020B0604020202020204" pitchFamily="34" charset="0"/>
              <a:buChar char="•"/>
            </a:pPr>
            <a:endParaRPr lang="en-US" sz="2000" dirty="0">
              <a:solidFill>
                <a:srgbClr val="000000"/>
              </a:solidFill>
              <a:latin typeface="Arial" panose="020B0604020202020204" pitchFamily="34" charset="0"/>
            </a:endParaRPr>
          </a:p>
          <a:p>
            <a:pPr marL="742950" lvl="1" indent="-285750" fontAlgn="base">
              <a:spcBef>
                <a:spcPts val="500"/>
              </a:spcBef>
              <a:buFont typeface="Arial" panose="020B0604020202020204" pitchFamily="34" charset="0"/>
              <a:buChar char="•"/>
            </a:pPr>
            <a:r>
              <a:rPr lang="en-US" sz="2000" dirty="0">
                <a:solidFill>
                  <a:srgbClr val="000000"/>
                </a:solidFill>
                <a:latin typeface="Calibri" panose="020F0502020204030204" pitchFamily="34" charset="0"/>
              </a:rPr>
              <a:t>ONLINE FLYER SPECIAL CALL-OUT OF ADULTING VIDEO ETC</a:t>
            </a:r>
            <a:endParaRPr lang="en-US" sz="2000" dirty="0">
              <a:solidFill>
                <a:srgbClr val="000000"/>
              </a:solidFill>
              <a:latin typeface="Arial" panose="020B0604020202020204" pitchFamily="34" charset="0"/>
            </a:endParaRPr>
          </a:p>
          <a:p>
            <a:pPr marL="742950" lvl="1" indent="-285750" fontAlgn="base">
              <a:spcBef>
                <a:spcPts val="500"/>
              </a:spcBef>
              <a:buFont typeface="Arial" panose="020B0604020202020204" pitchFamily="34" charset="0"/>
              <a:buChar char="•"/>
            </a:pPr>
            <a:r>
              <a:rPr lang="en-US" sz="2000" dirty="0">
                <a:solidFill>
                  <a:srgbClr val="000000"/>
                </a:solidFill>
                <a:latin typeface="Calibri" panose="020F0502020204030204" pitchFamily="34" charset="0"/>
              </a:rPr>
              <a:t>FLIPP AP</a:t>
            </a:r>
            <a:br>
              <a:rPr lang="en-US" sz="1600" dirty="0"/>
            </a:br>
            <a:br>
              <a:rPr lang="en-US" sz="1600" dirty="0"/>
            </a:br>
            <a:r>
              <a:rPr lang="en-US" sz="2400" dirty="0">
                <a:solidFill>
                  <a:srgbClr val="000000"/>
                </a:solidFill>
                <a:latin typeface="Calibri" panose="020F0502020204030204" pitchFamily="34" charset="0"/>
              </a:rPr>
              <a:t>WEBSITE – adulting category within navigation </a:t>
            </a:r>
          </a:p>
          <a:p>
            <a:pPr fontAlgn="base">
              <a:spcBef>
                <a:spcPts val="1000"/>
              </a:spcBef>
            </a:pPr>
            <a:endParaRPr lang="en-US" sz="2400" dirty="0">
              <a:solidFill>
                <a:srgbClr val="000000"/>
              </a:solidFill>
              <a:latin typeface="Calibri" panose="020F0502020204030204" pitchFamily="34" charset="0"/>
            </a:endParaRPr>
          </a:p>
          <a:p>
            <a:pPr fontAlgn="base">
              <a:spcBef>
                <a:spcPts val="1000"/>
              </a:spcBef>
            </a:pPr>
            <a:r>
              <a:rPr lang="en-US" sz="2400" dirty="0">
                <a:solidFill>
                  <a:srgbClr val="000000"/>
                </a:solidFill>
                <a:latin typeface="Calibri" panose="020F0502020204030204" pitchFamily="34" charset="0"/>
              </a:rPr>
              <a:t>SPECIALIZED FLYER </a:t>
            </a:r>
          </a:p>
          <a:p>
            <a:pPr fontAlgn="base">
              <a:spcBef>
                <a:spcPts val="1000"/>
              </a:spcBef>
            </a:pPr>
            <a:endParaRPr lang="en-US" sz="2400" dirty="0">
              <a:solidFill>
                <a:srgbClr val="000000"/>
              </a:solidFill>
              <a:latin typeface="Calibri" panose="020F0502020204030204" pitchFamily="34" charset="0"/>
            </a:endParaRPr>
          </a:p>
          <a:p>
            <a:pPr fontAlgn="base">
              <a:spcBef>
                <a:spcPts val="1000"/>
              </a:spcBef>
            </a:pPr>
            <a:r>
              <a:rPr lang="en-US" sz="2400" dirty="0">
                <a:solidFill>
                  <a:srgbClr val="000000"/>
                </a:solidFill>
                <a:latin typeface="Calibri" panose="020F0502020204030204" pitchFamily="34" charset="0"/>
              </a:rPr>
              <a:t>Millennials living at home – that get the flyer </a:t>
            </a:r>
          </a:p>
          <a:p>
            <a:pPr fontAlgn="base">
              <a:spcBef>
                <a:spcPts val="1000"/>
              </a:spcBef>
              <a:buFont typeface="Arial" panose="020B0604020202020204" pitchFamily="34" charset="0"/>
              <a:buChar char="•"/>
            </a:pPr>
            <a:r>
              <a:rPr lang="en-US" sz="2400" dirty="0">
                <a:solidFill>
                  <a:srgbClr val="000000"/>
                </a:solidFill>
                <a:latin typeface="Calibri" panose="020F0502020204030204" pitchFamily="34" charset="0"/>
              </a:rPr>
              <a:t>  THERE ARE GOING TO BE CONSUMER BASED DECISIONS AND BUSINESS BASED </a:t>
            </a:r>
          </a:p>
          <a:p>
            <a:pPr fontAlgn="base">
              <a:spcBef>
                <a:spcPts val="1000"/>
              </a:spcBef>
              <a:buFont typeface="Arial" panose="020B0604020202020204" pitchFamily="34" charset="0"/>
              <a:buChar char="•"/>
            </a:pPr>
            <a:endParaRPr lang="en-US" sz="2400" dirty="0">
              <a:solidFill>
                <a:srgbClr val="000000"/>
              </a:solidFill>
              <a:latin typeface="Calibri" panose="020F0502020204030204" pitchFamily="34" charset="0"/>
            </a:endParaRPr>
          </a:p>
          <a:p>
            <a:pPr fontAlgn="base">
              <a:spcBef>
                <a:spcPts val="1000"/>
              </a:spcBef>
              <a:buFont typeface="Arial" panose="020B0604020202020204" pitchFamily="34" charset="0"/>
              <a:buChar char="•"/>
            </a:pPr>
            <a:r>
              <a:rPr lang="en-US" sz="2400" dirty="0">
                <a:solidFill>
                  <a:srgbClr val="000000"/>
                </a:solidFill>
                <a:latin typeface="Calibri" panose="020F0502020204030204" pitchFamily="34" charset="0"/>
              </a:rPr>
              <a:t> FLYER – IS IT WORTH </a:t>
            </a:r>
          </a:p>
          <a:p>
            <a:pPr fontAlgn="base">
              <a:spcBef>
                <a:spcPts val="1000"/>
              </a:spcBef>
              <a:buFont typeface="Arial" panose="020B0604020202020204" pitchFamily="34" charset="0"/>
              <a:buChar char="•"/>
            </a:pPr>
            <a:r>
              <a:rPr lang="en-US" sz="4400" dirty="0">
                <a:solidFill>
                  <a:srgbClr val="000000"/>
                </a:solidFill>
                <a:latin typeface="Calibri" panose="020F0502020204030204" pitchFamily="34" charset="0"/>
              </a:rPr>
              <a:t>Catalogue </a:t>
            </a:r>
          </a:p>
          <a:p>
            <a:pPr fontAlgn="base">
              <a:spcBef>
                <a:spcPts val="1000"/>
              </a:spcBef>
              <a:buFont typeface="Arial" panose="020B0604020202020204" pitchFamily="34" charset="0"/>
              <a:buChar char="•"/>
            </a:pPr>
            <a:r>
              <a:rPr lang="en-US" sz="4400" dirty="0">
                <a:solidFill>
                  <a:srgbClr val="000000"/>
                </a:solidFill>
                <a:latin typeface="Calibri" panose="020F0502020204030204" pitchFamily="34" charset="0"/>
              </a:rPr>
              <a:t>Destination -Home</a:t>
            </a:r>
          </a:p>
          <a:p>
            <a:pPr fontAlgn="base">
              <a:spcBef>
                <a:spcPts val="1000"/>
              </a:spcBef>
              <a:buFont typeface="Arial" panose="020B0604020202020204" pitchFamily="34" charset="0"/>
              <a:buChar char="•"/>
            </a:pPr>
            <a:r>
              <a:rPr lang="en-US" sz="4400" dirty="0">
                <a:solidFill>
                  <a:srgbClr val="000000"/>
                </a:solidFill>
                <a:latin typeface="Calibri" panose="020F0502020204030204" pitchFamily="34" charset="0"/>
              </a:rPr>
              <a:t>IMPORTANT BUSINESS NEED – THE FLYER IS VERY IMPORTANT / DRIVER – RIGHT FOR THE BROADER BUSINESS – COMMUNICATE CROSS-CHANNELS – EVEN IF ONLY 10% OF MILLENNIALS WILL LOOK AT THIS THROUGH THE FLYER   </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33</a:t>
            </a:fld>
            <a:endParaRPr lang="en-US"/>
          </a:p>
        </p:txBody>
      </p:sp>
    </p:spTree>
    <p:extLst>
      <p:ext uri="{BB962C8B-B14F-4D97-AF65-F5344CB8AC3E}">
        <p14:creationId xmlns:p14="http://schemas.microsoft.com/office/powerpoint/2010/main" val="1654462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a:p>
            <a:endParaRPr lang="en-US" dirty="0"/>
          </a:p>
          <a:p>
            <a:r>
              <a:rPr lang="en-US" dirty="0"/>
              <a:t>TERM – MEDIA TO SHELF _ 360 HOLISTIC PLAN </a:t>
            </a:r>
          </a:p>
          <a:p>
            <a:endParaRPr lang="en-US" dirty="0"/>
          </a:p>
          <a:p>
            <a:r>
              <a:rPr lang="en-US" dirty="0"/>
              <a:t>MEDIA INTO THE STORE </a:t>
            </a:r>
          </a:p>
        </p:txBody>
      </p:sp>
      <p:sp>
        <p:nvSpPr>
          <p:cNvPr id="4" name="Slide Number Placeholder 3"/>
          <p:cNvSpPr>
            <a:spLocks noGrp="1"/>
          </p:cNvSpPr>
          <p:nvPr>
            <p:ph type="sldNum" sz="quarter" idx="10"/>
          </p:nvPr>
        </p:nvSpPr>
        <p:spPr/>
        <p:txBody>
          <a:bodyPr/>
          <a:lstStyle/>
          <a:p>
            <a:fld id="{EBB6384B-FB04-4322-ADE9-7313F181C037}" type="slidenum">
              <a:rPr lang="en-US" smtClean="0"/>
              <a:t>35</a:t>
            </a:fld>
            <a:endParaRPr lang="en-US"/>
          </a:p>
        </p:txBody>
      </p:sp>
    </p:spTree>
    <p:extLst>
      <p:ext uri="{BB962C8B-B14F-4D97-AF65-F5344CB8AC3E}">
        <p14:creationId xmlns:p14="http://schemas.microsoft.com/office/powerpoint/2010/main" val="3792359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36</a:t>
            </a:fld>
            <a:endParaRPr lang="en-US"/>
          </a:p>
        </p:txBody>
      </p:sp>
    </p:spTree>
    <p:extLst>
      <p:ext uri="{BB962C8B-B14F-4D97-AF65-F5344CB8AC3E}">
        <p14:creationId xmlns:p14="http://schemas.microsoft.com/office/powerpoint/2010/main" val="1220072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37</a:t>
            </a:fld>
            <a:endParaRPr lang="en-US"/>
          </a:p>
        </p:txBody>
      </p:sp>
    </p:spTree>
    <p:extLst>
      <p:ext uri="{BB962C8B-B14F-4D97-AF65-F5344CB8AC3E}">
        <p14:creationId xmlns:p14="http://schemas.microsoft.com/office/powerpoint/2010/main" val="569546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38</a:t>
            </a:fld>
            <a:endParaRPr lang="en-US"/>
          </a:p>
        </p:txBody>
      </p:sp>
    </p:spTree>
    <p:extLst>
      <p:ext uri="{BB962C8B-B14F-4D97-AF65-F5344CB8AC3E}">
        <p14:creationId xmlns:p14="http://schemas.microsoft.com/office/powerpoint/2010/main" val="2901947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FLIPP - </a:t>
            </a:r>
          </a:p>
          <a:p>
            <a:endParaRPr lang="en-US" dirty="0"/>
          </a:p>
          <a:p>
            <a:r>
              <a:rPr lang="en-US" dirty="0"/>
              <a:t>MARTA – ANNIMATE</a:t>
            </a:r>
          </a:p>
          <a:p>
            <a:endParaRPr lang="en-US" dirty="0"/>
          </a:p>
          <a:p>
            <a:r>
              <a:rPr lang="en-US" dirty="0"/>
              <a:t>CONSUMER JOURNEY – ARE THERE TOO MANY STEPS?</a:t>
            </a:r>
          </a:p>
          <a:p>
            <a:r>
              <a:rPr lang="en-US" dirty="0"/>
              <a:t>LONG – FORM – IF THEY WENT THROUGH ALL OF THE PROCESSES </a:t>
            </a:r>
          </a:p>
          <a:p>
            <a:endParaRPr lang="en-US" dirty="0"/>
          </a:p>
          <a:p>
            <a:r>
              <a:rPr lang="en-US" dirty="0"/>
              <a:t>WHAT IS THE SHORT CONSUMER JOURNEY ?? – </a:t>
            </a:r>
          </a:p>
          <a:p>
            <a:endParaRPr lang="en-US" dirty="0"/>
          </a:p>
          <a:p>
            <a:r>
              <a:rPr lang="en-US" dirty="0"/>
              <a:t>TIME STARVED – AS QUICK AS POSSIBLE </a:t>
            </a:r>
          </a:p>
        </p:txBody>
      </p:sp>
      <p:sp>
        <p:nvSpPr>
          <p:cNvPr id="4" name="Slide Number Placeholder 3"/>
          <p:cNvSpPr>
            <a:spLocks noGrp="1"/>
          </p:cNvSpPr>
          <p:nvPr>
            <p:ph type="sldNum" sz="quarter" idx="10"/>
          </p:nvPr>
        </p:nvSpPr>
        <p:spPr/>
        <p:txBody>
          <a:bodyPr/>
          <a:lstStyle/>
          <a:p>
            <a:fld id="{EBB6384B-FB04-4322-ADE9-7313F181C037}" type="slidenum">
              <a:rPr lang="en-US" smtClean="0"/>
              <a:t>39</a:t>
            </a:fld>
            <a:endParaRPr lang="en-US"/>
          </a:p>
        </p:txBody>
      </p:sp>
    </p:spTree>
    <p:extLst>
      <p:ext uri="{BB962C8B-B14F-4D97-AF65-F5344CB8AC3E}">
        <p14:creationId xmlns:p14="http://schemas.microsoft.com/office/powerpoint/2010/main" val="3023001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 - ANNIMATE</a:t>
            </a:r>
          </a:p>
        </p:txBody>
      </p:sp>
      <p:sp>
        <p:nvSpPr>
          <p:cNvPr id="4" name="Slide Number Placeholder 3"/>
          <p:cNvSpPr>
            <a:spLocks noGrp="1"/>
          </p:cNvSpPr>
          <p:nvPr>
            <p:ph type="sldNum" sz="quarter" idx="10"/>
          </p:nvPr>
        </p:nvSpPr>
        <p:spPr/>
        <p:txBody>
          <a:bodyPr/>
          <a:lstStyle/>
          <a:p>
            <a:fld id="{EBB6384B-FB04-4322-ADE9-7313F181C037}" type="slidenum">
              <a:rPr lang="en-US" smtClean="0"/>
              <a:t>40</a:t>
            </a:fld>
            <a:endParaRPr lang="en-US"/>
          </a:p>
        </p:txBody>
      </p:sp>
    </p:spTree>
    <p:extLst>
      <p:ext uri="{BB962C8B-B14F-4D97-AF65-F5344CB8AC3E}">
        <p14:creationId xmlns:p14="http://schemas.microsoft.com/office/powerpoint/2010/main" val="24563154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a:p>
            <a:endParaRPr lang="en-US" dirty="0"/>
          </a:p>
          <a:p>
            <a:r>
              <a:rPr lang="en-US" dirty="0"/>
              <a:t>Loyalty</a:t>
            </a:r>
          </a:p>
          <a:p>
            <a:pPr defTabSz="228600"/>
            <a:r>
              <a:rPr lang="en-US" dirty="0"/>
              <a:t>- </a:t>
            </a:r>
            <a:r>
              <a:rPr lang="en-GB" sz="1200" dirty="0">
                <a:solidFill>
                  <a:srgbClr val="323232"/>
                </a:solidFill>
                <a:latin typeface="Source Sans Pro Light"/>
              </a:rPr>
              <a:t>10% (18,731) will become power users , </a:t>
            </a:r>
          </a:p>
          <a:p>
            <a:pPr defTabSz="228600"/>
            <a:r>
              <a:rPr lang="en-GB" sz="1200" dirty="0">
                <a:solidFill>
                  <a:srgbClr val="323232"/>
                </a:solidFill>
                <a:latin typeface="Source Sans Pro Light"/>
              </a:rPr>
              <a:t>80% (150,265) will be moderate users 10% (18,835) will abandon the platform. Target low-activity accounts with promotions and incentives </a:t>
            </a:r>
          </a:p>
          <a:p>
            <a:pPr defTabSz="228600"/>
            <a:endParaRPr lang="en-GB" sz="1200" dirty="0">
              <a:solidFill>
                <a:srgbClr val="323232"/>
              </a:solidFill>
              <a:latin typeface="Source Sans Pro Light"/>
            </a:endParaRPr>
          </a:p>
          <a:p>
            <a:pPr defTabSz="228600"/>
            <a:r>
              <a:rPr lang="en-GB" sz="1200" dirty="0">
                <a:solidFill>
                  <a:srgbClr val="323232"/>
                </a:solidFill>
                <a:latin typeface="Source Sans Pro Light"/>
              </a:rPr>
              <a:t>Advocacy </a:t>
            </a:r>
          </a:p>
          <a:p>
            <a:pPr marL="0" marR="0" lvl="0" indent="0" algn="l" defTabSz="228600" rtl="0" eaLnBrk="1" fontAlgn="auto" latinLnBrk="0" hangingPunct="1">
              <a:lnSpc>
                <a:spcPct val="100000"/>
              </a:lnSpc>
              <a:spcBef>
                <a:spcPts val="0"/>
              </a:spcBef>
              <a:spcAft>
                <a:spcPts val="0"/>
              </a:spcAft>
              <a:buClrTx/>
              <a:buSzTx/>
              <a:buFontTx/>
              <a:buNone/>
              <a:tabLst/>
              <a:defRPr/>
            </a:pPr>
            <a:r>
              <a:rPr lang="en-GB" sz="1200" dirty="0">
                <a:solidFill>
                  <a:srgbClr val="323232"/>
                </a:solidFill>
                <a:latin typeface="Source Sans Pro Light"/>
              </a:rPr>
              <a:t>15,000 users referring 3 people to claim $5. Support referrals via in-app tools, track engagement and referral activity to gauge program success.  </a:t>
            </a:r>
          </a:p>
          <a:p>
            <a:pPr defTabSz="228600"/>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42</a:t>
            </a:fld>
            <a:endParaRPr lang="en-US"/>
          </a:p>
        </p:txBody>
      </p:sp>
    </p:spTree>
    <p:extLst>
      <p:ext uri="{BB962C8B-B14F-4D97-AF65-F5344CB8AC3E}">
        <p14:creationId xmlns:p14="http://schemas.microsoft.com/office/powerpoint/2010/main" val="3937424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a:p>
            <a:endParaRPr lang="en-US" dirty="0"/>
          </a:p>
          <a:p>
            <a:r>
              <a:rPr lang="en-US" dirty="0"/>
              <a:t>Campaign </a:t>
            </a:r>
            <a:r>
              <a:rPr lang="en-US" dirty="0" err="1"/>
              <a:t>roi</a:t>
            </a:r>
            <a:r>
              <a:rPr lang="en-US" dirty="0"/>
              <a:t> </a:t>
            </a:r>
          </a:p>
          <a:p>
            <a:r>
              <a:rPr lang="en-US" dirty="0"/>
              <a:t>QUANTIFIED TANGIBLE NUMBERS – SHORT TERM VS LONG TERM – MOVE INTO HIGHER DISPOSABLE INCOME AND CONTINUE TO PURCHASE PRODUCTS FROM CTC</a:t>
            </a:r>
          </a:p>
          <a:p>
            <a:r>
              <a:rPr lang="en-US" dirty="0"/>
              <a:t>WHAT IS THE ROI FOR THE CONSUMER</a:t>
            </a:r>
          </a:p>
          <a:p>
            <a:r>
              <a:rPr lang="en-US" dirty="0"/>
              <a:t>FRANCHISE – ITSELF </a:t>
            </a:r>
          </a:p>
          <a:p>
            <a:r>
              <a:rPr lang="en-US" dirty="0"/>
              <a:t>INTERNALLY FOR CTC – STRATEGIC LIFECYCLE OF CONSUMER – NOT AGED IN AND NOT BEING ABLE TO CATCH – LIFETIME LOYALISTS</a:t>
            </a:r>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43</a:t>
            </a:fld>
            <a:endParaRPr lang="en-US"/>
          </a:p>
        </p:txBody>
      </p:sp>
    </p:spTree>
    <p:extLst>
      <p:ext uri="{BB962C8B-B14F-4D97-AF65-F5344CB8AC3E}">
        <p14:creationId xmlns:p14="http://schemas.microsoft.com/office/powerpoint/2010/main" val="2891075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a:p>
            <a:endParaRPr lang="en-US" dirty="0"/>
          </a:p>
          <a:p>
            <a:r>
              <a:rPr lang="en-US" dirty="0"/>
              <a:t>BY BUILDING LONG TERM LOYALTISTS/ BUILDING LOYALTY EARLIER </a:t>
            </a:r>
          </a:p>
          <a:p>
            <a:endParaRPr lang="en-US" dirty="0"/>
          </a:p>
          <a:p>
            <a:r>
              <a:rPr lang="en-US" dirty="0"/>
              <a:t>Assumption:</a:t>
            </a:r>
          </a:p>
          <a:p>
            <a:r>
              <a:rPr lang="en-US" dirty="0"/>
              <a:t>Current loyal customer – 6 x per year – 37-65 - $54/ purchase</a:t>
            </a:r>
          </a:p>
          <a:p>
            <a:r>
              <a:rPr lang="en-US" dirty="0"/>
              <a:t>Future loyal customer – 6 x per year – 25-65 - $54 / purchase</a:t>
            </a:r>
          </a:p>
        </p:txBody>
      </p:sp>
      <p:sp>
        <p:nvSpPr>
          <p:cNvPr id="4" name="Slide Number Placeholder 3"/>
          <p:cNvSpPr>
            <a:spLocks noGrp="1"/>
          </p:cNvSpPr>
          <p:nvPr>
            <p:ph type="sldNum" sz="quarter" idx="10"/>
          </p:nvPr>
        </p:nvSpPr>
        <p:spPr/>
        <p:txBody>
          <a:bodyPr/>
          <a:lstStyle/>
          <a:p>
            <a:fld id="{EBB6384B-FB04-4322-ADE9-7313F181C037}" type="slidenum">
              <a:rPr lang="en-US" smtClean="0"/>
              <a:t>44</a:t>
            </a:fld>
            <a:endParaRPr lang="en-US"/>
          </a:p>
        </p:txBody>
      </p:sp>
    </p:spTree>
    <p:extLst>
      <p:ext uri="{BB962C8B-B14F-4D97-AF65-F5344CB8AC3E}">
        <p14:creationId xmlns:p14="http://schemas.microsoft.com/office/powerpoint/2010/main" val="4128566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46</a:t>
            </a:fld>
            <a:endParaRPr lang="en-US"/>
          </a:p>
        </p:txBody>
      </p:sp>
    </p:spTree>
    <p:extLst>
      <p:ext uri="{BB962C8B-B14F-4D97-AF65-F5344CB8AC3E}">
        <p14:creationId xmlns:p14="http://schemas.microsoft.com/office/powerpoint/2010/main" val="2910927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dirty="0"/>
              <a:t>PHIL</a:t>
            </a:r>
          </a:p>
          <a:p>
            <a:endParaRPr lang="en-US" sz="1050" b="1" dirty="0"/>
          </a:p>
          <a:p>
            <a:r>
              <a:rPr lang="en-US" sz="1050" b="1" dirty="0"/>
              <a:t>BRIEF – 2-3 WEEKS</a:t>
            </a:r>
          </a:p>
          <a:p>
            <a:r>
              <a:rPr lang="en-US" sz="1050" b="1" dirty="0"/>
              <a:t>PRE-LAUNCH </a:t>
            </a:r>
          </a:p>
          <a:p>
            <a:endParaRPr lang="en-US" dirty="0"/>
          </a:p>
          <a:p>
            <a:endParaRPr lang="en-US" dirty="0"/>
          </a:p>
          <a:p>
            <a:r>
              <a:rPr lang="en-US" sz="1400" dirty="0"/>
              <a:t>CHART – </a:t>
            </a:r>
            <a:r>
              <a:rPr lang="en-US" sz="1200" b="1" dirty="0"/>
              <a:t>TARGETED GO LIVE! – INFORMED DATE OF LAUNCH</a:t>
            </a:r>
          </a:p>
          <a:p>
            <a:r>
              <a:rPr lang="en-US" sz="1200" b="1" dirty="0"/>
              <a:t>RESET FOR ADULTS  </a:t>
            </a:r>
          </a:p>
          <a:p>
            <a:endParaRPr lang="en-US" sz="1200" b="1" dirty="0"/>
          </a:p>
          <a:p>
            <a:r>
              <a:rPr lang="en-US" sz="1200" b="1" dirty="0"/>
              <a:t>RESOURCES  _AGENCY _ INTERNAL APPROVAL_TASK FORCE_APP DEVELOPER </a:t>
            </a:r>
          </a:p>
          <a:p>
            <a:endParaRPr lang="en-US" sz="1200" b="1" dirty="0"/>
          </a:p>
          <a:p>
            <a:r>
              <a:rPr lang="en-US" sz="1200" b="1" dirty="0"/>
              <a:t>SUCCESS METRICS OF IMPLEMENTATION – </a:t>
            </a:r>
          </a:p>
          <a:p>
            <a:endParaRPr lang="en-US" sz="1200" b="1" dirty="0"/>
          </a:p>
          <a:p>
            <a:r>
              <a:rPr lang="en-US" sz="1200" b="1" dirty="0"/>
              <a:t>RANDOM – LAUNCHING – ARE THERE ANY TARGETED DATES FOR PROMOTED POSTS – QUEBEC – ST. JEAN BAPTISTE DAY WHEN EVERYONE MOVES – RENTS RENEW – EVENT_COOL POP UP ON MAKING MOVING EASY_PROMOTING POSTS_LIVE AND </a:t>
            </a:r>
          </a:p>
          <a:p>
            <a:endParaRPr lang="en-US" sz="1200" b="1" dirty="0"/>
          </a:p>
          <a:p>
            <a:r>
              <a:rPr lang="en-US" sz="1200" b="1" dirty="0"/>
              <a:t>EXCITING BLITZ </a:t>
            </a:r>
            <a:endParaRPr lang="en-US" b="1" dirty="0"/>
          </a:p>
          <a:p>
            <a:endParaRPr lang="en-US" dirty="0"/>
          </a:p>
        </p:txBody>
      </p:sp>
      <p:sp>
        <p:nvSpPr>
          <p:cNvPr id="4" name="Slide Number Placeholder 3"/>
          <p:cNvSpPr>
            <a:spLocks noGrp="1"/>
          </p:cNvSpPr>
          <p:nvPr>
            <p:ph type="sldNum" sz="quarter" idx="10"/>
          </p:nvPr>
        </p:nvSpPr>
        <p:spPr/>
        <p:txBody>
          <a:bodyPr/>
          <a:lstStyle/>
          <a:p>
            <a:fld id="{EBB6384B-FB04-4322-ADE9-7313F181C037}" type="slidenum">
              <a:rPr lang="en-US" smtClean="0"/>
              <a:t>47</a:t>
            </a:fld>
            <a:endParaRPr lang="en-US"/>
          </a:p>
        </p:txBody>
      </p:sp>
    </p:spTree>
    <p:extLst>
      <p:ext uri="{BB962C8B-B14F-4D97-AF65-F5344CB8AC3E}">
        <p14:creationId xmlns:p14="http://schemas.microsoft.com/office/powerpoint/2010/main" val="741378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Creation – 420,000</a:t>
            </a:r>
          </a:p>
          <a:p>
            <a:endParaRPr lang="en-US" dirty="0"/>
          </a:p>
          <a:p>
            <a:r>
              <a:rPr lang="en-US" dirty="0"/>
              <a:t>Social Ads - $725,000</a:t>
            </a:r>
          </a:p>
          <a:p>
            <a:endParaRPr lang="en-US" dirty="0"/>
          </a:p>
          <a:p>
            <a:r>
              <a:rPr lang="en-US" dirty="0"/>
              <a:t>Loyalty and Rewards – 280</a:t>
            </a:r>
          </a:p>
          <a:p>
            <a:endParaRPr lang="en-US" dirty="0"/>
          </a:p>
          <a:p>
            <a:r>
              <a:rPr lang="en-US" dirty="0"/>
              <a:t>In-store promo - 75</a:t>
            </a:r>
          </a:p>
        </p:txBody>
      </p:sp>
      <p:sp>
        <p:nvSpPr>
          <p:cNvPr id="4" name="Slide Number Placeholder 3"/>
          <p:cNvSpPr>
            <a:spLocks noGrp="1"/>
          </p:cNvSpPr>
          <p:nvPr>
            <p:ph type="sldNum" sz="quarter" idx="10"/>
          </p:nvPr>
        </p:nvSpPr>
        <p:spPr/>
        <p:txBody>
          <a:bodyPr/>
          <a:lstStyle/>
          <a:p>
            <a:fld id="{EBB6384B-FB04-4322-ADE9-7313F181C037}" type="slidenum">
              <a:rPr lang="en-US" smtClean="0"/>
              <a:t>48</a:t>
            </a:fld>
            <a:endParaRPr lang="en-US"/>
          </a:p>
        </p:txBody>
      </p:sp>
    </p:spTree>
    <p:extLst>
      <p:ext uri="{BB962C8B-B14F-4D97-AF65-F5344CB8AC3E}">
        <p14:creationId xmlns:p14="http://schemas.microsoft.com/office/powerpoint/2010/main" val="4187123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WILL MONITOR PERFORMANCE THRUOGH </a:t>
            </a:r>
          </a:p>
          <a:p>
            <a:endParaRPr lang="en-US" dirty="0"/>
          </a:p>
          <a:p>
            <a:r>
              <a:rPr lang="en-US" dirty="0"/>
              <a:t>EARLY WARNING BELLS – MONITOR THROUGH THESE ANALYTICS TO DRIVE BUDGET EFFICENCIES </a:t>
            </a:r>
          </a:p>
          <a:p>
            <a:endParaRPr lang="en-US" dirty="0"/>
          </a:p>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49</a:t>
            </a:fld>
            <a:endParaRPr lang="en-US"/>
          </a:p>
        </p:txBody>
      </p:sp>
    </p:spTree>
    <p:extLst>
      <p:ext uri="{BB962C8B-B14F-4D97-AF65-F5344CB8AC3E}">
        <p14:creationId xmlns:p14="http://schemas.microsoft.com/office/powerpoint/2010/main" val="9734805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p:txBody>
      </p:sp>
      <p:sp>
        <p:nvSpPr>
          <p:cNvPr id="4" name="Slide Number Placeholder 3"/>
          <p:cNvSpPr>
            <a:spLocks noGrp="1"/>
          </p:cNvSpPr>
          <p:nvPr>
            <p:ph type="sldNum" sz="quarter" idx="10"/>
          </p:nvPr>
        </p:nvSpPr>
        <p:spPr/>
        <p:txBody>
          <a:bodyPr/>
          <a:lstStyle/>
          <a:p>
            <a:fld id="{EBB6384B-FB04-4322-ADE9-7313F181C037}" type="slidenum">
              <a:rPr lang="en-US" smtClean="0"/>
              <a:t>50</a:t>
            </a:fld>
            <a:endParaRPr lang="en-US"/>
          </a:p>
        </p:txBody>
      </p:sp>
    </p:spTree>
    <p:extLst>
      <p:ext uri="{BB962C8B-B14F-4D97-AF65-F5344CB8AC3E}">
        <p14:creationId xmlns:p14="http://schemas.microsoft.com/office/powerpoint/2010/main" val="23934934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a:t>
            </a:r>
          </a:p>
          <a:p>
            <a:endParaRPr lang="en-US" dirty="0"/>
          </a:p>
          <a:p>
            <a:r>
              <a:rPr lang="en-US" dirty="0"/>
              <a:t>CREATE HEADLINES – ON EACH SLIDE - </a:t>
            </a:r>
          </a:p>
        </p:txBody>
      </p:sp>
      <p:sp>
        <p:nvSpPr>
          <p:cNvPr id="4" name="Slide Number Placeholder 3"/>
          <p:cNvSpPr>
            <a:spLocks noGrp="1"/>
          </p:cNvSpPr>
          <p:nvPr>
            <p:ph type="sldNum" sz="quarter" idx="10"/>
          </p:nvPr>
        </p:nvSpPr>
        <p:spPr/>
        <p:txBody>
          <a:bodyPr/>
          <a:lstStyle/>
          <a:p>
            <a:fld id="{EBB6384B-FB04-4322-ADE9-7313F181C037}" type="slidenum">
              <a:rPr lang="en-US" smtClean="0"/>
              <a:t>52</a:t>
            </a:fld>
            <a:endParaRPr lang="en-US"/>
          </a:p>
        </p:txBody>
      </p:sp>
    </p:spTree>
    <p:extLst>
      <p:ext uri="{BB962C8B-B14F-4D97-AF65-F5344CB8AC3E}">
        <p14:creationId xmlns:p14="http://schemas.microsoft.com/office/powerpoint/2010/main" val="10718356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HBC rewards can work in conjunction with RBC or </a:t>
            </a:r>
            <a:r>
              <a:rPr lang="en-CA" dirty="0" err="1"/>
              <a:t>Petro</a:t>
            </a:r>
            <a:r>
              <a:rPr lang="en-CA" dirty="0"/>
              <a:t>-Canada but you already need to be a loyalty rewards member of each to benefit from HBC Rewards </a:t>
            </a:r>
          </a:p>
        </p:txBody>
      </p:sp>
      <p:sp>
        <p:nvSpPr>
          <p:cNvPr id="4" name="Slide Number Placeholder 3"/>
          <p:cNvSpPr>
            <a:spLocks noGrp="1"/>
          </p:cNvSpPr>
          <p:nvPr>
            <p:ph type="sldNum" sz="quarter" idx="10"/>
          </p:nvPr>
        </p:nvSpPr>
        <p:spPr/>
        <p:txBody>
          <a:bodyPr/>
          <a:lstStyle/>
          <a:p>
            <a:fld id="{EBB6384B-FB04-4322-ADE9-7313F181C037}" type="slidenum">
              <a:rPr lang="en-US" smtClean="0"/>
              <a:t>57</a:t>
            </a:fld>
            <a:endParaRPr lang="en-US"/>
          </a:p>
        </p:txBody>
      </p:sp>
    </p:spTree>
    <p:extLst>
      <p:ext uri="{BB962C8B-B14F-4D97-AF65-F5344CB8AC3E}">
        <p14:creationId xmlns:p14="http://schemas.microsoft.com/office/powerpoint/2010/main" val="3460205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61</a:t>
            </a:fld>
            <a:endParaRPr lang="en-US"/>
          </a:p>
        </p:txBody>
      </p:sp>
    </p:spTree>
    <p:extLst>
      <p:ext uri="{BB962C8B-B14F-4D97-AF65-F5344CB8AC3E}">
        <p14:creationId xmlns:p14="http://schemas.microsoft.com/office/powerpoint/2010/main" val="8063114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62</a:t>
            </a:fld>
            <a:endParaRPr lang="en-US"/>
          </a:p>
        </p:txBody>
      </p:sp>
    </p:spTree>
    <p:extLst>
      <p:ext uri="{BB962C8B-B14F-4D97-AF65-F5344CB8AC3E}">
        <p14:creationId xmlns:p14="http://schemas.microsoft.com/office/powerpoint/2010/main" val="16581152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MARTA</a:t>
            </a:r>
          </a:p>
        </p:txBody>
      </p:sp>
      <p:sp>
        <p:nvSpPr>
          <p:cNvPr id="4" name="Slide Number Placeholder 3"/>
          <p:cNvSpPr>
            <a:spLocks noGrp="1"/>
          </p:cNvSpPr>
          <p:nvPr>
            <p:ph type="sldNum" sz="quarter" idx="10"/>
          </p:nvPr>
        </p:nvSpPr>
        <p:spPr/>
        <p:txBody>
          <a:bodyPr/>
          <a:lstStyle/>
          <a:p>
            <a:fld id="{EBB6384B-FB04-4322-ADE9-7313F181C037}" type="slidenum">
              <a:rPr lang="en-US" smtClean="0"/>
              <a:t>63</a:t>
            </a:fld>
            <a:endParaRPr lang="en-US"/>
          </a:p>
        </p:txBody>
      </p:sp>
    </p:spTree>
    <p:extLst>
      <p:ext uri="{BB962C8B-B14F-4D97-AF65-F5344CB8AC3E}">
        <p14:creationId xmlns:p14="http://schemas.microsoft.com/office/powerpoint/2010/main" val="602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rna Master">
    <p:spTree>
      <p:nvGrpSpPr>
        <p:cNvPr id="1" name=""/>
        <p:cNvGrpSpPr/>
        <p:nvPr/>
      </p:nvGrpSpPr>
      <p:grpSpPr>
        <a:xfrm>
          <a:off x="0" y="0"/>
          <a:ext cx="0" cy="0"/>
          <a:chOff x="0" y="0"/>
          <a:chExt cx="0" cy="0"/>
        </a:xfrm>
      </p:grpSpPr>
      <p:sp>
        <p:nvSpPr>
          <p:cNvPr id="4" name="Text Placeholder 3"/>
          <p:cNvSpPr>
            <a:spLocks noGrp="1"/>
          </p:cNvSpPr>
          <p:nvPr>
            <p:ph type="body" sz="quarter" idx="15" hasCustomPrompt="1"/>
          </p:nvPr>
        </p:nvSpPr>
        <p:spPr>
          <a:xfrm>
            <a:off x="1207008" y="949450"/>
            <a:ext cx="21943565" cy="919388"/>
          </a:xfrm>
        </p:spPr>
        <p:txBody>
          <a:bodyPr lIns="0" tIns="0" rIns="0" bIns="0" anchor="ctr">
            <a:noAutofit/>
          </a:bodyPr>
          <a:lstStyle>
            <a:lvl1pPr marL="0" indent="0" algn="l">
              <a:buNone/>
              <a:defRPr sz="8000" cap="all" spc="0" baseline="0">
                <a:solidFill>
                  <a:schemeClr val="tx1"/>
                </a:solidFill>
                <a:latin typeface="+mj-lt"/>
              </a:defRPr>
            </a:lvl1pPr>
            <a:lvl2pPr algn="ctr">
              <a:defRPr/>
            </a:lvl2pPr>
            <a:lvl3pPr algn="ctr">
              <a:defRPr/>
            </a:lvl3pPr>
            <a:lvl4pPr algn="ctr">
              <a:defRPr/>
            </a:lvl4pPr>
            <a:lvl5pPr algn="ctr">
              <a:defRPr/>
            </a:lvl5pPr>
          </a:lstStyle>
          <a:p>
            <a:pPr lvl="0"/>
            <a:r>
              <a:rPr lang="en-US" dirty="0"/>
              <a:t>Slide Title Or Leave Blank</a:t>
            </a:r>
          </a:p>
        </p:txBody>
      </p:sp>
      <p:sp>
        <p:nvSpPr>
          <p:cNvPr id="7" name="Date Placeholder 6"/>
          <p:cNvSpPr>
            <a:spLocks noGrp="1"/>
          </p:cNvSpPr>
          <p:nvPr>
            <p:ph type="dt" sz="half" idx="10"/>
          </p:nvPr>
        </p:nvSpPr>
        <p:spPr/>
        <p:txBody>
          <a:bodyPr/>
          <a:lstStyle/>
          <a:p>
            <a:fld id="{78B27CBC-7F84-447A-B659-0C1F2BF07924}" type="datetime1">
              <a:rPr lang="en-US" smtClean="0"/>
              <a:t>5/25/2026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207008" y="421207"/>
            <a:ext cx="550151" cy="461665"/>
          </a:xfrm>
          <a:gradFill>
            <a:gsLst>
              <a:gs pos="0">
                <a:schemeClr val="tx1"/>
              </a:gs>
              <a:gs pos="10000">
                <a:schemeClr val="tx1"/>
              </a:gs>
              <a:gs pos="10000">
                <a:schemeClr val="bg1">
                  <a:alpha val="0"/>
                </a:schemeClr>
              </a:gs>
              <a:gs pos="100000">
                <a:schemeClr val="bg1">
                  <a:alpha val="0"/>
                </a:schemeClr>
              </a:gs>
            </a:gsLst>
            <a:lin ang="5400000" scaled="1"/>
          </a:gradFill>
        </p:spPr>
        <p:txBody>
          <a:bodyPr wrap="none">
            <a:spAutoFit/>
          </a:bodyPr>
          <a:lstStyle>
            <a:lvl1pPr algn="ctr">
              <a:defRPr sz="2400">
                <a:solidFill>
                  <a:schemeClr val="tx1"/>
                </a:solidFill>
                <a:latin typeface="+mj-lt"/>
              </a:defRPr>
            </a:lvl1pPr>
          </a:lstStyle>
          <a:p>
            <a:fld id="{82E53424-D1F0-4C59-ACFB-E47533F4CD2B}" type="slidenum">
              <a:rPr lang="en-US" smtClean="0"/>
              <a:pPr/>
              <a:t>‹#›</a:t>
            </a:fld>
            <a:endParaRPr lang="en-US" dirty="0"/>
          </a:p>
        </p:txBody>
      </p:sp>
      <p:sp>
        <p:nvSpPr>
          <p:cNvPr id="13" name="Text Placeholder 12"/>
          <p:cNvSpPr>
            <a:spLocks noGrp="1"/>
          </p:cNvSpPr>
          <p:nvPr>
            <p:ph type="body" sz="quarter" idx="16" hasCustomPrompt="1"/>
          </p:nvPr>
        </p:nvSpPr>
        <p:spPr>
          <a:xfrm>
            <a:off x="1838453" y="420623"/>
            <a:ext cx="6381234" cy="424732"/>
          </a:xfrm>
          <a:gradFill>
            <a:gsLst>
              <a:gs pos="0">
                <a:schemeClr val="accent1"/>
              </a:gs>
              <a:gs pos="10000">
                <a:schemeClr val="accent1"/>
              </a:gs>
              <a:gs pos="10000">
                <a:schemeClr val="bg1">
                  <a:alpha val="0"/>
                </a:schemeClr>
              </a:gs>
              <a:gs pos="100000">
                <a:schemeClr val="bg1">
                  <a:alpha val="0"/>
                </a:schemeClr>
              </a:gs>
            </a:gsLst>
            <a:lin ang="5400000" scaled="1"/>
          </a:gradFill>
        </p:spPr>
        <p:txBody>
          <a:bodyPr wrap="none" lIns="45720" tIns="91440" rIns="0" bIns="0" anchor="t" anchorCtr="0">
            <a:spAutoFit/>
          </a:bodyPr>
          <a:lstStyle>
            <a:lvl1pPr marL="0" indent="0" algn="l">
              <a:buNone/>
              <a:defRPr sz="2400" i="0" cap="all" spc="300" baseline="0">
                <a:solidFill>
                  <a:schemeClr val="accent1"/>
                </a:solidFill>
                <a:latin typeface="+mj-lt"/>
              </a:defRPr>
            </a:lvl1pPr>
          </a:lstStyle>
          <a:p>
            <a:pPr lvl="0"/>
            <a:r>
              <a:rPr lang="en-US" dirty="0"/>
              <a:t>Put your subtitle here or leave blank</a:t>
            </a:r>
          </a:p>
        </p:txBody>
      </p:sp>
      <p:sp>
        <p:nvSpPr>
          <p:cNvPr id="10" name="Picture Placeholder 2"/>
          <p:cNvSpPr>
            <a:spLocks noGrp="1"/>
          </p:cNvSpPr>
          <p:nvPr>
            <p:ph type="pic" sz="quarter" idx="17"/>
          </p:nvPr>
        </p:nvSpPr>
        <p:spPr>
          <a:xfrm>
            <a:off x="24906479" y="5463672"/>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1" name="Picture Placeholder 2"/>
          <p:cNvSpPr>
            <a:spLocks noGrp="1"/>
          </p:cNvSpPr>
          <p:nvPr>
            <p:ph type="pic" sz="quarter" idx="18"/>
          </p:nvPr>
        </p:nvSpPr>
        <p:spPr>
          <a:xfrm>
            <a:off x="25829085" y="5463672"/>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2" name="Picture Placeholder 2"/>
          <p:cNvSpPr>
            <a:spLocks noGrp="1"/>
          </p:cNvSpPr>
          <p:nvPr>
            <p:ph type="pic" sz="quarter" idx="19"/>
          </p:nvPr>
        </p:nvSpPr>
        <p:spPr>
          <a:xfrm>
            <a:off x="24906479" y="7369109"/>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4" name="Picture Placeholder 2"/>
          <p:cNvSpPr>
            <a:spLocks noGrp="1"/>
          </p:cNvSpPr>
          <p:nvPr>
            <p:ph type="pic" sz="quarter" idx="20"/>
          </p:nvPr>
        </p:nvSpPr>
        <p:spPr>
          <a:xfrm>
            <a:off x="25829085" y="7369109"/>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5" name="Picture Placeholder 2"/>
          <p:cNvSpPr>
            <a:spLocks noGrp="1"/>
          </p:cNvSpPr>
          <p:nvPr>
            <p:ph type="pic" sz="quarter" idx="21"/>
          </p:nvPr>
        </p:nvSpPr>
        <p:spPr>
          <a:xfrm>
            <a:off x="24906479" y="3589904"/>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6" name="Picture Placeholder 2"/>
          <p:cNvSpPr>
            <a:spLocks noGrp="1"/>
          </p:cNvSpPr>
          <p:nvPr>
            <p:ph type="pic" sz="quarter" idx="22"/>
          </p:nvPr>
        </p:nvSpPr>
        <p:spPr>
          <a:xfrm>
            <a:off x="25829085" y="3589904"/>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7" name="Picture Placeholder 2"/>
          <p:cNvSpPr>
            <a:spLocks noGrp="1"/>
          </p:cNvSpPr>
          <p:nvPr>
            <p:ph type="pic" sz="quarter" idx="23"/>
          </p:nvPr>
        </p:nvSpPr>
        <p:spPr>
          <a:xfrm>
            <a:off x="24906479" y="6457381"/>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8" name="Picture Placeholder 2"/>
          <p:cNvSpPr>
            <a:spLocks noGrp="1"/>
          </p:cNvSpPr>
          <p:nvPr>
            <p:ph type="pic" sz="quarter" idx="24"/>
          </p:nvPr>
        </p:nvSpPr>
        <p:spPr>
          <a:xfrm>
            <a:off x="25829085" y="6457381"/>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19" name="Picture Placeholder 2"/>
          <p:cNvSpPr>
            <a:spLocks noGrp="1"/>
          </p:cNvSpPr>
          <p:nvPr>
            <p:ph type="pic" sz="quarter" idx="25"/>
          </p:nvPr>
        </p:nvSpPr>
        <p:spPr>
          <a:xfrm>
            <a:off x="24906479" y="8362818"/>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20" name="Picture Placeholder 2"/>
          <p:cNvSpPr>
            <a:spLocks noGrp="1"/>
          </p:cNvSpPr>
          <p:nvPr>
            <p:ph type="pic" sz="quarter" idx="26"/>
          </p:nvPr>
        </p:nvSpPr>
        <p:spPr>
          <a:xfrm>
            <a:off x="25829085" y="8362818"/>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21" name="Picture Placeholder 2"/>
          <p:cNvSpPr>
            <a:spLocks noGrp="1"/>
          </p:cNvSpPr>
          <p:nvPr>
            <p:ph type="pic" sz="quarter" idx="27"/>
          </p:nvPr>
        </p:nvSpPr>
        <p:spPr>
          <a:xfrm>
            <a:off x="24906479" y="4583613"/>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22" name="Picture Placeholder 2"/>
          <p:cNvSpPr>
            <a:spLocks noGrp="1"/>
          </p:cNvSpPr>
          <p:nvPr>
            <p:ph type="pic" sz="quarter" idx="28"/>
          </p:nvPr>
        </p:nvSpPr>
        <p:spPr>
          <a:xfrm>
            <a:off x="25829085" y="4583613"/>
            <a:ext cx="702045" cy="702228"/>
          </a:xfrm>
          <a:solidFill>
            <a:schemeClr val="bg1">
              <a:lumMod val="90000"/>
            </a:schemeClr>
          </a:solidFill>
        </p:spPr>
        <p:txBody>
          <a:bodyPr anchor="t">
            <a:normAutofit/>
          </a:bodyPr>
          <a:lstStyle>
            <a:lvl1pPr marL="0" indent="0" algn="ctr">
              <a:buNone/>
              <a:defRPr sz="2000"/>
            </a:lvl1pPr>
          </a:lstStyle>
          <a:p>
            <a:endParaRPr lang="en-US"/>
          </a:p>
        </p:txBody>
      </p:sp>
      <p:sp>
        <p:nvSpPr>
          <p:cNvPr id="23" name="Picture Placeholder 24"/>
          <p:cNvSpPr>
            <a:spLocks noGrp="1"/>
          </p:cNvSpPr>
          <p:nvPr>
            <p:ph type="pic" sz="quarter" idx="29"/>
          </p:nvPr>
        </p:nvSpPr>
        <p:spPr>
          <a:xfrm>
            <a:off x="25829086" y="9277214"/>
            <a:ext cx="940266" cy="1107044"/>
          </a:xfrm>
          <a:custGeom>
            <a:avLst/>
            <a:gdLst>
              <a:gd name="connsiteX0" fmla="*/ 252115 w 7832714"/>
              <a:gd name="connsiteY0" fmla="*/ 5667920 h 9222028"/>
              <a:gd name="connsiteX1" fmla="*/ 321118 w 7832714"/>
              <a:gd name="connsiteY1" fmla="*/ 5706061 h 9222028"/>
              <a:gd name="connsiteX2" fmla="*/ 341919 w 7832714"/>
              <a:gd name="connsiteY2" fmla="*/ 5718200 h 9222028"/>
              <a:gd name="connsiteX3" fmla="*/ 303472 w 7832714"/>
              <a:gd name="connsiteY3" fmla="*/ 5696674 h 9222028"/>
              <a:gd name="connsiteX4" fmla="*/ 252115 w 7832714"/>
              <a:gd name="connsiteY4" fmla="*/ 5667920 h 9222028"/>
              <a:gd name="connsiteX5" fmla="*/ 80926 w 7832714"/>
              <a:gd name="connsiteY5" fmla="*/ 2490980 h 9222028"/>
              <a:gd name="connsiteX6" fmla="*/ 197626 w 7832714"/>
              <a:gd name="connsiteY6" fmla="*/ 2562114 h 9222028"/>
              <a:gd name="connsiteX7" fmla="*/ 295741 w 7832714"/>
              <a:gd name="connsiteY7" fmla="*/ 2621920 h 9222028"/>
              <a:gd name="connsiteX8" fmla="*/ 301916 w 7832714"/>
              <a:gd name="connsiteY8" fmla="*/ 2627757 h 9222028"/>
              <a:gd name="connsiteX9" fmla="*/ 80926 w 7832714"/>
              <a:gd name="connsiteY9" fmla="*/ 2490980 h 9222028"/>
              <a:gd name="connsiteX10" fmla="*/ 3099404 w 7832714"/>
              <a:gd name="connsiteY10" fmla="*/ 108 h 9222028"/>
              <a:gd name="connsiteX11" fmla="*/ 3311737 w 7832714"/>
              <a:gd name="connsiteY11" fmla="*/ 22791 h 9222028"/>
              <a:gd name="connsiteX12" fmla="*/ 3430013 w 7832714"/>
              <a:gd name="connsiteY12" fmla="*/ 97396 h 9222028"/>
              <a:gd name="connsiteX13" fmla="*/ 7697298 w 7832714"/>
              <a:gd name="connsiteY13" fmla="*/ 2829812 h 9222028"/>
              <a:gd name="connsiteX14" fmla="*/ 7507434 w 7832714"/>
              <a:gd name="connsiteY14" fmla="*/ 2982131 h 9222028"/>
              <a:gd name="connsiteX15" fmla="*/ 7653724 w 7832714"/>
              <a:gd name="connsiteY15" fmla="*/ 3100256 h 9222028"/>
              <a:gd name="connsiteX16" fmla="*/ 6838238 w 7832714"/>
              <a:gd name="connsiteY16" fmla="*/ 3526128 h 9222028"/>
              <a:gd name="connsiteX17" fmla="*/ 6847576 w 7832714"/>
              <a:gd name="connsiteY17" fmla="*/ 4256638 h 9222028"/>
              <a:gd name="connsiteX18" fmla="*/ 6928502 w 7832714"/>
              <a:gd name="connsiteY18" fmla="*/ 4722920 h 9222028"/>
              <a:gd name="connsiteX19" fmla="*/ 6564336 w 7832714"/>
              <a:gd name="connsiteY19" fmla="*/ 4558167 h 9222028"/>
              <a:gd name="connsiteX20" fmla="*/ 6775988 w 7832714"/>
              <a:gd name="connsiteY20" fmla="*/ 4741572 h 9222028"/>
              <a:gd name="connsiteX21" fmla="*/ 6439834 w 7832714"/>
              <a:gd name="connsiteY21" fmla="*/ 4564384 h 9222028"/>
              <a:gd name="connsiteX22" fmla="*/ 6676388 w 7832714"/>
              <a:gd name="connsiteY22" fmla="*/ 4738463 h 9222028"/>
              <a:gd name="connsiteX23" fmla="*/ 6937840 w 7832714"/>
              <a:gd name="connsiteY23" fmla="*/ 4993364 h 9222028"/>
              <a:gd name="connsiteX24" fmla="*/ 6551886 w 7832714"/>
              <a:gd name="connsiteY24" fmla="*/ 4788200 h 9222028"/>
              <a:gd name="connsiteX25" fmla="*/ 6259308 w 7832714"/>
              <a:gd name="connsiteY25" fmla="*/ 5726982 h 9222028"/>
              <a:gd name="connsiteX26" fmla="*/ 4917804 w 7832714"/>
              <a:gd name="connsiteY26" fmla="*/ 5195420 h 9222028"/>
              <a:gd name="connsiteX27" fmla="*/ 5425148 w 7832714"/>
              <a:gd name="connsiteY27" fmla="*/ 5484515 h 9222028"/>
              <a:gd name="connsiteX28" fmla="*/ 4790192 w 7832714"/>
              <a:gd name="connsiteY28" fmla="*/ 5204746 h 9222028"/>
              <a:gd name="connsiteX29" fmla="*/ 5412698 w 7832714"/>
              <a:gd name="connsiteY29" fmla="*/ 5534252 h 9222028"/>
              <a:gd name="connsiteX30" fmla="*/ 5471836 w 7832714"/>
              <a:gd name="connsiteY30" fmla="*/ 5689680 h 9222028"/>
              <a:gd name="connsiteX31" fmla="*/ 5353560 w 7832714"/>
              <a:gd name="connsiteY31" fmla="*/ 5602640 h 9222028"/>
              <a:gd name="connsiteX32" fmla="*/ 5792428 w 7832714"/>
              <a:gd name="connsiteY32" fmla="*/ 5944581 h 9222028"/>
              <a:gd name="connsiteX33" fmla="*/ 5253958 w 7832714"/>
              <a:gd name="connsiteY33" fmla="*/ 5689680 h 9222028"/>
              <a:gd name="connsiteX34" fmla="*/ 6088118 w 7832714"/>
              <a:gd name="connsiteY34" fmla="*/ 6323824 h 9222028"/>
              <a:gd name="connsiteX35" fmla="*/ 5801764 w 7832714"/>
              <a:gd name="connsiteY35" fmla="*/ 6168397 h 9222028"/>
              <a:gd name="connsiteX36" fmla="*/ 5885804 w 7832714"/>
              <a:gd name="connsiteY36" fmla="*/ 6637788 h 9222028"/>
              <a:gd name="connsiteX37" fmla="*/ 5795540 w 7832714"/>
              <a:gd name="connsiteY37" fmla="*/ 6581834 h 9222028"/>
              <a:gd name="connsiteX38" fmla="*/ 5518524 w 7832714"/>
              <a:gd name="connsiteY38" fmla="*/ 6743478 h 9222028"/>
              <a:gd name="connsiteX39" fmla="*/ 5898252 w 7832714"/>
              <a:gd name="connsiteY39" fmla="*/ 6954860 h 9222028"/>
              <a:gd name="connsiteX40" fmla="*/ 5957392 w 7832714"/>
              <a:gd name="connsiteY40" fmla="*/ 7203544 h 9222028"/>
              <a:gd name="connsiteX41" fmla="*/ 5832890 w 7832714"/>
              <a:gd name="connsiteY41" fmla="*/ 7122722 h 9222028"/>
              <a:gd name="connsiteX42" fmla="*/ 5851564 w 7832714"/>
              <a:gd name="connsiteY42" fmla="*/ 7184893 h 9222028"/>
              <a:gd name="connsiteX43" fmla="*/ 5761302 w 7832714"/>
              <a:gd name="connsiteY43" fmla="*/ 7128939 h 9222028"/>
              <a:gd name="connsiteX44" fmla="*/ 5926266 w 7832714"/>
              <a:gd name="connsiteY44" fmla="*/ 7334103 h 9222028"/>
              <a:gd name="connsiteX45" fmla="*/ 5836002 w 7832714"/>
              <a:gd name="connsiteY45" fmla="*/ 7281258 h 9222028"/>
              <a:gd name="connsiteX46" fmla="*/ 5895140 w 7832714"/>
              <a:gd name="connsiteY46" fmla="*/ 7402492 h 9222028"/>
              <a:gd name="connsiteX47" fmla="*/ 5571436 w 7832714"/>
              <a:gd name="connsiteY47" fmla="*/ 7250172 h 9222028"/>
              <a:gd name="connsiteX48" fmla="*/ 5923154 w 7832714"/>
              <a:gd name="connsiteY48" fmla="*/ 7719564 h 9222028"/>
              <a:gd name="connsiteX49" fmla="*/ 5920040 w 7832714"/>
              <a:gd name="connsiteY49" fmla="*/ 8167195 h 9222028"/>
              <a:gd name="connsiteX50" fmla="*/ 5023632 w 7832714"/>
              <a:gd name="connsiteY50" fmla="*/ 8341274 h 9222028"/>
              <a:gd name="connsiteX51" fmla="*/ 5618622 w 7832714"/>
              <a:gd name="connsiteY51" fmla="*/ 9214083 h 9222028"/>
              <a:gd name="connsiteX52" fmla="*/ 5615948 w 7832714"/>
              <a:gd name="connsiteY52" fmla="*/ 9222028 h 9222028"/>
              <a:gd name="connsiteX53" fmla="*/ 5186348 w 7832714"/>
              <a:gd name="connsiteY53" fmla="*/ 9222028 h 9222028"/>
              <a:gd name="connsiteX54" fmla="*/ 5166784 w 7832714"/>
              <a:gd name="connsiteY54" fmla="*/ 9217953 h 9222028"/>
              <a:gd name="connsiteX55" fmla="*/ 1254351 w 7832714"/>
              <a:gd name="connsiteY55" fmla="*/ 6814975 h 9222028"/>
              <a:gd name="connsiteX56" fmla="*/ 1478454 w 7832714"/>
              <a:gd name="connsiteY56" fmla="*/ 6721718 h 9222028"/>
              <a:gd name="connsiteX57" fmla="*/ 1104950 w 7832714"/>
              <a:gd name="connsiteY57" fmla="*/ 6528988 h 9222028"/>
              <a:gd name="connsiteX58" fmla="*/ 1058262 w 7832714"/>
              <a:gd name="connsiteY58" fmla="*/ 6339367 h 9222028"/>
              <a:gd name="connsiteX59" fmla="*/ 317478 w 7832714"/>
              <a:gd name="connsiteY59" fmla="*/ 5904170 h 9222028"/>
              <a:gd name="connsiteX60" fmla="*/ 333041 w 7832714"/>
              <a:gd name="connsiteY60" fmla="*/ 5745634 h 9222028"/>
              <a:gd name="connsiteX61" fmla="*/ 799921 w 7832714"/>
              <a:gd name="connsiteY61" fmla="*/ 6062706 h 9222028"/>
              <a:gd name="connsiteX62" fmla="*/ 381614 w 7832714"/>
              <a:gd name="connsiteY62" fmla="*/ 5741365 h 9222028"/>
              <a:gd name="connsiteX63" fmla="*/ 341919 w 7832714"/>
              <a:gd name="connsiteY63" fmla="*/ 5718200 h 9222028"/>
              <a:gd name="connsiteX64" fmla="*/ 352422 w 7832714"/>
              <a:gd name="connsiteY64" fmla="*/ 5724080 h 9222028"/>
              <a:gd name="connsiteX65" fmla="*/ 662970 w 7832714"/>
              <a:gd name="connsiteY65" fmla="*/ 5897953 h 9222028"/>
              <a:gd name="connsiteX66" fmla="*/ 852834 w 7832714"/>
              <a:gd name="connsiteY66" fmla="*/ 5944581 h 9222028"/>
              <a:gd name="connsiteX67" fmla="*/ 522906 w 7832714"/>
              <a:gd name="connsiteY67" fmla="*/ 5764285 h 9222028"/>
              <a:gd name="connsiteX68" fmla="*/ 292578 w 7832714"/>
              <a:gd name="connsiteY68" fmla="*/ 5450321 h 9222028"/>
              <a:gd name="connsiteX69" fmla="*/ 996011 w 7832714"/>
              <a:gd name="connsiteY69" fmla="*/ 5798479 h 9222028"/>
              <a:gd name="connsiteX70" fmla="*/ 622507 w 7832714"/>
              <a:gd name="connsiteY70" fmla="*/ 5546686 h 9222028"/>
              <a:gd name="connsiteX71" fmla="*/ 669195 w 7832714"/>
              <a:gd name="connsiteY71" fmla="*/ 5565338 h 9222028"/>
              <a:gd name="connsiteX72" fmla="*/ 404629 w 7832714"/>
              <a:gd name="connsiteY72" fmla="*/ 5391259 h 9222028"/>
              <a:gd name="connsiteX73" fmla="*/ 491780 w 7832714"/>
              <a:gd name="connsiteY73" fmla="*/ 5136358 h 9222028"/>
              <a:gd name="connsiteX74" fmla="*/ 731446 w 7832714"/>
              <a:gd name="connsiteY74" fmla="*/ 5341522 h 9222028"/>
              <a:gd name="connsiteX75" fmla="*/ 675420 w 7832714"/>
              <a:gd name="connsiteY75" fmla="*/ 5232723 h 9222028"/>
              <a:gd name="connsiteX76" fmla="*/ 1207663 w 7832714"/>
              <a:gd name="connsiteY76" fmla="*/ 5580881 h 9222028"/>
              <a:gd name="connsiteX77" fmla="*/ 575819 w 7832714"/>
              <a:gd name="connsiteY77" fmla="*/ 4881456 h 9222028"/>
              <a:gd name="connsiteX78" fmla="*/ 1080049 w 7832714"/>
              <a:gd name="connsiteY78" fmla="*/ 5033775 h 9222028"/>
              <a:gd name="connsiteX79" fmla="*/ 905748 w 7832714"/>
              <a:gd name="connsiteY79" fmla="*/ 4940519 h 9222028"/>
              <a:gd name="connsiteX80" fmla="*/ 694095 w 7832714"/>
              <a:gd name="connsiteY80" fmla="*/ 4803743 h 9222028"/>
              <a:gd name="connsiteX81" fmla="*/ 762571 w 7832714"/>
              <a:gd name="connsiteY81" fmla="*/ 4841045 h 9222028"/>
              <a:gd name="connsiteX82" fmla="*/ 591381 w 7832714"/>
              <a:gd name="connsiteY82" fmla="*/ 4722920 h 9222028"/>
              <a:gd name="connsiteX83" fmla="*/ 921310 w 7832714"/>
              <a:gd name="connsiteY83" fmla="*/ 4900108 h 9222028"/>
              <a:gd name="connsiteX84" fmla="*/ 1160975 w 7832714"/>
              <a:gd name="connsiteY84" fmla="*/ 5002690 h 9222028"/>
              <a:gd name="connsiteX85" fmla="*/ 544693 w 7832714"/>
              <a:gd name="connsiteY85" fmla="*/ 4533299 h 9222028"/>
              <a:gd name="connsiteX86" fmla="*/ 535356 w 7832714"/>
              <a:gd name="connsiteY86" fmla="*/ 4312592 h 9222028"/>
              <a:gd name="connsiteX87" fmla="*/ 610057 w 7832714"/>
              <a:gd name="connsiteY87" fmla="*/ 4365437 h 9222028"/>
              <a:gd name="connsiteX88" fmla="*/ 1073824 w 7832714"/>
              <a:gd name="connsiteY88" fmla="*/ 4533299 h 9222028"/>
              <a:gd name="connsiteX89" fmla="*/ 684758 w 7832714"/>
              <a:gd name="connsiteY89" fmla="*/ 4039039 h 9222028"/>
              <a:gd name="connsiteX90" fmla="*/ 52913 w 7832714"/>
              <a:gd name="connsiteY90" fmla="*/ 3634927 h 9222028"/>
              <a:gd name="connsiteX91" fmla="*/ 149402 w 7832714"/>
              <a:gd name="connsiteY91" fmla="*/ 3336506 h 9222028"/>
              <a:gd name="connsiteX92" fmla="*/ 186752 w 7832714"/>
              <a:gd name="connsiteY92" fmla="*/ 3364483 h 9222028"/>
              <a:gd name="connsiteX93" fmla="*/ 0 w 7832714"/>
              <a:gd name="connsiteY93" fmla="*/ 3097148 h 9222028"/>
              <a:gd name="connsiteX94" fmla="*/ 775021 w 7832714"/>
              <a:gd name="connsiteY94" fmla="*/ 3516802 h 9222028"/>
              <a:gd name="connsiteX95" fmla="*/ 572706 w 7832714"/>
              <a:gd name="connsiteY95" fmla="*/ 3252575 h 9222028"/>
              <a:gd name="connsiteX96" fmla="*/ 999124 w 7832714"/>
              <a:gd name="connsiteY96" fmla="*/ 3330289 h 9222028"/>
              <a:gd name="connsiteX97" fmla="*/ 457542 w 7832714"/>
              <a:gd name="connsiteY97" fmla="*/ 2947937 h 9222028"/>
              <a:gd name="connsiteX98" fmla="*/ 834159 w 7832714"/>
              <a:gd name="connsiteY98" fmla="*/ 3190404 h 9222028"/>
              <a:gd name="connsiteX99" fmla="*/ 1248126 w 7832714"/>
              <a:gd name="connsiteY99" fmla="*/ 3395569 h 9222028"/>
              <a:gd name="connsiteX100" fmla="*/ 1139188 w 7832714"/>
              <a:gd name="connsiteY100" fmla="*/ 3280552 h 9222028"/>
              <a:gd name="connsiteX101" fmla="*/ 1447328 w 7832714"/>
              <a:gd name="connsiteY101" fmla="*/ 3467065 h 9222028"/>
              <a:gd name="connsiteX102" fmla="*/ 887072 w 7832714"/>
              <a:gd name="connsiteY102" fmla="*/ 3118908 h 9222028"/>
              <a:gd name="connsiteX103" fmla="*/ 743896 w 7832714"/>
              <a:gd name="connsiteY103" fmla="*/ 2895092 h 9222028"/>
              <a:gd name="connsiteX104" fmla="*/ 299758 w 7832714"/>
              <a:gd name="connsiteY104" fmla="*/ 2624369 h 9222028"/>
              <a:gd name="connsiteX105" fmla="*/ 295741 w 7832714"/>
              <a:gd name="connsiteY105" fmla="*/ 2621920 h 9222028"/>
              <a:gd name="connsiteX106" fmla="*/ 258691 w 7832714"/>
              <a:gd name="connsiteY106" fmla="*/ 2586902 h 9222028"/>
              <a:gd name="connsiteX107" fmla="*/ 712770 w 7832714"/>
              <a:gd name="connsiteY107" fmla="*/ 2727230 h 9222028"/>
              <a:gd name="connsiteX108" fmla="*/ 1036474 w 7832714"/>
              <a:gd name="connsiteY108" fmla="*/ 2910635 h 9222028"/>
              <a:gd name="connsiteX109" fmla="*/ 619394 w 7832714"/>
              <a:gd name="connsiteY109" fmla="*/ 2630865 h 9222028"/>
              <a:gd name="connsiteX110" fmla="*/ 1400640 w 7832714"/>
              <a:gd name="connsiteY110" fmla="*/ 2804944 h 9222028"/>
              <a:gd name="connsiteX111" fmla="*/ 852834 w 7832714"/>
              <a:gd name="connsiteY111" fmla="*/ 2487872 h 9222028"/>
              <a:gd name="connsiteX112" fmla="*/ 1173426 w 7832714"/>
              <a:gd name="connsiteY112" fmla="*/ 2537609 h 9222028"/>
              <a:gd name="connsiteX113" fmla="*/ 837272 w 7832714"/>
              <a:gd name="connsiteY113" fmla="*/ 2360421 h 9222028"/>
              <a:gd name="connsiteX114" fmla="*/ 1039586 w 7832714"/>
              <a:gd name="connsiteY114" fmla="*/ 2366638 h 9222028"/>
              <a:gd name="connsiteX115" fmla="*/ 1301039 w 7832714"/>
              <a:gd name="connsiteY115" fmla="*/ 2531392 h 9222028"/>
              <a:gd name="connsiteX116" fmla="*/ 1375740 w 7832714"/>
              <a:gd name="connsiteY116" fmla="*/ 2500306 h 9222028"/>
              <a:gd name="connsiteX117" fmla="*/ 1064487 w 7832714"/>
              <a:gd name="connsiteY117" fmla="*/ 2357313 h 9222028"/>
              <a:gd name="connsiteX118" fmla="*/ 924423 w 7832714"/>
              <a:gd name="connsiteY118" fmla="*/ 2052675 h 9222028"/>
              <a:gd name="connsiteX119" fmla="*/ 1235676 w 7832714"/>
              <a:gd name="connsiteY119" fmla="*/ 2242296 h 9222028"/>
              <a:gd name="connsiteX120" fmla="*/ 1173426 w 7832714"/>
              <a:gd name="connsiteY120" fmla="*/ 2223645 h 9222028"/>
              <a:gd name="connsiteX121" fmla="*/ 1743019 w 7832714"/>
              <a:gd name="connsiteY121" fmla="*/ 2484763 h 9222028"/>
              <a:gd name="connsiteX122" fmla="*/ 1176538 w 7832714"/>
              <a:gd name="connsiteY122" fmla="*/ 2040241 h 9222028"/>
              <a:gd name="connsiteX123" fmla="*/ 1447328 w 7832714"/>
              <a:gd name="connsiteY123" fmla="*/ 1838185 h 9222028"/>
              <a:gd name="connsiteX124" fmla="*/ 1942222 w 7832714"/>
              <a:gd name="connsiteY124" fmla="*/ 2086869 h 9222028"/>
              <a:gd name="connsiteX125" fmla="*/ 1649643 w 7832714"/>
              <a:gd name="connsiteY125" fmla="*/ 1844402 h 9222028"/>
              <a:gd name="connsiteX126" fmla="*/ 2104073 w 7832714"/>
              <a:gd name="connsiteY126" fmla="*/ 2062001 h 9222028"/>
              <a:gd name="connsiteX127" fmla="*/ 2502478 w 7832714"/>
              <a:gd name="connsiteY127" fmla="*/ 2127280 h 9222028"/>
              <a:gd name="connsiteX128" fmla="*/ 2465127 w 7832714"/>
              <a:gd name="connsiteY128" fmla="*/ 1869270 h 9222028"/>
              <a:gd name="connsiteX129" fmla="*/ 2788831 w 7832714"/>
              <a:gd name="connsiteY129" fmla="*/ 2052675 h 9222028"/>
              <a:gd name="connsiteX130" fmla="*/ 3003596 w 7832714"/>
              <a:gd name="connsiteY130" fmla="*/ 2009155 h 9222028"/>
              <a:gd name="connsiteX131" fmla="*/ 3588752 w 7832714"/>
              <a:gd name="connsiteY131" fmla="*/ 2354204 h 9222028"/>
              <a:gd name="connsiteX132" fmla="*/ 3918681 w 7832714"/>
              <a:gd name="connsiteY132" fmla="*/ 2518957 h 9222028"/>
              <a:gd name="connsiteX133" fmla="*/ 2757706 w 7832714"/>
              <a:gd name="connsiteY133" fmla="*/ 1617478 h 9222028"/>
              <a:gd name="connsiteX134" fmla="*/ 2816844 w 7832714"/>
              <a:gd name="connsiteY134" fmla="*/ 1477593 h 9222028"/>
              <a:gd name="connsiteX135" fmla="*/ 2735918 w 7832714"/>
              <a:gd name="connsiteY135" fmla="*/ 1474484 h 9222028"/>
              <a:gd name="connsiteX136" fmla="*/ 2717243 w 7832714"/>
              <a:gd name="connsiteY136" fmla="*/ 1350142 h 9222028"/>
              <a:gd name="connsiteX137" fmla="*/ 3009821 w 7832714"/>
              <a:gd name="connsiteY137" fmla="*/ 1511787 h 9222028"/>
              <a:gd name="connsiteX138" fmla="*/ 2832406 w 7832714"/>
              <a:gd name="connsiteY138" fmla="*/ 1194715 h 9222028"/>
              <a:gd name="connsiteX139" fmla="*/ 2944458 w 7832714"/>
              <a:gd name="connsiteY139" fmla="*/ 1250668 h 9222028"/>
              <a:gd name="connsiteX140" fmla="*/ 2692342 w 7832714"/>
              <a:gd name="connsiteY140" fmla="*/ 977116 h 9222028"/>
              <a:gd name="connsiteX141" fmla="*/ 2810619 w 7832714"/>
              <a:gd name="connsiteY141" fmla="*/ 1051721 h 9222028"/>
              <a:gd name="connsiteX142" fmla="*/ 2393539 w 7832714"/>
              <a:gd name="connsiteY142" fmla="*/ 370949 h 9222028"/>
              <a:gd name="connsiteX143" fmla="*/ 2633204 w 7832714"/>
              <a:gd name="connsiteY143" fmla="*/ 355406 h 9222028"/>
              <a:gd name="connsiteX144" fmla="*/ 2900882 w 7832714"/>
              <a:gd name="connsiteY144" fmla="*/ 532593 h 9222028"/>
              <a:gd name="connsiteX145" fmla="*/ 2975583 w 7832714"/>
              <a:gd name="connsiteY145" fmla="*/ 311886 h 9222028"/>
              <a:gd name="connsiteX146" fmla="*/ 3037834 w 7832714"/>
              <a:gd name="connsiteY146" fmla="*/ 349189 h 9222028"/>
              <a:gd name="connsiteX147" fmla="*/ 3420676 w 7832714"/>
              <a:gd name="connsiteY147" fmla="*/ 417577 h 9222028"/>
              <a:gd name="connsiteX148" fmla="*/ 3099404 w 7832714"/>
              <a:gd name="connsiteY148" fmla="*/ 108 h 922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7832714" h="9222028">
                <a:moveTo>
                  <a:pt x="252115" y="5667920"/>
                </a:moveTo>
                <a:cubicBezTo>
                  <a:pt x="276626" y="5681131"/>
                  <a:pt x="299581" y="5693832"/>
                  <a:pt x="321118" y="5706061"/>
                </a:cubicBezTo>
                <a:lnTo>
                  <a:pt x="341919" y="5718200"/>
                </a:lnTo>
                <a:lnTo>
                  <a:pt x="303472" y="5696674"/>
                </a:lnTo>
                <a:cubicBezTo>
                  <a:pt x="252115" y="5667920"/>
                  <a:pt x="252115" y="5667920"/>
                  <a:pt x="252115" y="5667920"/>
                </a:cubicBezTo>
                <a:close/>
                <a:moveTo>
                  <a:pt x="80926" y="2490980"/>
                </a:moveTo>
                <a:cubicBezTo>
                  <a:pt x="122362" y="2516237"/>
                  <a:pt x="161208" y="2539916"/>
                  <a:pt x="197626" y="2562114"/>
                </a:cubicBezTo>
                <a:lnTo>
                  <a:pt x="295741" y="2621920"/>
                </a:lnTo>
                <a:lnTo>
                  <a:pt x="301916" y="2627757"/>
                </a:lnTo>
                <a:cubicBezTo>
                  <a:pt x="80926" y="2490980"/>
                  <a:pt x="80926" y="2490980"/>
                  <a:pt x="80926" y="2490980"/>
                </a:cubicBezTo>
                <a:close/>
                <a:moveTo>
                  <a:pt x="3099404" y="108"/>
                </a:moveTo>
                <a:cubicBezTo>
                  <a:pt x="3150080" y="-1106"/>
                  <a:pt x="3223030" y="8025"/>
                  <a:pt x="3311737" y="22791"/>
                </a:cubicBezTo>
                <a:cubicBezTo>
                  <a:pt x="3311737" y="22791"/>
                  <a:pt x="3311737" y="22791"/>
                  <a:pt x="3430013" y="97396"/>
                </a:cubicBezTo>
                <a:cubicBezTo>
                  <a:pt x="8456756" y="1993612"/>
                  <a:pt x="7697298" y="2829812"/>
                  <a:pt x="7697298" y="2829812"/>
                </a:cubicBezTo>
                <a:cubicBezTo>
                  <a:pt x="7697298" y="2829812"/>
                  <a:pt x="7697298" y="2829812"/>
                  <a:pt x="7507434" y="2982131"/>
                </a:cubicBezTo>
                <a:cubicBezTo>
                  <a:pt x="7569684" y="3019434"/>
                  <a:pt x="7737760" y="3137559"/>
                  <a:pt x="7653724" y="3100256"/>
                </a:cubicBezTo>
                <a:cubicBezTo>
                  <a:pt x="8481656" y="3855634"/>
                  <a:pt x="6128580" y="2842247"/>
                  <a:pt x="6838238" y="3526128"/>
                </a:cubicBezTo>
                <a:cubicBezTo>
                  <a:pt x="7130816" y="3889828"/>
                  <a:pt x="7631936" y="4520865"/>
                  <a:pt x="6847576" y="4256638"/>
                </a:cubicBezTo>
                <a:cubicBezTo>
                  <a:pt x="6645262" y="4293940"/>
                  <a:pt x="7261544" y="4766440"/>
                  <a:pt x="6928502" y="4722920"/>
                </a:cubicBezTo>
                <a:cubicBezTo>
                  <a:pt x="6928502" y="4722920"/>
                  <a:pt x="6928502" y="4722920"/>
                  <a:pt x="6564336" y="4558167"/>
                </a:cubicBezTo>
                <a:cubicBezTo>
                  <a:pt x="6723076" y="4673184"/>
                  <a:pt x="6813338" y="4726029"/>
                  <a:pt x="6775988" y="4741572"/>
                </a:cubicBezTo>
                <a:cubicBezTo>
                  <a:pt x="6660824" y="4654532"/>
                  <a:pt x="6542548" y="4611013"/>
                  <a:pt x="6439834" y="4564384"/>
                </a:cubicBezTo>
                <a:cubicBezTo>
                  <a:pt x="6439834" y="4564384"/>
                  <a:pt x="6439834" y="4564384"/>
                  <a:pt x="6676388" y="4738463"/>
                </a:cubicBezTo>
                <a:cubicBezTo>
                  <a:pt x="6156594" y="4455585"/>
                  <a:pt x="7498096" y="5307328"/>
                  <a:pt x="6937840" y="4993364"/>
                </a:cubicBezTo>
                <a:cubicBezTo>
                  <a:pt x="6937840" y="4993364"/>
                  <a:pt x="6937840" y="4993364"/>
                  <a:pt x="6551886" y="4788200"/>
                </a:cubicBezTo>
                <a:cubicBezTo>
                  <a:pt x="5512300" y="4539516"/>
                  <a:pt x="6635924" y="5571555"/>
                  <a:pt x="6259308" y="5726982"/>
                </a:cubicBezTo>
                <a:cubicBezTo>
                  <a:pt x="5848452" y="5580881"/>
                  <a:pt x="5054756" y="5182986"/>
                  <a:pt x="4917804" y="5195420"/>
                </a:cubicBezTo>
                <a:cubicBezTo>
                  <a:pt x="4917804" y="5195420"/>
                  <a:pt x="4917804" y="5195420"/>
                  <a:pt x="5425148" y="5484515"/>
                </a:cubicBezTo>
                <a:cubicBezTo>
                  <a:pt x="5546536" y="5615075"/>
                  <a:pt x="4995618" y="5254483"/>
                  <a:pt x="4790192" y="5204746"/>
                </a:cubicBezTo>
                <a:cubicBezTo>
                  <a:pt x="4790192" y="5204746"/>
                  <a:pt x="4790192" y="5204746"/>
                  <a:pt x="5412698" y="5534252"/>
                </a:cubicBezTo>
                <a:cubicBezTo>
                  <a:pt x="5412698" y="5534252"/>
                  <a:pt x="5412698" y="5534252"/>
                  <a:pt x="5471836" y="5689680"/>
                </a:cubicBezTo>
                <a:cubicBezTo>
                  <a:pt x="5471836" y="5689680"/>
                  <a:pt x="5471836" y="5689680"/>
                  <a:pt x="5353560" y="5602640"/>
                </a:cubicBezTo>
                <a:cubicBezTo>
                  <a:pt x="5356672" y="5649269"/>
                  <a:pt x="5468724" y="5761177"/>
                  <a:pt x="5792428" y="5944581"/>
                </a:cubicBezTo>
                <a:cubicBezTo>
                  <a:pt x="5506074" y="5789153"/>
                  <a:pt x="5288196" y="5655486"/>
                  <a:pt x="5253958" y="5689680"/>
                </a:cubicBezTo>
                <a:cubicBezTo>
                  <a:pt x="5994742" y="6112443"/>
                  <a:pt x="6013416" y="6205699"/>
                  <a:pt x="6088118" y="6323824"/>
                </a:cubicBezTo>
                <a:cubicBezTo>
                  <a:pt x="5997854" y="6270979"/>
                  <a:pt x="5910704" y="6249219"/>
                  <a:pt x="5801764" y="6168397"/>
                </a:cubicBezTo>
                <a:cubicBezTo>
                  <a:pt x="6673274" y="6830518"/>
                  <a:pt x="4961380" y="5950798"/>
                  <a:pt x="5885804" y="6637788"/>
                </a:cubicBezTo>
                <a:cubicBezTo>
                  <a:pt x="5885804" y="6637788"/>
                  <a:pt x="5885804" y="6637788"/>
                  <a:pt x="5795540" y="6581834"/>
                </a:cubicBezTo>
                <a:cubicBezTo>
                  <a:pt x="5241508" y="6395320"/>
                  <a:pt x="6000968" y="6877146"/>
                  <a:pt x="5518524" y="6743478"/>
                </a:cubicBezTo>
                <a:cubicBezTo>
                  <a:pt x="5518524" y="6743478"/>
                  <a:pt x="5518524" y="6743478"/>
                  <a:pt x="5898252" y="6954860"/>
                </a:cubicBezTo>
                <a:cubicBezTo>
                  <a:pt x="5755076" y="6939317"/>
                  <a:pt x="5739514" y="7004597"/>
                  <a:pt x="5957392" y="7203544"/>
                </a:cubicBezTo>
                <a:cubicBezTo>
                  <a:pt x="5957392" y="7203544"/>
                  <a:pt x="5957392" y="7203544"/>
                  <a:pt x="5832890" y="7122722"/>
                </a:cubicBezTo>
                <a:cubicBezTo>
                  <a:pt x="5832890" y="7122722"/>
                  <a:pt x="5832890" y="7122722"/>
                  <a:pt x="5851564" y="7184893"/>
                </a:cubicBezTo>
                <a:cubicBezTo>
                  <a:pt x="5851564" y="7184893"/>
                  <a:pt x="5851564" y="7184893"/>
                  <a:pt x="5761302" y="7128939"/>
                </a:cubicBezTo>
                <a:cubicBezTo>
                  <a:pt x="5870240" y="7212870"/>
                  <a:pt x="5708388" y="7169350"/>
                  <a:pt x="5926266" y="7334103"/>
                </a:cubicBezTo>
                <a:cubicBezTo>
                  <a:pt x="5926266" y="7334103"/>
                  <a:pt x="5926266" y="7334103"/>
                  <a:pt x="5836002" y="7281258"/>
                </a:cubicBezTo>
                <a:cubicBezTo>
                  <a:pt x="5655476" y="7206652"/>
                  <a:pt x="5748852" y="7290584"/>
                  <a:pt x="5895140" y="7402492"/>
                </a:cubicBezTo>
                <a:cubicBezTo>
                  <a:pt x="5895140" y="7402492"/>
                  <a:pt x="5895140" y="7402492"/>
                  <a:pt x="5571436" y="7250172"/>
                </a:cubicBezTo>
                <a:cubicBezTo>
                  <a:pt x="5994742" y="7573462"/>
                  <a:pt x="5403360" y="7355863"/>
                  <a:pt x="5923154" y="7719564"/>
                </a:cubicBezTo>
                <a:cubicBezTo>
                  <a:pt x="5944940" y="7874991"/>
                  <a:pt x="6038316" y="8086372"/>
                  <a:pt x="5920040" y="8167195"/>
                </a:cubicBezTo>
                <a:cubicBezTo>
                  <a:pt x="6072556" y="8561981"/>
                  <a:pt x="5334884" y="8220040"/>
                  <a:pt x="5023632" y="8341274"/>
                </a:cubicBezTo>
                <a:cubicBezTo>
                  <a:pt x="5117786" y="8627649"/>
                  <a:pt x="5616508" y="9053606"/>
                  <a:pt x="5618622" y="9214083"/>
                </a:cubicBezTo>
                <a:lnTo>
                  <a:pt x="5615948" y="9222028"/>
                </a:lnTo>
                <a:lnTo>
                  <a:pt x="5186348" y="9222028"/>
                </a:lnTo>
                <a:lnTo>
                  <a:pt x="5166784" y="9217953"/>
                </a:lnTo>
                <a:cubicBezTo>
                  <a:pt x="4876224" y="9151780"/>
                  <a:pt x="3569299" y="8765202"/>
                  <a:pt x="1254351" y="6814975"/>
                </a:cubicBezTo>
                <a:cubicBezTo>
                  <a:pt x="1649643" y="6976620"/>
                  <a:pt x="1718119" y="6954860"/>
                  <a:pt x="1478454" y="6721718"/>
                </a:cubicBezTo>
                <a:cubicBezTo>
                  <a:pt x="1478454" y="6721718"/>
                  <a:pt x="1478454" y="6721718"/>
                  <a:pt x="1104950" y="6528988"/>
                </a:cubicBezTo>
                <a:cubicBezTo>
                  <a:pt x="1378853" y="6625354"/>
                  <a:pt x="1114287" y="6423298"/>
                  <a:pt x="1058262" y="6339367"/>
                </a:cubicBezTo>
                <a:cubicBezTo>
                  <a:pt x="709658" y="6115551"/>
                  <a:pt x="600719" y="6121768"/>
                  <a:pt x="317478" y="5904170"/>
                </a:cubicBezTo>
                <a:cubicBezTo>
                  <a:pt x="326816" y="5798479"/>
                  <a:pt x="323703" y="5851324"/>
                  <a:pt x="333041" y="5745634"/>
                </a:cubicBezTo>
                <a:cubicBezTo>
                  <a:pt x="557144" y="5882410"/>
                  <a:pt x="491780" y="5901061"/>
                  <a:pt x="799921" y="6062706"/>
                </a:cubicBezTo>
                <a:cubicBezTo>
                  <a:pt x="658301" y="5972947"/>
                  <a:pt x="645365" y="5899847"/>
                  <a:pt x="381614" y="5741365"/>
                </a:cubicBezTo>
                <a:lnTo>
                  <a:pt x="341919" y="5718200"/>
                </a:lnTo>
                <a:lnTo>
                  <a:pt x="352422" y="5724080"/>
                </a:lnTo>
                <a:cubicBezTo>
                  <a:pt x="412605" y="5757776"/>
                  <a:pt x="508900" y="5811690"/>
                  <a:pt x="662970" y="5897953"/>
                </a:cubicBezTo>
                <a:cubicBezTo>
                  <a:pt x="541581" y="5807805"/>
                  <a:pt x="852834" y="5969449"/>
                  <a:pt x="852834" y="5944581"/>
                </a:cubicBezTo>
                <a:cubicBezTo>
                  <a:pt x="753233" y="5873084"/>
                  <a:pt x="588269" y="5770502"/>
                  <a:pt x="522906" y="5764285"/>
                </a:cubicBezTo>
                <a:cubicBezTo>
                  <a:pt x="385954" y="5627509"/>
                  <a:pt x="-18675" y="5316654"/>
                  <a:pt x="292578" y="5450321"/>
                </a:cubicBezTo>
                <a:cubicBezTo>
                  <a:pt x="295691" y="5400585"/>
                  <a:pt x="684758" y="5636834"/>
                  <a:pt x="996011" y="5798479"/>
                </a:cubicBezTo>
                <a:cubicBezTo>
                  <a:pt x="955548" y="5758068"/>
                  <a:pt x="768796" y="5627509"/>
                  <a:pt x="622507" y="5546686"/>
                </a:cubicBezTo>
                <a:cubicBezTo>
                  <a:pt x="622507" y="5546686"/>
                  <a:pt x="622507" y="5546686"/>
                  <a:pt x="669195" y="5565338"/>
                </a:cubicBezTo>
                <a:cubicBezTo>
                  <a:pt x="669195" y="5565338"/>
                  <a:pt x="669195" y="5565338"/>
                  <a:pt x="404629" y="5391259"/>
                </a:cubicBezTo>
                <a:cubicBezTo>
                  <a:pt x="967998" y="5602640"/>
                  <a:pt x="-112051" y="4887674"/>
                  <a:pt x="491780" y="5136358"/>
                </a:cubicBezTo>
                <a:cubicBezTo>
                  <a:pt x="550918" y="5195420"/>
                  <a:pt x="382842" y="5142575"/>
                  <a:pt x="731446" y="5341522"/>
                </a:cubicBezTo>
                <a:cubicBezTo>
                  <a:pt x="731446" y="5341522"/>
                  <a:pt x="731446" y="5341522"/>
                  <a:pt x="675420" y="5232723"/>
                </a:cubicBezTo>
                <a:cubicBezTo>
                  <a:pt x="756346" y="5310437"/>
                  <a:pt x="958660" y="5453430"/>
                  <a:pt x="1207663" y="5580881"/>
                </a:cubicBezTo>
                <a:cubicBezTo>
                  <a:pt x="1070712" y="5391259"/>
                  <a:pt x="628732" y="5043101"/>
                  <a:pt x="575819" y="4881456"/>
                </a:cubicBezTo>
                <a:cubicBezTo>
                  <a:pt x="1048924" y="5142575"/>
                  <a:pt x="706545" y="4865914"/>
                  <a:pt x="1080049" y="5033775"/>
                </a:cubicBezTo>
                <a:cubicBezTo>
                  <a:pt x="1002236" y="4993364"/>
                  <a:pt x="946210" y="4965387"/>
                  <a:pt x="905748" y="4940519"/>
                </a:cubicBezTo>
                <a:cubicBezTo>
                  <a:pt x="859059" y="4934302"/>
                  <a:pt x="771908" y="4890782"/>
                  <a:pt x="694095" y="4803743"/>
                </a:cubicBezTo>
                <a:cubicBezTo>
                  <a:pt x="722108" y="4819285"/>
                  <a:pt x="740783" y="4828611"/>
                  <a:pt x="762571" y="4841045"/>
                </a:cubicBezTo>
                <a:cubicBezTo>
                  <a:pt x="722108" y="4809960"/>
                  <a:pt x="672307" y="4775766"/>
                  <a:pt x="591381" y="4722920"/>
                </a:cubicBezTo>
                <a:cubicBezTo>
                  <a:pt x="787471" y="4800634"/>
                  <a:pt x="887072" y="4862805"/>
                  <a:pt x="921310" y="4900108"/>
                </a:cubicBezTo>
                <a:cubicBezTo>
                  <a:pt x="933760" y="4881456"/>
                  <a:pt x="896410" y="4828611"/>
                  <a:pt x="1160975" y="5002690"/>
                </a:cubicBezTo>
                <a:cubicBezTo>
                  <a:pt x="1357065" y="5043101"/>
                  <a:pt x="672307" y="4648315"/>
                  <a:pt x="544693" y="4533299"/>
                </a:cubicBezTo>
                <a:cubicBezTo>
                  <a:pt x="613169" y="4492888"/>
                  <a:pt x="610057" y="4461802"/>
                  <a:pt x="535356" y="4312592"/>
                </a:cubicBezTo>
                <a:cubicBezTo>
                  <a:pt x="535356" y="4312592"/>
                  <a:pt x="535356" y="4312592"/>
                  <a:pt x="610057" y="4365437"/>
                </a:cubicBezTo>
                <a:cubicBezTo>
                  <a:pt x="697208" y="4387197"/>
                  <a:pt x="1129850" y="4623447"/>
                  <a:pt x="1073824" y="4533299"/>
                </a:cubicBezTo>
                <a:cubicBezTo>
                  <a:pt x="-389067" y="3656687"/>
                  <a:pt x="1104950" y="4402740"/>
                  <a:pt x="684758" y="4039039"/>
                </a:cubicBezTo>
                <a:cubicBezTo>
                  <a:pt x="199202" y="3777921"/>
                  <a:pt x="432642" y="3843200"/>
                  <a:pt x="52913" y="3634927"/>
                </a:cubicBezTo>
                <a:cubicBezTo>
                  <a:pt x="554031" y="3796572"/>
                  <a:pt x="-277016" y="3227707"/>
                  <a:pt x="149402" y="3336506"/>
                </a:cubicBezTo>
                <a:cubicBezTo>
                  <a:pt x="149402" y="3336506"/>
                  <a:pt x="149402" y="3336506"/>
                  <a:pt x="186752" y="3364483"/>
                </a:cubicBezTo>
                <a:cubicBezTo>
                  <a:pt x="563369" y="3541671"/>
                  <a:pt x="326816" y="3314746"/>
                  <a:pt x="0" y="3097148"/>
                </a:cubicBezTo>
                <a:cubicBezTo>
                  <a:pt x="345491" y="3311638"/>
                  <a:pt x="485555" y="3327181"/>
                  <a:pt x="775021" y="3516802"/>
                </a:cubicBezTo>
                <a:cubicBezTo>
                  <a:pt x="305028" y="3221490"/>
                  <a:pt x="572706" y="3252575"/>
                  <a:pt x="572706" y="3252575"/>
                </a:cubicBezTo>
                <a:cubicBezTo>
                  <a:pt x="1020911" y="3485717"/>
                  <a:pt x="641182" y="3181079"/>
                  <a:pt x="999124" y="3330289"/>
                </a:cubicBezTo>
                <a:cubicBezTo>
                  <a:pt x="999124" y="3330289"/>
                  <a:pt x="999124" y="3330289"/>
                  <a:pt x="457542" y="2947937"/>
                </a:cubicBezTo>
                <a:cubicBezTo>
                  <a:pt x="457542" y="2947937"/>
                  <a:pt x="457542" y="2947937"/>
                  <a:pt x="834159" y="3190404"/>
                </a:cubicBezTo>
                <a:cubicBezTo>
                  <a:pt x="799921" y="3131342"/>
                  <a:pt x="1086274" y="3286770"/>
                  <a:pt x="1248126" y="3395569"/>
                </a:cubicBezTo>
                <a:cubicBezTo>
                  <a:pt x="1319715" y="3417329"/>
                  <a:pt x="1195213" y="3336506"/>
                  <a:pt x="1139188" y="3280552"/>
                </a:cubicBezTo>
                <a:cubicBezTo>
                  <a:pt x="1139188" y="3280552"/>
                  <a:pt x="1139188" y="3280552"/>
                  <a:pt x="1447328" y="3467065"/>
                </a:cubicBezTo>
                <a:cubicBezTo>
                  <a:pt x="1606068" y="3510585"/>
                  <a:pt x="849722" y="3059845"/>
                  <a:pt x="887072" y="3118908"/>
                </a:cubicBezTo>
                <a:cubicBezTo>
                  <a:pt x="52913" y="2550043"/>
                  <a:pt x="1347727" y="3324072"/>
                  <a:pt x="743896" y="2895092"/>
                </a:cubicBezTo>
                <a:cubicBezTo>
                  <a:pt x="743896" y="2895092"/>
                  <a:pt x="743896" y="2895092"/>
                  <a:pt x="299758" y="2624369"/>
                </a:cubicBezTo>
                <a:lnTo>
                  <a:pt x="295741" y="2621920"/>
                </a:lnTo>
                <a:lnTo>
                  <a:pt x="258691" y="2586902"/>
                </a:lnTo>
                <a:cubicBezTo>
                  <a:pt x="120416" y="2435257"/>
                  <a:pt x="1095028" y="3036143"/>
                  <a:pt x="712770" y="2727230"/>
                </a:cubicBezTo>
                <a:cubicBezTo>
                  <a:pt x="712770" y="2727230"/>
                  <a:pt x="712770" y="2727230"/>
                  <a:pt x="1036474" y="2910635"/>
                </a:cubicBezTo>
                <a:cubicBezTo>
                  <a:pt x="971111" y="2848464"/>
                  <a:pt x="996011" y="2836030"/>
                  <a:pt x="619394" y="2630865"/>
                </a:cubicBezTo>
                <a:cubicBezTo>
                  <a:pt x="756346" y="2618431"/>
                  <a:pt x="1145413" y="2730339"/>
                  <a:pt x="1400640" y="2804944"/>
                </a:cubicBezTo>
                <a:cubicBezTo>
                  <a:pt x="1319715" y="2702362"/>
                  <a:pt x="1101837" y="2658842"/>
                  <a:pt x="852834" y="2487872"/>
                </a:cubicBezTo>
                <a:cubicBezTo>
                  <a:pt x="410854" y="2177017"/>
                  <a:pt x="980448" y="2481655"/>
                  <a:pt x="1173426" y="2537609"/>
                </a:cubicBezTo>
                <a:cubicBezTo>
                  <a:pt x="1173426" y="2537609"/>
                  <a:pt x="1173426" y="2537609"/>
                  <a:pt x="837272" y="2360421"/>
                </a:cubicBezTo>
                <a:cubicBezTo>
                  <a:pt x="837272" y="2360421"/>
                  <a:pt x="837272" y="2360421"/>
                  <a:pt x="1039586" y="2366638"/>
                </a:cubicBezTo>
                <a:cubicBezTo>
                  <a:pt x="1039586" y="2366638"/>
                  <a:pt x="1039586" y="2366638"/>
                  <a:pt x="1301039" y="2531392"/>
                </a:cubicBezTo>
                <a:cubicBezTo>
                  <a:pt x="1301039" y="2531392"/>
                  <a:pt x="1301039" y="2531392"/>
                  <a:pt x="1375740" y="2500306"/>
                </a:cubicBezTo>
                <a:cubicBezTo>
                  <a:pt x="1164088" y="2360421"/>
                  <a:pt x="1179650" y="2400832"/>
                  <a:pt x="1064487" y="2357313"/>
                </a:cubicBezTo>
                <a:cubicBezTo>
                  <a:pt x="1192101" y="2351096"/>
                  <a:pt x="289466" y="1772905"/>
                  <a:pt x="924423" y="2052675"/>
                </a:cubicBezTo>
                <a:cubicBezTo>
                  <a:pt x="924423" y="2052675"/>
                  <a:pt x="924423" y="2052675"/>
                  <a:pt x="1235676" y="2242296"/>
                </a:cubicBezTo>
                <a:cubicBezTo>
                  <a:pt x="1145413" y="2189451"/>
                  <a:pt x="1132962" y="2192560"/>
                  <a:pt x="1173426" y="2223645"/>
                </a:cubicBezTo>
                <a:cubicBezTo>
                  <a:pt x="1643418" y="2568694"/>
                  <a:pt x="1509579" y="2354204"/>
                  <a:pt x="1743019" y="2484763"/>
                </a:cubicBezTo>
                <a:cubicBezTo>
                  <a:pt x="1350840" y="2239188"/>
                  <a:pt x="1699444" y="2366638"/>
                  <a:pt x="1176538" y="2040241"/>
                </a:cubicBezTo>
                <a:cubicBezTo>
                  <a:pt x="1964009" y="2347987"/>
                  <a:pt x="971111" y="1673431"/>
                  <a:pt x="1447328" y="1838185"/>
                </a:cubicBezTo>
                <a:cubicBezTo>
                  <a:pt x="1696331" y="2006047"/>
                  <a:pt x="1668318" y="1928333"/>
                  <a:pt x="1942222" y="2086869"/>
                </a:cubicBezTo>
                <a:cubicBezTo>
                  <a:pt x="2172549" y="2170800"/>
                  <a:pt x="1562492" y="1835076"/>
                  <a:pt x="1649643" y="1844402"/>
                </a:cubicBezTo>
                <a:cubicBezTo>
                  <a:pt x="1649643" y="1844402"/>
                  <a:pt x="1649643" y="1844402"/>
                  <a:pt x="2104073" y="2062001"/>
                </a:cubicBezTo>
                <a:cubicBezTo>
                  <a:pt x="1515804" y="1629912"/>
                  <a:pt x="2726580" y="2351096"/>
                  <a:pt x="2502478" y="2127280"/>
                </a:cubicBezTo>
                <a:cubicBezTo>
                  <a:pt x="1964009" y="1760471"/>
                  <a:pt x="3016046" y="2276490"/>
                  <a:pt x="2465127" y="1869270"/>
                </a:cubicBezTo>
                <a:cubicBezTo>
                  <a:pt x="2465127" y="1869270"/>
                  <a:pt x="2465127" y="1869270"/>
                  <a:pt x="2788831" y="2052675"/>
                </a:cubicBezTo>
                <a:cubicBezTo>
                  <a:pt x="2539828" y="1838185"/>
                  <a:pt x="3174785" y="2164583"/>
                  <a:pt x="3003596" y="2009155"/>
                </a:cubicBezTo>
                <a:cubicBezTo>
                  <a:pt x="3339750" y="2186342"/>
                  <a:pt x="3174785" y="2121063"/>
                  <a:pt x="3588752" y="2354204"/>
                </a:cubicBezTo>
                <a:cubicBezTo>
                  <a:pt x="3327300" y="2149040"/>
                  <a:pt x="4273510" y="2758316"/>
                  <a:pt x="3918681" y="2518957"/>
                </a:cubicBezTo>
                <a:cubicBezTo>
                  <a:pt x="4341986" y="2677493"/>
                  <a:pt x="2623867" y="1620586"/>
                  <a:pt x="2757706" y="1617478"/>
                </a:cubicBezTo>
                <a:cubicBezTo>
                  <a:pt x="2278375" y="1259994"/>
                  <a:pt x="3604315" y="1940767"/>
                  <a:pt x="2816844" y="1477593"/>
                </a:cubicBezTo>
                <a:cubicBezTo>
                  <a:pt x="2816844" y="1477593"/>
                  <a:pt x="2816844" y="1477593"/>
                  <a:pt x="2735918" y="1474484"/>
                </a:cubicBezTo>
                <a:cubicBezTo>
                  <a:pt x="2735918" y="1474484"/>
                  <a:pt x="2735918" y="1474484"/>
                  <a:pt x="2717243" y="1350142"/>
                </a:cubicBezTo>
                <a:cubicBezTo>
                  <a:pt x="2717243" y="1350142"/>
                  <a:pt x="2717243" y="1350142"/>
                  <a:pt x="3009821" y="1511787"/>
                </a:cubicBezTo>
                <a:cubicBezTo>
                  <a:pt x="2832406" y="1362576"/>
                  <a:pt x="3271274" y="1502461"/>
                  <a:pt x="2832406" y="1194715"/>
                </a:cubicBezTo>
                <a:cubicBezTo>
                  <a:pt x="2854194" y="1207149"/>
                  <a:pt x="2885320" y="1219583"/>
                  <a:pt x="2944458" y="1250668"/>
                </a:cubicBezTo>
                <a:cubicBezTo>
                  <a:pt x="2732805" y="1070373"/>
                  <a:pt x="3137435" y="1284863"/>
                  <a:pt x="2692342" y="977116"/>
                </a:cubicBezTo>
                <a:cubicBezTo>
                  <a:pt x="2692342" y="977116"/>
                  <a:pt x="2692342" y="977116"/>
                  <a:pt x="2810619" y="1051721"/>
                </a:cubicBezTo>
                <a:cubicBezTo>
                  <a:pt x="2156986" y="585438"/>
                  <a:pt x="2446452" y="545027"/>
                  <a:pt x="2393539" y="370949"/>
                </a:cubicBezTo>
                <a:cubicBezTo>
                  <a:pt x="2832406" y="613416"/>
                  <a:pt x="2701680" y="457988"/>
                  <a:pt x="2633204" y="355406"/>
                </a:cubicBezTo>
                <a:cubicBezTo>
                  <a:pt x="2636317" y="377165"/>
                  <a:pt x="2841744" y="495290"/>
                  <a:pt x="2900882" y="532593"/>
                </a:cubicBezTo>
                <a:cubicBezTo>
                  <a:pt x="2421552" y="175110"/>
                  <a:pt x="3514052" y="706672"/>
                  <a:pt x="2975583" y="311886"/>
                </a:cubicBezTo>
                <a:cubicBezTo>
                  <a:pt x="2975583" y="311886"/>
                  <a:pt x="2975583" y="311886"/>
                  <a:pt x="3037834" y="349189"/>
                </a:cubicBezTo>
                <a:cubicBezTo>
                  <a:pt x="3293062" y="461096"/>
                  <a:pt x="2667442" y="4139"/>
                  <a:pt x="3420676" y="417577"/>
                </a:cubicBezTo>
                <a:cubicBezTo>
                  <a:pt x="2995815" y="100505"/>
                  <a:pt x="2947376" y="3751"/>
                  <a:pt x="3099404" y="108"/>
                </a:cubicBezTo>
                <a:close/>
              </a:path>
            </a:pathLst>
          </a:custGeom>
          <a:solidFill>
            <a:schemeClr val="bg1">
              <a:lumMod val="90000"/>
            </a:schemeClr>
          </a:solidFill>
        </p:spPr>
        <p:txBody>
          <a:bodyPr wrap="square">
            <a:noAutofit/>
          </a:bodyPr>
          <a:lstStyle>
            <a:lvl1pPr>
              <a:defRPr sz="2000"/>
            </a:lvl1pPr>
          </a:lstStyle>
          <a:p>
            <a:endParaRPr lang="en-US" dirty="0"/>
          </a:p>
        </p:txBody>
      </p:sp>
      <p:sp>
        <p:nvSpPr>
          <p:cNvPr id="24" name="Picture Placeholder 25"/>
          <p:cNvSpPr>
            <a:spLocks noGrp="1"/>
          </p:cNvSpPr>
          <p:nvPr>
            <p:ph type="pic" sz="quarter" idx="30"/>
          </p:nvPr>
        </p:nvSpPr>
        <p:spPr>
          <a:xfrm>
            <a:off x="24641791" y="9356527"/>
            <a:ext cx="966733" cy="965763"/>
          </a:xfrm>
          <a:custGeom>
            <a:avLst/>
            <a:gdLst>
              <a:gd name="connsiteX0" fmla="*/ 3043136 w 6086272"/>
              <a:gd name="connsiteY0" fmla="*/ 0 h 6080164"/>
              <a:gd name="connsiteX1" fmla="*/ 3919290 w 6086272"/>
              <a:gd name="connsiteY1" fmla="*/ 361892 h 6080164"/>
              <a:gd name="connsiteX2" fmla="*/ 5724016 w 6086272"/>
              <a:gd name="connsiteY2" fmla="*/ 2164808 h 6080164"/>
              <a:gd name="connsiteX3" fmla="*/ 5724016 w 6086272"/>
              <a:gd name="connsiteY3" fmla="*/ 3915356 h 6080164"/>
              <a:gd name="connsiteX4" fmla="*/ 3919290 w 6086272"/>
              <a:gd name="connsiteY4" fmla="*/ 5718272 h 6080164"/>
              <a:gd name="connsiteX5" fmla="*/ 2166982 w 6086272"/>
              <a:gd name="connsiteY5" fmla="*/ 5718272 h 6080164"/>
              <a:gd name="connsiteX6" fmla="*/ 362256 w 6086272"/>
              <a:gd name="connsiteY6" fmla="*/ 3915356 h 6080164"/>
              <a:gd name="connsiteX7" fmla="*/ 362256 w 6086272"/>
              <a:gd name="connsiteY7" fmla="*/ 2164808 h 6080164"/>
              <a:gd name="connsiteX8" fmla="*/ 2166982 w 6086272"/>
              <a:gd name="connsiteY8" fmla="*/ 361892 h 6080164"/>
              <a:gd name="connsiteX9" fmla="*/ 3043136 w 6086272"/>
              <a:gd name="connsiteY9" fmla="*/ 0 h 608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86272" h="6080164">
                <a:moveTo>
                  <a:pt x="3043136" y="0"/>
                </a:moveTo>
                <a:cubicBezTo>
                  <a:pt x="3360461" y="0"/>
                  <a:pt x="3677786" y="120631"/>
                  <a:pt x="3919290" y="361892"/>
                </a:cubicBezTo>
                <a:cubicBezTo>
                  <a:pt x="5724016" y="2164808"/>
                  <a:pt x="5724016" y="2164808"/>
                  <a:pt x="5724016" y="2164808"/>
                </a:cubicBezTo>
                <a:cubicBezTo>
                  <a:pt x="6207024" y="2647331"/>
                  <a:pt x="6207024" y="3432833"/>
                  <a:pt x="5724016" y="3915356"/>
                </a:cubicBezTo>
                <a:cubicBezTo>
                  <a:pt x="3919290" y="5718272"/>
                  <a:pt x="3919290" y="5718272"/>
                  <a:pt x="3919290" y="5718272"/>
                </a:cubicBezTo>
                <a:cubicBezTo>
                  <a:pt x="3436282" y="6200795"/>
                  <a:pt x="2649990" y="6200795"/>
                  <a:pt x="2166982" y="5718272"/>
                </a:cubicBezTo>
                <a:cubicBezTo>
                  <a:pt x="362256" y="3915356"/>
                  <a:pt x="362256" y="3915356"/>
                  <a:pt x="362256" y="3915356"/>
                </a:cubicBezTo>
                <a:cubicBezTo>
                  <a:pt x="-120752" y="3432833"/>
                  <a:pt x="-120752" y="2647331"/>
                  <a:pt x="362256" y="2164808"/>
                </a:cubicBezTo>
                <a:cubicBezTo>
                  <a:pt x="2166982" y="361892"/>
                  <a:pt x="2166982" y="361892"/>
                  <a:pt x="2166982" y="361892"/>
                </a:cubicBezTo>
                <a:cubicBezTo>
                  <a:pt x="2408486" y="120631"/>
                  <a:pt x="2725811" y="0"/>
                  <a:pt x="3043136" y="0"/>
                </a:cubicBezTo>
                <a:close/>
              </a:path>
            </a:pathLst>
          </a:custGeom>
          <a:solidFill>
            <a:schemeClr val="bg1">
              <a:lumMod val="90000"/>
            </a:schemeClr>
          </a:solidFill>
        </p:spPr>
        <p:txBody>
          <a:bodyPr wrap="square">
            <a:noAutofit/>
          </a:bodyPr>
          <a:lstStyle>
            <a:lvl1pPr>
              <a:defRPr sz="2000"/>
            </a:lvl1pPr>
          </a:lstStyle>
          <a:p>
            <a:endParaRPr lang="en-US"/>
          </a:p>
        </p:txBody>
      </p:sp>
    </p:spTree>
    <p:extLst>
      <p:ext uri="{BB962C8B-B14F-4D97-AF65-F5344CB8AC3E}">
        <p14:creationId xmlns:p14="http://schemas.microsoft.com/office/powerpoint/2010/main" val="734531896"/>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set One">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797392A-E279-40B9-B562-AF03F5BAB5B3}" type="datetime1">
              <a:rPr lang="en-US" smtClean="0"/>
              <a:t>5/25/2026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53424-D1F0-4C59-ACFB-E47533F4CD2B}" type="slidenum">
              <a:rPr lang="en-US" smtClean="0"/>
              <a:t>‹#›</a:t>
            </a:fld>
            <a:endParaRPr lang="en-US"/>
          </a:p>
        </p:txBody>
      </p:sp>
      <p:sp>
        <p:nvSpPr>
          <p:cNvPr id="10" name="Text Placeholder 3">
            <a:extLst>
              <a:ext uri="{FF2B5EF4-FFF2-40B4-BE49-F238E27FC236}">
                <a16:creationId xmlns:a16="http://schemas.microsoft.com/office/drawing/2014/main" id="{5D38C43E-36C7-4240-B2D3-1C1DFA4BDE0E}"/>
              </a:ext>
            </a:extLst>
          </p:cNvPr>
          <p:cNvSpPr>
            <a:spLocks noGrp="1"/>
          </p:cNvSpPr>
          <p:nvPr>
            <p:ph type="body" sz="quarter" idx="15" hasCustomPrompt="1"/>
          </p:nvPr>
        </p:nvSpPr>
        <p:spPr>
          <a:xfrm>
            <a:off x="1207008" y="949450"/>
            <a:ext cx="21943565" cy="919388"/>
          </a:xfrm>
        </p:spPr>
        <p:txBody>
          <a:bodyPr lIns="0" tIns="0" rIns="0" bIns="0" anchor="ctr">
            <a:noAutofit/>
          </a:bodyPr>
          <a:lstStyle>
            <a:lvl1pPr marL="0" indent="0" algn="l">
              <a:buNone/>
              <a:defRPr sz="8000" cap="all" spc="0" baseline="0">
                <a:solidFill>
                  <a:schemeClr val="tx1"/>
                </a:solidFill>
                <a:latin typeface="+mj-lt"/>
              </a:defRPr>
            </a:lvl1pPr>
            <a:lvl2pPr algn="ctr">
              <a:defRPr/>
            </a:lvl2pPr>
            <a:lvl3pPr algn="ctr">
              <a:defRPr/>
            </a:lvl3pPr>
            <a:lvl4pPr algn="ctr">
              <a:defRPr/>
            </a:lvl4pPr>
            <a:lvl5pPr algn="ctr">
              <a:defRPr/>
            </a:lvl5pPr>
          </a:lstStyle>
          <a:p>
            <a:pPr lvl="0"/>
            <a:r>
              <a:rPr lang="en-US" dirty="0"/>
              <a:t>Slide Title Or Leave Blank</a:t>
            </a:r>
          </a:p>
        </p:txBody>
      </p:sp>
      <p:sp>
        <p:nvSpPr>
          <p:cNvPr id="11" name="Slide Number Placeholder 8">
            <a:extLst>
              <a:ext uri="{FF2B5EF4-FFF2-40B4-BE49-F238E27FC236}">
                <a16:creationId xmlns:a16="http://schemas.microsoft.com/office/drawing/2014/main" id="{F393BEAE-9810-4F68-8757-62E9133EA20D}"/>
              </a:ext>
            </a:extLst>
          </p:cNvPr>
          <p:cNvSpPr txBox="1">
            <a:spLocks/>
          </p:cNvSpPr>
          <p:nvPr userDrawn="1"/>
        </p:nvSpPr>
        <p:spPr>
          <a:xfrm>
            <a:off x="1207008" y="421207"/>
            <a:ext cx="550151" cy="461665"/>
          </a:xfrm>
          <a:prstGeom prst="rect">
            <a:avLst/>
          </a:prstGeom>
          <a:gradFill>
            <a:gsLst>
              <a:gs pos="0">
                <a:schemeClr val="tx1"/>
              </a:gs>
              <a:gs pos="10000">
                <a:schemeClr val="tx1"/>
              </a:gs>
              <a:gs pos="10000">
                <a:schemeClr val="bg1">
                  <a:alpha val="0"/>
                </a:schemeClr>
              </a:gs>
              <a:gs pos="100000">
                <a:schemeClr val="bg1">
                  <a:alpha val="0"/>
                </a:schemeClr>
              </a:gs>
            </a:gsLst>
            <a:lin ang="5400000" scaled="1"/>
          </a:gradFill>
        </p:spPr>
        <p:txBody>
          <a:bodyPr vert="horz" wrap="none" lIns="91440" tIns="45720" rIns="91440" bIns="45720" rtlCol="0" anchor="ctr">
            <a:spAutoFit/>
          </a:bodyPr>
          <a:lstStyle>
            <a:defPPr>
              <a:defRPr lang="en-US"/>
            </a:defPPr>
            <a:lvl1pPr marL="0" algn="ctr" defTabSz="457200" rtl="0" eaLnBrk="1" latinLnBrk="0" hangingPunct="1">
              <a:defRPr lang="en-US" sz="2400" kern="1200">
                <a:solidFill>
                  <a:schemeClr val="tx1"/>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2E53424-D1F0-4C59-ACFB-E47533F4CD2B}" type="slidenum">
              <a:rPr lang="en-US" smtClean="0"/>
              <a:pPr/>
              <a:t>‹#›</a:t>
            </a:fld>
            <a:endParaRPr lang="en-US" dirty="0"/>
          </a:p>
        </p:txBody>
      </p:sp>
      <p:sp>
        <p:nvSpPr>
          <p:cNvPr id="13" name="Text Placeholder 12">
            <a:extLst>
              <a:ext uri="{FF2B5EF4-FFF2-40B4-BE49-F238E27FC236}">
                <a16:creationId xmlns:a16="http://schemas.microsoft.com/office/drawing/2014/main" id="{FAEDBFDD-473A-40FC-918B-84B05DD5E0B9}"/>
              </a:ext>
            </a:extLst>
          </p:cNvPr>
          <p:cNvSpPr>
            <a:spLocks noGrp="1"/>
          </p:cNvSpPr>
          <p:nvPr>
            <p:ph type="body" sz="quarter" idx="16" hasCustomPrompt="1"/>
          </p:nvPr>
        </p:nvSpPr>
        <p:spPr>
          <a:xfrm>
            <a:off x="1838453" y="420623"/>
            <a:ext cx="6381234" cy="424732"/>
          </a:xfrm>
          <a:gradFill>
            <a:gsLst>
              <a:gs pos="0">
                <a:schemeClr val="accent1"/>
              </a:gs>
              <a:gs pos="10000">
                <a:schemeClr val="accent1"/>
              </a:gs>
              <a:gs pos="10000">
                <a:schemeClr val="bg1">
                  <a:alpha val="0"/>
                </a:schemeClr>
              </a:gs>
              <a:gs pos="100000">
                <a:schemeClr val="bg1">
                  <a:alpha val="0"/>
                </a:schemeClr>
              </a:gs>
            </a:gsLst>
            <a:lin ang="5400000" scaled="1"/>
          </a:gradFill>
        </p:spPr>
        <p:txBody>
          <a:bodyPr wrap="none" lIns="45720" tIns="91440" rIns="0" bIns="0" anchor="t" anchorCtr="0">
            <a:spAutoFit/>
          </a:bodyPr>
          <a:lstStyle>
            <a:lvl1pPr marL="0" indent="0" algn="l">
              <a:buNone/>
              <a:defRPr sz="2400" i="0" cap="all" spc="300" baseline="0">
                <a:solidFill>
                  <a:schemeClr val="accent1"/>
                </a:solidFill>
                <a:latin typeface="+mj-lt"/>
              </a:defRPr>
            </a:lvl1pPr>
          </a:lstStyle>
          <a:p>
            <a:pPr lvl="0"/>
            <a:r>
              <a:rPr lang="en-US" dirty="0"/>
              <a:t>Put your subtitle here or leave blank</a:t>
            </a:r>
          </a:p>
        </p:txBody>
      </p:sp>
    </p:spTree>
    <p:extLst>
      <p:ext uri="{BB962C8B-B14F-4D97-AF65-F5344CB8AC3E}">
        <p14:creationId xmlns:p14="http://schemas.microsoft.com/office/powerpoint/2010/main" val="2140735599"/>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set Tw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1C6E61B-17CE-455A-9C68-112BFF1BE1B9}" type="datetime1">
              <a:rPr lang="en-US" smtClean="0"/>
              <a:t>5/25/2026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53424-D1F0-4C59-ACFB-E47533F4CD2B}" type="slidenum">
              <a:rPr lang="en-US" smtClean="0"/>
              <a:t>‹#›</a:t>
            </a:fld>
            <a:endParaRPr lang="en-US"/>
          </a:p>
        </p:txBody>
      </p:sp>
      <p:sp>
        <p:nvSpPr>
          <p:cNvPr id="10" name="Text Placeholder 3">
            <a:extLst>
              <a:ext uri="{FF2B5EF4-FFF2-40B4-BE49-F238E27FC236}">
                <a16:creationId xmlns:a16="http://schemas.microsoft.com/office/drawing/2014/main" id="{B3149CA5-B8BC-49A7-998F-87223D483CB3}"/>
              </a:ext>
            </a:extLst>
          </p:cNvPr>
          <p:cNvSpPr>
            <a:spLocks noGrp="1"/>
          </p:cNvSpPr>
          <p:nvPr>
            <p:ph type="body" sz="quarter" idx="15" hasCustomPrompt="1"/>
          </p:nvPr>
        </p:nvSpPr>
        <p:spPr>
          <a:xfrm>
            <a:off x="1207008" y="949450"/>
            <a:ext cx="21943565" cy="919388"/>
          </a:xfrm>
        </p:spPr>
        <p:txBody>
          <a:bodyPr lIns="0" tIns="0" rIns="0" bIns="0" anchor="ctr">
            <a:noAutofit/>
          </a:bodyPr>
          <a:lstStyle>
            <a:lvl1pPr marL="0" indent="0" algn="l">
              <a:buNone/>
              <a:defRPr sz="8000" cap="all" spc="0" baseline="0">
                <a:solidFill>
                  <a:schemeClr val="tx1"/>
                </a:solidFill>
                <a:latin typeface="+mj-lt"/>
              </a:defRPr>
            </a:lvl1pPr>
            <a:lvl2pPr algn="ctr">
              <a:defRPr/>
            </a:lvl2pPr>
            <a:lvl3pPr algn="ctr">
              <a:defRPr/>
            </a:lvl3pPr>
            <a:lvl4pPr algn="ctr">
              <a:defRPr/>
            </a:lvl4pPr>
            <a:lvl5pPr algn="ctr">
              <a:defRPr/>
            </a:lvl5pPr>
          </a:lstStyle>
          <a:p>
            <a:pPr lvl="0"/>
            <a:r>
              <a:rPr lang="en-US" dirty="0"/>
              <a:t>Slide Title Or Leave Blank</a:t>
            </a:r>
          </a:p>
        </p:txBody>
      </p:sp>
      <p:sp>
        <p:nvSpPr>
          <p:cNvPr id="11" name="Slide Number Placeholder 8">
            <a:extLst>
              <a:ext uri="{FF2B5EF4-FFF2-40B4-BE49-F238E27FC236}">
                <a16:creationId xmlns:a16="http://schemas.microsoft.com/office/drawing/2014/main" id="{078D41B1-D249-419C-A47D-8699DF9E795B}"/>
              </a:ext>
            </a:extLst>
          </p:cNvPr>
          <p:cNvSpPr txBox="1">
            <a:spLocks/>
          </p:cNvSpPr>
          <p:nvPr userDrawn="1"/>
        </p:nvSpPr>
        <p:spPr>
          <a:xfrm>
            <a:off x="1207008" y="421207"/>
            <a:ext cx="550151" cy="461665"/>
          </a:xfrm>
          <a:prstGeom prst="rect">
            <a:avLst/>
          </a:prstGeom>
          <a:gradFill>
            <a:gsLst>
              <a:gs pos="0">
                <a:schemeClr val="tx1"/>
              </a:gs>
              <a:gs pos="10000">
                <a:schemeClr val="tx1"/>
              </a:gs>
              <a:gs pos="10000">
                <a:schemeClr val="bg1">
                  <a:alpha val="0"/>
                </a:schemeClr>
              </a:gs>
              <a:gs pos="100000">
                <a:schemeClr val="bg1">
                  <a:alpha val="0"/>
                </a:schemeClr>
              </a:gs>
            </a:gsLst>
            <a:lin ang="5400000" scaled="1"/>
          </a:gradFill>
        </p:spPr>
        <p:txBody>
          <a:bodyPr vert="horz" wrap="none" lIns="91440" tIns="45720" rIns="91440" bIns="45720" rtlCol="0" anchor="ctr">
            <a:spAutoFit/>
          </a:bodyPr>
          <a:lstStyle>
            <a:defPPr>
              <a:defRPr lang="en-US"/>
            </a:defPPr>
            <a:lvl1pPr marL="0" algn="ctr" defTabSz="457200" rtl="0" eaLnBrk="1" latinLnBrk="0" hangingPunct="1">
              <a:defRPr lang="en-US" sz="2400" kern="1200">
                <a:solidFill>
                  <a:schemeClr val="tx1"/>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2E53424-D1F0-4C59-ACFB-E47533F4CD2B}" type="slidenum">
              <a:rPr lang="en-US" smtClean="0"/>
              <a:pPr/>
              <a:t>‹#›</a:t>
            </a:fld>
            <a:endParaRPr lang="en-US" dirty="0"/>
          </a:p>
        </p:txBody>
      </p:sp>
      <p:sp>
        <p:nvSpPr>
          <p:cNvPr id="13" name="Text Placeholder 12">
            <a:extLst>
              <a:ext uri="{FF2B5EF4-FFF2-40B4-BE49-F238E27FC236}">
                <a16:creationId xmlns:a16="http://schemas.microsoft.com/office/drawing/2014/main" id="{50B0865C-7E0E-49B1-9203-1213CA1086FC}"/>
              </a:ext>
            </a:extLst>
          </p:cNvPr>
          <p:cNvSpPr>
            <a:spLocks noGrp="1"/>
          </p:cNvSpPr>
          <p:nvPr>
            <p:ph type="body" sz="quarter" idx="16" hasCustomPrompt="1"/>
          </p:nvPr>
        </p:nvSpPr>
        <p:spPr>
          <a:xfrm>
            <a:off x="1838453" y="420623"/>
            <a:ext cx="6381234" cy="424732"/>
          </a:xfrm>
          <a:gradFill>
            <a:gsLst>
              <a:gs pos="0">
                <a:schemeClr val="accent1"/>
              </a:gs>
              <a:gs pos="10000">
                <a:schemeClr val="accent1"/>
              </a:gs>
              <a:gs pos="10000">
                <a:schemeClr val="bg1">
                  <a:alpha val="0"/>
                </a:schemeClr>
              </a:gs>
              <a:gs pos="100000">
                <a:schemeClr val="bg1">
                  <a:alpha val="0"/>
                </a:schemeClr>
              </a:gs>
            </a:gsLst>
            <a:lin ang="5400000" scaled="1"/>
          </a:gradFill>
        </p:spPr>
        <p:txBody>
          <a:bodyPr wrap="none" lIns="45720" tIns="91440" rIns="0" bIns="0" anchor="t" anchorCtr="0">
            <a:spAutoFit/>
          </a:bodyPr>
          <a:lstStyle>
            <a:lvl1pPr marL="0" indent="0" algn="l">
              <a:buNone/>
              <a:defRPr sz="2400" i="0" cap="all" spc="300" baseline="0">
                <a:solidFill>
                  <a:schemeClr val="accent1"/>
                </a:solidFill>
                <a:latin typeface="+mj-lt"/>
              </a:defRPr>
            </a:lvl1pPr>
          </a:lstStyle>
          <a:p>
            <a:pPr lvl="0"/>
            <a:r>
              <a:rPr lang="en-US" dirty="0"/>
              <a:t>Put your subtitle here or leave blank</a:t>
            </a:r>
          </a:p>
        </p:txBody>
      </p:sp>
    </p:spTree>
    <p:extLst>
      <p:ext uri="{BB962C8B-B14F-4D97-AF65-F5344CB8AC3E}">
        <p14:creationId xmlns:p14="http://schemas.microsoft.com/office/powerpoint/2010/main" val="40987962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75000"/>
                  </a:schemeClr>
                </a:solidFill>
              </a:defRPr>
            </a:lvl1pPr>
          </a:lstStyle>
          <a:p>
            <a:fld id="{4B097193-592E-49F2-9896-D29ED2244B25}" type="datetime1">
              <a:rPr lang="en-US" smtClean="0"/>
              <a:t>5/25/2026</a:t>
            </a:fld>
            <a:endParaRPr lang="en-US"/>
          </a:p>
        </p:txBody>
      </p:sp>
      <p:sp>
        <p:nvSpPr>
          <p:cNvPr id="5" name="Footer Placeholder 4"/>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665602" y="13716000"/>
            <a:ext cx="5484971" cy="730250"/>
          </a:xfrm>
          <a:prstGeom prst="rect">
            <a:avLst/>
          </a:prstGeom>
        </p:spPr>
        <p:txBody>
          <a:bodyPr vert="horz" lIns="91440" tIns="45720" rIns="91440" bIns="45720" rtlCol="0" anchor="ctr"/>
          <a:lstStyle>
            <a:lvl1pPr algn="r">
              <a:defRPr lang="en-US" smtClean="0"/>
            </a:lvl1pPr>
          </a:lstStyle>
          <a:p>
            <a:fld id="{82E53424-D1F0-4C59-ACFB-E47533F4CD2B}" type="slidenum">
              <a:rPr lang="en-US" smtClean="0"/>
              <a:pPr/>
              <a:t>‹#›</a:t>
            </a:fld>
            <a:endParaRPr lang="en-US" dirty="0"/>
          </a:p>
        </p:txBody>
      </p:sp>
    </p:spTree>
    <p:extLst>
      <p:ext uri="{BB962C8B-B14F-4D97-AF65-F5344CB8AC3E}">
        <p14:creationId xmlns:p14="http://schemas.microsoft.com/office/powerpoint/2010/main" val="2486981059"/>
      </p:ext>
    </p:extLst>
  </p:cSld>
  <p:clrMap bg1="lt1" tx1="dk1" bg2="lt2" tx2="dk2" accent1="accent1" accent2="accent2" accent3="accent3" accent4="accent4" accent5="accent5" accent6="accent6" hlink="hlink" folHlink="folHlink"/>
  <p:sldLayoutIdLst>
    <p:sldLayoutId id="2147483684" r:id="rId1"/>
    <p:sldLayoutId id="2147483682" r:id="rId2"/>
    <p:sldLayoutId id="2147483679" r:id="rId3"/>
  </p:sldLayoutIdLst>
  <p:hf sldNum="0" hdr="0" ftr="0" dt="0"/>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
            <a:extLst>
              <a:ext uri="{FF2B5EF4-FFF2-40B4-BE49-F238E27FC236}">
                <a16:creationId xmlns:a16="http://schemas.microsoft.com/office/drawing/2014/main" id="{5CCCB051-6716-4E28-BB14-B6460CD7BE97}"/>
              </a:ext>
            </a:extLst>
          </p:cNvPr>
          <p:cNvSpPr txBox="1">
            <a:spLocks/>
          </p:cNvSpPr>
          <p:nvPr/>
        </p:nvSpPr>
        <p:spPr>
          <a:xfrm>
            <a:off x="1217042" y="4417106"/>
            <a:ext cx="21943565" cy="4881788"/>
          </a:xfrm>
          <a:prstGeom prst="rect">
            <a:avLst/>
          </a:prstGeom>
        </p:spPr>
        <p:txBody>
          <a:bodyPr vert="horz" lIns="0" tIns="0" rIns="0" bIns="0" rtlCol="0" anchor="ctr">
            <a:noAutofit/>
          </a:bodyPr>
          <a:lstStyle>
            <a:lvl1pPr marL="0" indent="0" algn="l" defTabSz="1828343" rtl="0" eaLnBrk="1" latinLnBrk="0" hangingPunct="1">
              <a:lnSpc>
                <a:spcPct val="90000"/>
              </a:lnSpc>
              <a:spcBef>
                <a:spcPts val="2000"/>
              </a:spcBef>
              <a:buFont typeface="Arial" panose="020B0604020202020204" pitchFamily="34" charset="0"/>
              <a:buNone/>
              <a:defRPr sz="8000" kern="1200" cap="all" spc="0" baseline="0">
                <a:solidFill>
                  <a:schemeClr val="tx1"/>
                </a:solidFill>
                <a:latin typeface="+mj-lt"/>
                <a:ea typeface="+mn-ea"/>
                <a:cs typeface="+mn-cs"/>
              </a:defRPr>
            </a:lvl1pPr>
            <a:lvl2pPr marL="1371257" indent="-457086" algn="ctr"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ctr"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algn="ctr"/>
            <a:r>
              <a:rPr lang="en-US" sz="7200" b="1" i="1" dirty="0">
                <a:latin typeface="+mn-lt"/>
              </a:rPr>
              <a:t>CRIMSON REWARDS </a:t>
            </a:r>
          </a:p>
          <a:p>
            <a:pPr algn="ctr"/>
            <a:r>
              <a:rPr lang="en-US" sz="13800" b="1" dirty="0">
                <a:solidFill>
                  <a:schemeClr val="accent1"/>
                </a:solidFill>
                <a:latin typeface="+mn-lt"/>
              </a:rPr>
              <a:t>ADULTING </a:t>
            </a:r>
          </a:p>
          <a:p>
            <a:pPr algn="ctr"/>
            <a:r>
              <a:rPr lang="en-US" sz="13800" b="1" dirty="0">
                <a:solidFill>
                  <a:schemeClr val="accent4"/>
                </a:solidFill>
                <a:latin typeface="+mn-lt"/>
              </a:rPr>
              <a:t>DONE</a:t>
            </a:r>
            <a:r>
              <a:rPr lang="en-US" sz="13800" b="1" dirty="0">
                <a:solidFill>
                  <a:schemeClr val="accent3"/>
                </a:solidFill>
                <a:latin typeface="+mn-lt"/>
              </a:rPr>
              <a:t> </a:t>
            </a:r>
          </a:p>
          <a:p>
            <a:pPr algn="ctr"/>
            <a:r>
              <a:rPr lang="en-US" sz="13800" b="1" dirty="0">
                <a:solidFill>
                  <a:schemeClr val="accent6"/>
                </a:solidFill>
                <a:latin typeface="+mn-lt"/>
              </a:rPr>
              <a:t>RIGHT</a:t>
            </a:r>
          </a:p>
        </p:txBody>
      </p:sp>
    </p:spTree>
    <p:extLst>
      <p:ext uri="{BB962C8B-B14F-4D97-AF65-F5344CB8AC3E}">
        <p14:creationId xmlns:p14="http://schemas.microsoft.com/office/powerpoint/2010/main" val="2419949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nowboard">
            <a:extLst>
              <a:ext uri="{FF2B5EF4-FFF2-40B4-BE49-F238E27FC236}">
                <a16:creationId xmlns:a16="http://schemas.microsoft.com/office/drawing/2014/main" id="{92E7C82D-5EB6-426A-885F-054EC1291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594" y="-538316"/>
            <a:ext cx="27361679" cy="1539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817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9CF764A-F331-4537-B141-A05E9F959BBF}"/>
              </a:ext>
            </a:extLst>
          </p:cNvPr>
          <p:cNvSpPr>
            <a:spLocks noGrp="1"/>
          </p:cNvSpPr>
          <p:nvPr>
            <p:ph type="body" sz="quarter" idx="16"/>
          </p:nvPr>
        </p:nvSpPr>
        <p:spPr/>
        <p:txBody>
          <a:bodyPr/>
          <a:lstStyle/>
          <a:p>
            <a:endParaRPr lang="en-US"/>
          </a:p>
        </p:txBody>
      </p:sp>
      <p:pic>
        <p:nvPicPr>
          <p:cNvPr id="2050" name="Picture 2" descr="Image result for trekking inca trail">
            <a:extLst>
              <a:ext uri="{FF2B5EF4-FFF2-40B4-BE49-F238E27FC236}">
                <a16:creationId xmlns:a16="http://schemas.microsoft.com/office/drawing/2014/main" id="{FA4395FE-3246-47D1-8A5E-24D2A5773C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046" y="0"/>
            <a:ext cx="25389742" cy="1428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463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A66F86-B9F2-4C8C-9AA0-D220F31E540B}"/>
              </a:ext>
            </a:extLst>
          </p:cNvPr>
          <p:cNvSpPr>
            <a:spLocks noGrp="1"/>
          </p:cNvSpPr>
          <p:nvPr>
            <p:ph type="body" sz="quarter" idx="15"/>
          </p:nvPr>
        </p:nvSpPr>
        <p:spPr/>
        <p:txBody>
          <a:bodyPr/>
          <a:lstStyle/>
          <a:p>
            <a:endParaRPr lang="en-US" dirty="0"/>
          </a:p>
        </p:txBody>
      </p:sp>
      <p:sp>
        <p:nvSpPr>
          <p:cNvPr id="3" name="Text Placeholder 2">
            <a:extLst>
              <a:ext uri="{FF2B5EF4-FFF2-40B4-BE49-F238E27FC236}">
                <a16:creationId xmlns:a16="http://schemas.microsoft.com/office/drawing/2014/main" id="{ED7B541C-4A26-45C1-A2CC-C42A1F919AB1}"/>
              </a:ext>
            </a:extLst>
          </p:cNvPr>
          <p:cNvSpPr>
            <a:spLocks noGrp="1"/>
          </p:cNvSpPr>
          <p:nvPr>
            <p:ph type="body" sz="quarter" idx="16"/>
          </p:nvPr>
        </p:nvSpPr>
        <p:spPr/>
        <p:txBody>
          <a:bodyPr/>
          <a:lstStyle/>
          <a:p>
            <a:endParaRPr lang="en-US"/>
          </a:p>
        </p:txBody>
      </p:sp>
      <p:pic>
        <p:nvPicPr>
          <p:cNvPr id="3074" name="Picture 2" descr="Image result for road trip monument valley">
            <a:extLst>
              <a:ext uri="{FF2B5EF4-FFF2-40B4-BE49-F238E27FC236}">
                <a16:creationId xmlns:a16="http://schemas.microsoft.com/office/drawing/2014/main" id="{4616C271-8673-4CEE-B94A-24FF13BBF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49450"/>
            <a:ext cx="25346025" cy="16829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941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88DA18-D61E-4FCB-B3AB-80E163F13E16}"/>
              </a:ext>
            </a:extLst>
          </p:cNvPr>
          <p:cNvSpPr/>
          <p:nvPr/>
        </p:nvSpPr>
        <p:spPr>
          <a:xfrm>
            <a:off x="3363283" y="3550975"/>
            <a:ext cx="17651084" cy="7478970"/>
          </a:xfrm>
          <a:prstGeom prst="rect">
            <a:avLst/>
          </a:prstGeom>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6000" dirty="0"/>
              <a:t>Develop a 6-week integrated marketing campaign to launch Crimson loyalty program targeting the Millennial market</a:t>
            </a:r>
          </a:p>
          <a:p>
            <a:endParaRPr lang="en-US" sz="6000" dirty="0"/>
          </a:p>
          <a:p>
            <a:r>
              <a:rPr lang="en-US" sz="6000" dirty="0"/>
              <a:t>1) Create awareness of the program </a:t>
            </a:r>
          </a:p>
          <a:p>
            <a:r>
              <a:rPr lang="en-US" sz="6000" dirty="0"/>
              <a:t>2) Encourage acquisition for Crimson loyalty and credit card sign-ups from the Millennial target market. </a:t>
            </a:r>
          </a:p>
        </p:txBody>
      </p:sp>
      <p:sp>
        <p:nvSpPr>
          <p:cNvPr id="5" name="Rectangle 4">
            <a:extLst>
              <a:ext uri="{FF2B5EF4-FFF2-40B4-BE49-F238E27FC236}">
                <a16:creationId xmlns:a16="http://schemas.microsoft.com/office/drawing/2014/main" id="{F95EC382-3AE7-4E17-980A-11FB73E6CF2F}"/>
              </a:ext>
            </a:extLst>
          </p:cNvPr>
          <p:cNvSpPr/>
          <p:nvPr/>
        </p:nvSpPr>
        <p:spPr>
          <a:xfrm>
            <a:off x="1022902" y="979090"/>
            <a:ext cx="11494527" cy="2462213"/>
          </a:xfrm>
          <a:prstGeom prst="rect">
            <a:avLst/>
          </a:prstGeom>
        </p:spPr>
        <p:txBody>
          <a:bodyPr wrap="square" tIns="91440" bIns="91440" anchor="b"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80000"/>
              </a:lnSpc>
            </a:pPr>
            <a:r>
              <a:rPr lang="en-US" sz="18500" spc="-500" dirty="0">
                <a:solidFill>
                  <a:schemeClr val="accent3"/>
                </a:solidFill>
              </a:rPr>
              <a:t>Ask </a:t>
            </a:r>
            <a:endParaRPr lang="en-GB" sz="18500" spc="-500" dirty="0">
              <a:solidFill>
                <a:schemeClr val="accent3"/>
              </a:solidFill>
            </a:endParaRPr>
          </a:p>
        </p:txBody>
      </p:sp>
      <p:sp>
        <p:nvSpPr>
          <p:cNvPr id="6" name="Text Placeholder 2">
            <a:extLst>
              <a:ext uri="{FF2B5EF4-FFF2-40B4-BE49-F238E27FC236}">
                <a16:creationId xmlns:a16="http://schemas.microsoft.com/office/drawing/2014/main" id="{7CE38914-D74C-48E9-8ED5-F77E0872781E}"/>
              </a:ext>
            </a:extLst>
          </p:cNvPr>
          <p:cNvSpPr txBox="1">
            <a:spLocks/>
          </p:cNvSpPr>
          <p:nvPr/>
        </p:nvSpPr>
        <p:spPr>
          <a:xfrm>
            <a:off x="1838453" y="444686"/>
            <a:ext cx="1718099" cy="424732"/>
          </a:xfrm>
          <a:prstGeom prst="rect">
            <a:avLst/>
          </a:prstGeom>
          <a:gradFill>
            <a:gsLst>
              <a:gs pos="0">
                <a:schemeClr val="accent1"/>
              </a:gs>
              <a:gs pos="10000">
                <a:schemeClr val="accent1"/>
              </a:gs>
              <a:gs pos="10000">
                <a:schemeClr val="bg1">
                  <a:alpha val="0"/>
                </a:schemeClr>
              </a:gs>
              <a:gs pos="100000">
                <a:schemeClr val="bg1">
                  <a:alpha val="0"/>
                </a:schemeClr>
              </a:gs>
            </a:gsLst>
            <a:lin ang="5400000" scaled="1"/>
          </a:gradFill>
        </p:spPr>
        <p:txBody>
          <a:bodyPr vert="horz" wrap="none" lIns="45720" tIns="91440" rIns="0" bIns="0" rtlCol="0" anchor="t" anchorCtr="0">
            <a:spAutoFit/>
          </a:bodyPr>
          <a:lstStyle>
            <a:lvl1pPr marL="0" indent="0" algn="l" defTabSz="1828343" rtl="0" eaLnBrk="1" latinLnBrk="0" hangingPunct="1">
              <a:lnSpc>
                <a:spcPct val="90000"/>
              </a:lnSpc>
              <a:spcBef>
                <a:spcPts val="2000"/>
              </a:spcBef>
              <a:buFont typeface="Arial" panose="020B0604020202020204" pitchFamily="34" charset="0"/>
              <a:buNone/>
              <a:defRPr sz="2400" i="0" kern="1200" cap="all" spc="300" baseline="0">
                <a:solidFill>
                  <a:schemeClr val="accent1"/>
                </a:solidFill>
                <a:latin typeface="+mj-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t>OVERVIEW</a:t>
            </a:r>
          </a:p>
        </p:txBody>
      </p:sp>
    </p:spTree>
    <p:extLst>
      <p:ext uri="{BB962C8B-B14F-4D97-AF65-F5344CB8AC3E}">
        <p14:creationId xmlns:p14="http://schemas.microsoft.com/office/powerpoint/2010/main" val="4000215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5EC382-3AE7-4E17-980A-11FB73E6CF2F}"/>
              </a:ext>
            </a:extLst>
          </p:cNvPr>
          <p:cNvSpPr/>
          <p:nvPr/>
        </p:nvSpPr>
        <p:spPr>
          <a:xfrm>
            <a:off x="905248" y="869418"/>
            <a:ext cx="8569975" cy="2462213"/>
          </a:xfrm>
          <a:prstGeom prst="rect">
            <a:avLst/>
          </a:prstGeom>
        </p:spPr>
        <p:txBody>
          <a:bodyPr wrap="none" tIns="91440" bIns="91440" anchor="b"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80000"/>
              </a:lnSpc>
            </a:pPr>
            <a:r>
              <a:rPr lang="en-US" sz="18500" spc="-500" dirty="0">
                <a:solidFill>
                  <a:schemeClr val="accent3"/>
                </a:solidFill>
              </a:rPr>
              <a:t>Problem</a:t>
            </a:r>
            <a:endParaRPr lang="en-GB" sz="18500" spc="-500" dirty="0">
              <a:solidFill>
                <a:schemeClr val="accent3"/>
              </a:solidFill>
            </a:endParaRPr>
          </a:p>
        </p:txBody>
      </p:sp>
      <p:sp>
        <p:nvSpPr>
          <p:cNvPr id="6" name="Rectangle 5">
            <a:extLst>
              <a:ext uri="{FF2B5EF4-FFF2-40B4-BE49-F238E27FC236}">
                <a16:creationId xmlns:a16="http://schemas.microsoft.com/office/drawing/2014/main" id="{6DEDB34B-EB4E-402C-8D8F-2A40C2FAD4F1}"/>
              </a:ext>
            </a:extLst>
          </p:cNvPr>
          <p:cNvSpPr/>
          <p:nvPr/>
        </p:nvSpPr>
        <p:spPr>
          <a:xfrm>
            <a:off x="3917724" y="4227790"/>
            <a:ext cx="17651084" cy="3785652"/>
          </a:xfrm>
          <a:prstGeom prst="rect">
            <a:avLst/>
          </a:prstGeom>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6000" dirty="0"/>
          </a:p>
          <a:p>
            <a:endParaRPr lang="en-US" sz="6000" dirty="0"/>
          </a:p>
          <a:p>
            <a:endParaRPr lang="en-US" sz="6000" dirty="0"/>
          </a:p>
          <a:p>
            <a:endParaRPr lang="en-US" sz="6000" dirty="0"/>
          </a:p>
        </p:txBody>
      </p:sp>
      <p:sp>
        <p:nvSpPr>
          <p:cNvPr id="7" name="Text Placeholder 2">
            <a:extLst>
              <a:ext uri="{FF2B5EF4-FFF2-40B4-BE49-F238E27FC236}">
                <a16:creationId xmlns:a16="http://schemas.microsoft.com/office/drawing/2014/main" id="{0CC50FF9-6CF4-464A-AE44-5319D3F99881}"/>
              </a:ext>
            </a:extLst>
          </p:cNvPr>
          <p:cNvSpPr txBox="1">
            <a:spLocks/>
          </p:cNvSpPr>
          <p:nvPr/>
        </p:nvSpPr>
        <p:spPr>
          <a:xfrm>
            <a:off x="1838453" y="444686"/>
            <a:ext cx="1718099" cy="424732"/>
          </a:xfrm>
          <a:prstGeom prst="rect">
            <a:avLst/>
          </a:prstGeom>
          <a:gradFill>
            <a:gsLst>
              <a:gs pos="0">
                <a:schemeClr val="accent1"/>
              </a:gs>
              <a:gs pos="10000">
                <a:schemeClr val="accent1"/>
              </a:gs>
              <a:gs pos="10000">
                <a:schemeClr val="bg1">
                  <a:alpha val="0"/>
                </a:schemeClr>
              </a:gs>
              <a:gs pos="100000">
                <a:schemeClr val="bg1">
                  <a:alpha val="0"/>
                </a:schemeClr>
              </a:gs>
            </a:gsLst>
            <a:lin ang="5400000" scaled="1"/>
          </a:gradFill>
        </p:spPr>
        <p:txBody>
          <a:bodyPr vert="horz" wrap="none" lIns="45720" tIns="91440" rIns="0" bIns="0" rtlCol="0" anchor="t" anchorCtr="0">
            <a:spAutoFit/>
          </a:bodyPr>
          <a:lstStyle>
            <a:lvl1pPr marL="0" indent="0" algn="l" defTabSz="1828343" rtl="0" eaLnBrk="1" latinLnBrk="0" hangingPunct="1">
              <a:lnSpc>
                <a:spcPct val="90000"/>
              </a:lnSpc>
              <a:spcBef>
                <a:spcPts val="2000"/>
              </a:spcBef>
              <a:buFont typeface="Arial" panose="020B0604020202020204" pitchFamily="34" charset="0"/>
              <a:buNone/>
              <a:defRPr sz="2400" i="0" kern="1200" cap="all" spc="300" baseline="0">
                <a:solidFill>
                  <a:schemeClr val="accent1"/>
                </a:solidFill>
                <a:latin typeface="+mj-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t>OVERVIEW</a:t>
            </a:r>
          </a:p>
        </p:txBody>
      </p:sp>
      <p:grpSp>
        <p:nvGrpSpPr>
          <p:cNvPr id="4" name="Group 3">
            <a:extLst>
              <a:ext uri="{FF2B5EF4-FFF2-40B4-BE49-F238E27FC236}">
                <a16:creationId xmlns:a16="http://schemas.microsoft.com/office/drawing/2014/main" id="{61860DC5-B588-4DD6-A56D-8C4A2BA5FA53}"/>
              </a:ext>
            </a:extLst>
          </p:cNvPr>
          <p:cNvGrpSpPr/>
          <p:nvPr/>
        </p:nvGrpSpPr>
        <p:grpSpPr>
          <a:xfrm>
            <a:off x="12604750" y="3382173"/>
            <a:ext cx="10363200" cy="8267700"/>
            <a:chOff x="12604750" y="3382173"/>
            <a:chExt cx="10363200" cy="8267700"/>
          </a:xfrm>
        </p:grpSpPr>
        <p:sp>
          <p:nvSpPr>
            <p:cNvPr id="9" name="Oval 8">
              <a:extLst>
                <a:ext uri="{FF2B5EF4-FFF2-40B4-BE49-F238E27FC236}">
                  <a16:creationId xmlns:a16="http://schemas.microsoft.com/office/drawing/2014/main" id="{45EB886F-0A5E-4D20-BB00-3FEF1373EDCC}"/>
                </a:ext>
              </a:extLst>
            </p:cNvPr>
            <p:cNvSpPr/>
            <p:nvPr/>
          </p:nvSpPr>
          <p:spPr>
            <a:xfrm>
              <a:off x="12604750" y="3382173"/>
              <a:ext cx="10363200" cy="8267700"/>
            </a:xfrm>
            <a:prstGeom prst="ellipse">
              <a:avLst/>
            </a:prstGeom>
            <a:solidFill>
              <a:schemeClr val="bg1"/>
            </a:solidFill>
            <a:ln w="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millennial icon">
              <a:extLst>
                <a:ext uri="{FF2B5EF4-FFF2-40B4-BE49-F238E27FC236}">
                  <a16:creationId xmlns:a16="http://schemas.microsoft.com/office/drawing/2014/main" id="{607324DC-BC34-469B-8634-C25CCC01D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0048" y="5111780"/>
              <a:ext cx="4719878" cy="47198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a:extLst>
              <a:ext uri="{FF2B5EF4-FFF2-40B4-BE49-F238E27FC236}">
                <a16:creationId xmlns:a16="http://schemas.microsoft.com/office/drawing/2014/main" id="{2E83196D-FE37-4352-A284-D11CAB16665E}"/>
              </a:ext>
            </a:extLst>
          </p:cNvPr>
          <p:cNvGrpSpPr/>
          <p:nvPr/>
        </p:nvGrpSpPr>
        <p:grpSpPr>
          <a:xfrm>
            <a:off x="1409700" y="3382173"/>
            <a:ext cx="10363200" cy="8267700"/>
            <a:chOff x="1409700" y="3382173"/>
            <a:chExt cx="10363200" cy="8267700"/>
          </a:xfrm>
        </p:grpSpPr>
        <p:sp>
          <p:nvSpPr>
            <p:cNvPr id="2" name="Oval 1">
              <a:extLst>
                <a:ext uri="{FF2B5EF4-FFF2-40B4-BE49-F238E27FC236}">
                  <a16:creationId xmlns:a16="http://schemas.microsoft.com/office/drawing/2014/main" id="{66151C53-A861-483D-BAA2-CE8AA09EE2B5}"/>
                </a:ext>
              </a:extLst>
            </p:cNvPr>
            <p:cNvSpPr/>
            <p:nvPr/>
          </p:nvSpPr>
          <p:spPr>
            <a:xfrm>
              <a:off x="1409700" y="3382173"/>
              <a:ext cx="10363200" cy="8267700"/>
            </a:xfrm>
            <a:prstGeom prst="ellipse">
              <a:avLst/>
            </a:prstGeom>
            <a:solidFill>
              <a:schemeClr val="bg1"/>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Image result for canadian tire">
              <a:extLst>
                <a:ext uri="{FF2B5EF4-FFF2-40B4-BE49-F238E27FC236}">
                  <a16:creationId xmlns:a16="http://schemas.microsoft.com/office/drawing/2014/main" id="{E5F221DE-D574-47AF-8532-006057F478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4056" y="5111780"/>
              <a:ext cx="4974488" cy="444802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9429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88DA18-D61E-4FCB-B3AB-80E163F13E16}"/>
              </a:ext>
            </a:extLst>
          </p:cNvPr>
          <p:cNvSpPr/>
          <p:nvPr/>
        </p:nvSpPr>
        <p:spPr>
          <a:xfrm>
            <a:off x="3523495" y="5594884"/>
            <a:ext cx="19382225" cy="1938992"/>
          </a:xfrm>
          <a:prstGeom prst="rect">
            <a:avLst/>
          </a:prstGeom>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br>
              <a:rPr lang="en-US" sz="6000" dirty="0"/>
            </a:br>
            <a:endParaRPr lang="en-US" sz="6000" dirty="0"/>
          </a:p>
        </p:txBody>
      </p:sp>
      <p:sp>
        <p:nvSpPr>
          <p:cNvPr id="5" name="Rectangle 4">
            <a:extLst>
              <a:ext uri="{FF2B5EF4-FFF2-40B4-BE49-F238E27FC236}">
                <a16:creationId xmlns:a16="http://schemas.microsoft.com/office/drawing/2014/main" id="{F95EC382-3AE7-4E17-980A-11FB73E6CF2F}"/>
              </a:ext>
            </a:extLst>
          </p:cNvPr>
          <p:cNvSpPr/>
          <p:nvPr/>
        </p:nvSpPr>
        <p:spPr>
          <a:xfrm>
            <a:off x="886975" y="869418"/>
            <a:ext cx="9034846" cy="2511137"/>
          </a:xfrm>
          <a:prstGeom prst="rect">
            <a:avLst/>
          </a:prstGeom>
        </p:spPr>
        <p:txBody>
          <a:bodyPr wrap="square" tIns="91440" bIns="91440" anchor="b"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80000"/>
              </a:lnSpc>
            </a:pPr>
            <a:r>
              <a:rPr lang="en-US" sz="18500" spc="-500" dirty="0">
                <a:solidFill>
                  <a:schemeClr val="accent3"/>
                </a:solidFill>
              </a:rPr>
              <a:t>Solution</a:t>
            </a:r>
          </a:p>
        </p:txBody>
      </p:sp>
      <p:sp>
        <p:nvSpPr>
          <p:cNvPr id="27" name="Text Placeholder 2">
            <a:extLst>
              <a:ext uri="{FF2B5EF4-FFF2-40B4-BE49-F238E27FC236}">
                <a16:creationId xmlns:a16="http://schemas.microsoft.com/office/drawing/2014/main" id="{DF2A9C5C-226B-4340-9368-C28DD5901451}"/>
              </a:ext>
            </a:extLst>
          </p:cNvPr>
          <p:cNvSpPr txBox="1">
            <a:spLocks/>
          </p:cNvSpPr>
          <p:nvPr/>
        </p:nvSpPr>
        <p:spPr>
          <a:xfrm>
            <a:off x="1838453" y="444686"/>
            <a:ext cx="1718099" cy="424732"/>
          </a:xfrm>
          <a:prstGeom prst="rect">
            <a:avLst/>
          </a:prstGeom>
          <a:gradFill>
            <a:gsLst>
              <a:gs pos="0">
                <a:schemeClr val="accent1"/>
              </a:gs>
              <a:gs pos="10000">
                <a:schemeClr val="accent1"/>
              </a:gs>
              <a:gs pos="10000">
                <a:schemeClr val="bg1">
                  <a:alpha val="0"/>
                </a:schemeClr>
              </a:gs>
              <a:gs pos="100000">
                <a:schemeClr val="bg1">
                  <a:alpha val="0"/>
                </a:schemeClr>
              </a:gs>
            </a:gsLst>
            <a:lin ang="5400000" scaled="1"/>
          </a:gradFill>
        </p:spPr>
        <p:txBody>
          <a:bodyPr vert="horz" wrap="none" lIns="45720" tIns="91440" rIns="0" bIns="0" rtlCol="0" anchor="t" anchorCtr="0">
            <a:spAutoFit/>
          </a:bodyPr>
          <a:lstStyle>
            <a:lvl1pPr marL="0" indent="0" algn="l" defTabSz="1828343" rtl="0" eaLnBrk="1" latinLnBrk="0" hangingPunct="1">
              <a:lnSpc>
                <a:spcPct val="90000"/>
              </a:lnSpc>
              <a:spcBef>
                <a:spcPts val="2000"/>
              </a:spcBef>
              <a:buFont typeface="Arial" panose="020B0604020202020204" pitchFamily="34" charset="0"/>
              <a:buNone/>
              <a:defRPr sz="2400" i="0" kern="1200" cap="all" spc="300" baseline="0">
                <a:solidFill>
                  <a:schemeClr val="accent1"/>
                </a:solidFill>
                <a:latin typeface="+mj-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t>OVERVIEW</a:t>
            </a:r>
          </a:p>
        </p:txBody>
      </p:sp>
      <p:grpSp>
        <p:nvGrpSpPr>
          <p:cNvPr id="6" name="Group 5">
            <a:extLst>
              <a:ext uri="{FF2B5EF4-FFF2-40B4-BE49-F238E27FC236}">
                <a16:creationId xmlns:a16="http://schemas.microsoft.com/office/drawing/2014/main" id="{C1377DB9-CBDD-4142-82CE-D809986704AA}"/>
              </a:ext>
            </a:extLst>
          </p:cNvPr>
          <p:cNvGrpSpPr/>
          <p:nvPr/>
        </p:nvGrpSpPr>
        <p:grpSpPr>
          <a:xfrm>
            <a:off x="12604750" y="3382173"/>
            <a:ext cx="10363200" cy="8267700"/>
            <a:chOff x="12604750" y="3382173"/>
            <a:chExt cx="10363200" cy="8267700"/>
          </a:xfrm>
          <a:noFill/>
        </p:grpSpPr>
        <p:sp>
          <p:nvSpPr>
            <p:cNvPr id="7" name="Oval 6">
              <a:extLst>
                <a:ext uri="{FF2B5EF4-FFF2-40B4-BE49-F238E27FC236}">
                  <a16:creationId xmlns:a16="http://schemas.microsoft.com/office/drawing/2014/main" id="{2B81B94E-91FF-40E7-AAA0-889E4D2B3BA4}"/>
                </a:ext>
              </a:extLst>
            </p:cNvPr>
            <p:cNvSpPr/>
            <p:nvPr/>
          </p:nvSpPr>
          <p:spPr>
            <a:xfrm>
              <a:off x="12604750" y="3382173"/>
              <a:ext cx="10363200" cy="8267700"/>
            </a:xfrm>
            <a:prstGeom prst="ellipse">
              <a:avLst/>
            </a:prstGeom>
            <a:grpFill/>
            <a:ln w="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Image result for millennial icon">
              <a:extLst>
                <a:ext uri="{FF2B5EF4-FFF2-40B4-BE49-F238E27FC236}">
                  <a16:creationId xmlns:a16="http://schemas.microsoft.com/office/drawing/2014/main" id="{EA636B02-3992-41FF-A5B6-AB3BC47FF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0048" y="5111780"/>
              <a:ext cx="4719878" cy="4719878"/>
            </a:xfrm>
            <a:prstGeom prst="rect">
              <a:avLst/>
            </a:prstGeom>
            <a:grpFill/>
          </p:spPr>
        </p:pic>
      </p:grpSp>
      <p:grpSp>
        <p:nvGrpSpPr>
          <p:cNvPr id="9" name="Group 8">
            <a:extLst>
              <a:ext uri="{FF2B5EF4-FFF2-40B4-BE49-F238E27FC236}">
                <a16:creationId xmlns:a16="http://schemas.microsoft.com/office/drawing/2014/main" id="{9631CA3D-E54E-4D0C-9610-4BC77D18DEA3}"/>
              </a:ext>
            </a:extLst>
          </p:cNvPr>
          <p:cNvGrpSpPr/>
          <p:nvPr/>
        </p:nvGrpSpPr>
        <p:grpSpPr>
          <a:xfrm>
            <a:off x="1409700" y="3382173"/>
            <a:ext cx="10363200" cy="8267700"/>
            <a:chOff x="1409700" y="3382173"/>
            <a:chExt cx="10363200" cy="8267700"/>
          </a:xfrm>
          <a:noFill/>
        </p:grpSpPr>
        <p:sp>
          <p:nvSpPr>
            <p:cNvPr id="10" name="Oval 9">
              <a:extLst>
                <a:ext uri="{FF2B5EF4-FFF2-40B4-BE49-F238E27FC236}">
                  <a16:creationId xmlns:a16="http://schemas.microsoft.com/office/drawing/2014/main" id="{301716CD-637D-4588-8CF1-8BA963E5995A}"/>
                </a:ext>
              </a:extLst>
            </p:cNvPr>
            <p:cNvSpPr/>
            <p:nvPr/>
          </p:nvSpPr>
          <p:spPr>
            <a:xfrm>
              <a:off x="1409700" y="3382173"/>
              <a:ext cx="10363200" cy="8267700"/>
            </a:xfrm>
            <a:prstGeom prst="ellipse">
              <a:avLst/>
            </a:prstGeom>
            <a:grp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6" descr="Image result for canadian tire">
              <a:extLst>
                <a:ext uri="{FF2B5EF4-FFF2-40B4-BE49-F238E27FC236}">
                  <a16:creationId xmlns:a16="http://schemas.microsoft.com/office/drawing/2014/main" id="{B0F7EF6B-4593-49E6-9FA6-3234E5753C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4056" y="5111780"/>
              <a:ext cx="4974488" cy="4448021"/>
            </a:xfrm>
            <a:prstGeom prst="rect">
              <a:avLst/>
            </a:prstGeom>
            <a:grpFill/>
          </p:spPr>
        </p:pic>
      </p:grpSp>
      <p:sp>
        <p:nvSpPr>
          <p:cNvPr id="2" name="Rectangle 1">
            <a:extLst>
              <a:ext uri="{FF2B5EF4-FFF2-40B4-BE49-F238E27FC236}">
                <a16:creationId xmlns:a16="http://schemas.microsoft.com/office/drawing/2014/main" id="{4C5C1813-D631-41C6-A633-74684ED952FE}"/>
              </a:ext>
            </a:extLst>
          </p:cNvPr>
          <p:cNvSpPr/>
          <p:nvPr/>
        </p:nvSpPr>
        <p:spPr>
          <a:xfrm>
            <a:off x="6165781" y="5515482"/>
            <a:ext cx="11620569" cy="3640615"/>
          </a:xfrm>
          <a:prstGeom prst="rect">
            <a:avLst/>
          </a:prstGeom>
          <a:solidFill>
            <a:schemeClr val="tx2">
              <a:alpha val="80000"/>
            </a:schemeClr>
          </a:solidFill>
        </p:spPr>
        <p:style>
          <a:lnRef idx="0">
            <a:schemeClr val="dk1"/>
          </a:lnRef>
          <a:fillRef idx="3">
            <a:schemeClr val="dk1"/>
          </a:fillRef>
          <a:effectRef idx="3">
            <a:schemeClr val="dk1"/>
          </a:effectRef>
          <a:fontRef idx="minor">
            <a:schemeClr val="lt1"/>
          </a:fontRef>
        </p:style>
        <p:txBody>
          <a:bodyPr rtlCol="0" anchor="ctr"/>
          <a:lstStyle/>
          <a:p>
            <a:pPr algn="ctr"/>
            <a:r>
              <a:rPr lang="en-US" sz="6600" b="1" dirty="0">
                <a:solidFill>
                  <a:schemeClr val="bg1"/>
                </a:solidFill>
              </a:rPr>
              <a:t>ADULTING</a:t>
            </a:r>
          </a:p>
        </p:txBody>
      </p:sp>
    </p:spTree>
    <p:extLst>
      <p:ext uri="{BB962C8B-B14F-4D97-AF65-F5344CB8AC3E}">
        <p14:creationId xmlns:p14="http://schemas.microsoft.com/office/powerpoint/2010/main" val="344478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2.91222E-6 -2.40741E-6 L 0.08284 0.00128 " pathEditMode="relative" rAng="0" ptsTypes="AA">
                                      <p:cBhvr>
                                        <p:cTn id="6" dur="2000" fill="hold"/>
                                        <p:tgtEl>
                                          <p:spTgt spid="9"/>
                                        </p:tgtEl>
                                        <p:attrNameLst>
                                          <p:attrName>ppt_x</p:attrName>
                                          <p:attrName>ppt_y</p:attrName>
                                        </p:attrNameLst>
                                      </p:cBhvr>
                                      <p:rCtr x="4142" y="58"/>
                                    </p:animMotion>
                                  </p:childTnLst>
                                </p:cTn>
                              </p:par>
                              <p:par>
                                <p:cTn id="7" presetID="35" presetClass="path" presetSubtype="0" accel="50000" decel="50000" fill="hold" nodeType="withEffect">
                                  <p:stCondLst>
                                    <p:cond delay="0"/>
                                  </p:stCondLst>
                                  <p:childTnLst>
                                    <p:animMotion origin="layout" path="M 2.91222E-6 -2.40741E-6 L -0.08648 0.00128 " pathEditMode="relative" rAng="0" ptsTypes="AA">
                                      <p:cBhvr>
                                        <p:cTn id="8" dur="2000" fill="hold"/>
                                        <p:tgtEl>
                                          <p:spTgt spid="6"/>
                                        </p:tgtEl>
                                        <p:attrNameLst>
                                          <p:attrName>ppt_x</p:attrName>
                                          <p:attrName>ppt_y</p:attrName>
                                        </p:attrNameLst>
                                      </p:cBhvr>
                                      <p:rCtr x="-4324" y="58"/>
                                    </p:animMotion>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p:val>
                                            <p:fltVal val="0"/>
                                          </p:val>
                                        </p:tav>
                                        <p:tav tm="100000">
                                          <p:val>
                                            <p:strVal val="#ppt_w"/>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style.rotation</p:attrName>
                                        </p:attrNameLst>
                                      </p:cBhvr>
                                      <p:tavLst>
                                        <p:tav tm="0">
                                          <p:val>
                                            <p:fltVal val="90"/>
                                          </p:val>
                                        </p:tav>
                                        <p:tav tm="100000">
                                          <p:val>
                                            <p:fltVal val="0"/>
                                          </p:val>
                                        </p:tav>
                                      </p:tavLst>
                                    </p:anim>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D327DD-1E59-4F01-8445-469E85704150}"/>
              </a:ext>
            </a:extLst>
          </p:cNvPr>
          <p:cNvSpPr>
            <a:spLocks noGrp="1"/>
          </p:cNvSpPr>
          <p:nvPr>
            <p:ph type="body" sz="quarter" idx="15"/>
          </p:nvPr>
        </p:nvSpPr>
        <p:spPr>
          <a:xfrm>
            <a:off x="1217042" y="948631"/>
            <a:ext cx="21943565" cy="919388"/>
          </a:xfrm>
        </p:spPr>
        <p:txBody>
          <a:bodyPr/>
          <a:lstStyle/>
          <a:p>
            <a:r>
              <a:rPr lang="en-US" dirty="0"/>
              <a:t>CRIMSON BENEFITS </a:t>
            </a:r>
          </a:p>
        </p:txBody>
      </p:sp>
      <p:sp>
        <p:nvSpPr>
          <p:cNvPr id="3" name="Text Placeholder 2">
            <a:extLst>
              <a:ext uri="{FF2B5EF4-FFF2-40B4-BE49-F238E27FC236}">
                <a16:creationId xmlns:a16="http://schemas.microsoft.com/office/drawing/2014/main" id="{F7D4D2BD-2237-41EA-8EA3-E92CF00A784C}"/>
              </a:ext>
            </a:extLst>
          </p:cNvPr>
          <p:cNvSpPr>
            <a:spLocks noGrp="1"/>
          </p:cNvSpPr>
          <p:nvPr>
            <p:ph type="body" sz="quarter" idx="16"/>
          </p:nvPr>
        </p:nvSpPr>
        <p:spPr>
          <a:xfrm>
            <a:off x="1838453" y="420623"/>
            <a:ext cx="1524263" cy="424732"/>
          </a:xfrm>
        </p:spPr>
        <p:txBody>
          <a:bodyPr/>
          <a:lstStyle/>
          <a:p>
            <a:r>
              <a:rPr lang="en-US" dirty="0"/>
              <a:t>Insights</a:t>
            </a:r>
          </a:p>
        </p:txBody>
      </p:sp>
      <p:sp>
        <p:nvSpPr>
          <p:cNvPr id="4" name="TextBox 3">
            <a:extLst>
              <a:ext uri="{FF2B5EF4-FFF2-40B4-BE49-F238E27FC236}">
                <a16:creationId xmlns:a16="http://schemas.microsoft.com/office/drawing/2014/main" id="{5D9C462F-738F-4BCA-94EF-18FBFE729438}"/>
              </a:ext>
            </a:extLst>
          </p:cNvPr>
          <p:cNvSpPr txBox="1"/>
          <p:nvPr/>
        </p:nvSpPr>
        <p:spPr>
          <a:xfrm>
            <a:off x="1207008" y="2890684"/>
            <a:ext cx="21943565" cy="707886"/>
          </a:xfrm>
          <a:prstGeom prst="rect">
            <a:avLst/>
          </a:prstGeom>
          <a:noFill/>
        </p:spPr>
        <p:txBody>
          <a:bodyPr wrap="square" rtlCol="0">
            <a:spAutoFit/>
          </a:bodyPr>
          <a:lstStyle/>
          <a:p>
            <a:r>
              <a:rPr lang="en-US" sz="4000" dirty="0"/>
              <a:t>= flexibility and control over rewards</a:t>
            </a:r>
          </a:p>
        </p:txBody>
      </p:sp>
    </p:spTree>
    <p:extLst>
      <p:ext uri="{BB962C8B-B14F-4D97-AF65-F5344CB8AC3E}">
        <p14:creationId xmlns:p14="http://schemas.microsoft.com/office/powerpoint/2010/main" val="96094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5FD498-E3F9-4DA3-9EDB-99E6310B60AC}"/>
              </a:ext>
            </a:extLst>
          </p:cNvPr>
          <p:cNvSpPr>
            <a:spLocks noGrp="1"/>
          </p:cNvSpPr>
          <p:nvPr>
            <p:ph type="body" sz="quarter" idx="15"/>
          </p:nvPr>
        </p:nvSpPr>
        <p:spPr>
          <a:xfrm>
            <a:off x="1207008" y="1740325"/>
            <a:ext cx="21943565" cy="919388"/>
          </a:xfrm>
        </p:spPr>
        <p:txBody>
          <a:bodyPr/>
          <a:lstStyle/>
          <a:p>
            <a:r>
              <a:rPr lang="en-US" dirty="0"/>
              <a:t>Flagship banner, Canadian tire has greatest millennial reach among crimson retailers</a:t>
            </a:r>
          </a:p>
        </p:txBody>
      </p:sp>
      <p:sp>
        <p:nvSpPr>
          <p:cNvPr id="3" name="Text Placeholder 2">
            <a:extLst>
              <a:ext uri="{FF2B5EF4-FFF2-40B4-BE49-F238E27FC236}">
                <a16:creationId xmlns:a16="http://schemas.microsoft.com/office/drawing/2014/main" id="{D523C335-6E3F-4314-8E42-EB354DAA0AA8}"/>
              </a:ext>
            </a:extLst>
          </p:cNvPr>
          <p:cNvSpPr>
            <a:spLocks noGrp="1"/>
          </p:cNvSpPr>
          <p:nvPr>
            <p:ph type="body" sz="quarter" idx="16"/>
          </p:nvPr>
        </p:nvSpPr>
        <p:spPr>
          <a:xfrm>
            <a:off x="1838453" y="420623"/>
            <a:ext cx="1631665" cy="424732"/>
          </a:xfrm>
        </p:spPr>
        <p:txBody>
          <a:bodyPr/>
          <a:lstStyle/>
          <a:p>
            <a:r>
              <a:rPr lang="en-US" dirty="0"/>
              <a:t>Insights </a:t>
            </a:r>
          </a:p>
        </p:txBody>
      </p:sp>
      <p:sp>
        <p:nvSpPr>
          <p:cNvPr id="4" name="TextBox 3">
            <a:extLst>
              <a:ext uri="{FF2B5EF4-FFF2-40B4-BE49-F238E27FC236}">
                <a16:creationId xmlns:a16="http://schemas.microsoft.com/office/drawing/2014/main" id="{2477837D-FCD1-4F13-AA3C-E76FBAE0EF2D}"/>
              </a:ext>
            </a:extLst>
          </p:cNvPr>
          <p:cNvSpPr txBox="1"/>
          <p:nvPr/>
        </p:nvSpPr>
        <p:spPr>
          <a:xfrm>
            <a:off x="1239001" y="4876229"/>
            <a:ext cx="21252872" cy="2123658"/>
          </a:xfrm>
          <a:prstGeom prst="rect">
            <a:avLst/>
          </a:prstGeom>
          <a:noFill/>
        </p:spPr>
        <p:txBody>
          <a:bodyPr wrap="square" rtlCol="0">
            <a:spAutoFit/>
          </a:bodyPr>
          <a:lstStyle/>
          <a:p>
            <a:pPr marL="742950" indent="-742950">
              <a:buFont typeface="+mj-lt"/>
              <a:buAutoNum type="arabicPeriod"/>
            </a:pPr>
            <a:r>
              <a:rPr lang="en-US" sz="4400" dirty="0"/>
              <a:t>Physical reach: 90% of Canadian live within 15 minutes of a Canadian Tire </a:t>
            </a:r>
          </a:p>
          <a:p>
            <a:pPr marL="742950" indent="-742950">
              <a:buFont typeface="+mj-lt"/>
              <a:buAutoNum type="arabicPeriod"/>
            </a:pPr>
            <a:endParaRPr lang="en-US" sz="4400" dirty="0"/>
          </a:p>
          <a:p>
            <a:pPr marL="742950" indent="-742950">
              <a:buFont typeface="+mj-lt"/>
              <a:buAutoNum type="arabicPeriod"/>
            </a:pPr>
            <a:r>
              <a:rPr lang="en-US" sz="4400" dirty="0"/>
              <a:t>Media reach:</a:t>
            </a:r>
          </a:p>
        </p:txBody>
      </p:sp>
      <p:pic>
        <p:nvPicPr>
          <p:cNvPr id="10242" name="Picture 2" descr="Image result for CANADIAN TIRE LOGO">
            <a:extLst>
              <a:ext uri="{FF2B5EF4-FFF2-40B4-BE49-F238E27FC236}">
                <a16:creationId xmlns:a16="http://schemas.microsoft.com/office/drawing/2014/main" id="{963C6EB9-AC0B-4FB7-8EB5-7803AD31C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9" y="8659048"/>
            <a:ext cx="2837649" cy="283764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MARK'S LOGO">
            <a:extLst>
              <a:ext uri="{FF2B5EF4-FFF2-40B4-BE49-F238E27FC236}">
                <a16:creationId xmlns:a16="http://schemas.microsoft.com/office/drawing/2014/main" id="{B64C8B44-8FDF-4FBF-A6AD-BB27981B0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6331" y="9745126"/>
            <a:ext cx="4230588" cy="829898"/>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Image result for SPORT CHEK">
            <a:extLst>
              <a:ext uri="{FF2B5EF4-FFF2-40B4-BE49-F238E27FC236}">
                <a16:creationId xmlns:a16="http://schemas.microsoft.com/office/drawing/2014/main" id="{D86CD5F1-B30A-4D59-A8D4-F234176770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3133" y="8866352"/>
            <a:ext cx="4206639" cy="2383762"/>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Image result for PART SOURCE LOGO">
            <a:extLst>
              <a:ext uri="{FF2B5EF4-FFF2-40B4-BE49-F238E27FC236}">
                <a16:creationId xmlns:a16="http://schemas.microsoft.com/office/drawing/2014/main" id="{71CC2621-D552-4575-A6DD-51328AA38F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17199" y="9123657"/>
            <a:ext cx="3370609" cy="1810876"/>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Image result for ATMOSPHERE LOGO">
            <a:extLst>
              <a:ext uri="{FF2B5EF4-FFF2-40B4-BE49-F238E27FC236}">
                <a16:creationId xmlns:a16="http://schemas.microsoft.com/office/drawing/2014/main" id="{C5989933-0FB4-4F8C-8AE4-A043D7FE43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39119" y="9181933"/>
            <a:ext cx="34671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Image result for NATIONAL SPORTS LOGO">
            <a:extLst>
              <a:ext uri="{FF2B5EF4-FFF2-40B4-BE49-F238E27FC236}">
                <a16:creationId xmlns:a16="http://schemas.microsoft.com/office/drawing/2014/main" id="{1AE9228F-17E4-4781-A62F-7918E1F532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55022" y="8079375"/>
            <a:ext cx="4019550" cy="40195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5C93D8-BD03-413A-A454-5B0AB7843C69}"/>
              </a:ext>
            </a:extLst>
          </p:cNvPr>
          <p:cNvSpPr txBox="1"/>
          <p:nvPr/>
        </p:nvSpPr>
        <p:spPr>
          <a:xfrm>
            <a:off x="413127" y="11235968"/>
            <a:ext cx="3387576" cy="1938992"/>
          </a:xfrm>
          <a:prstGeom prst="rect">
            <a:avLst/>
          </a:prstGeom>
          <a:noFill/>
        </p:spPr>
        <p:txBody>
          <a:bodyPr wrap="square" rtlCol="0">
            <a:spAutoFit/>
          </a:bodyPr>
          <a:lstStyle/>
          <a:p>
            <a:r>
              <a:rPr lang="en-US" sz="6000" dirty="0"/>
              <a:t>M 13.1%</a:t>
            </a:r>
          </a:p>
          <a:p>
            <a:r>
              <a:rPr lang="en-US" sz="6000" dirty="0"/>
              <a:t>F 10.9%</a:t>
            </a:r>
          </a:p>
        </p:txBody>
      </p:sp>
      <p:sp>
        <p:nvSpPr>
          <p:cNvPr id="12" name="TextBox 11">
            <a:extLst>
              <a:ext uri="{FF2B5EF4-FFF2-40B4-BE49-F238E27FC236}">
                <a16:creationId xmlns:a16="http://schemas.microsoft.com/office/drawing/2014/main" id="{33D9D43E-7582-49AB-A3B1-B5689FAC0E12}"/>
              </a:ext>
            </a:extLst>
          </p:cNvPr>
          <p:cNvSpPr txBox="1"/>
          <p:nvPr/>
        </p:nvSpPr>
        <p:spPr>
          <a:xfrm>
            <a:off x="3952944" y="11106786"/>
            <a:ext cx="3137609" cy="1938992"/>
          </a:xfrm>
          <a:prstGeom prst="rect">
            <a:avLst/>
          </a:prstGeom>
          <a:noFill/>
        </p:spPr>
        <p:txBody>
          <a:bodyPr wrap="square" rtlCol="0">
            <a:spAutoFit/>
          </a:bodyPr>
          <a:lstStyle/>
          <a:p>
            <a:r>
              <a:rPr lang="en-US" sz="6000" dirty="0"/>
              <a:t>M 4.7%</a:t>
            </a:r>
          </a:p>
          <a:p>
            <a:r>
              <a:rPr lang="en-US" sz="6000" dirty="0"/>
              <a:t>F 3.2%</a:t>
            </a:r>
          </a:p>
        </p:txBody>
      </p:sp>
      <p:sp>
        <p:nvSpPr>
          <p:cNvPr id="13" name="TextBox 12">
            <a:extLst>
              <a:ext uri="{FF2B5EF4-FFF2-40B4-BE49-F238E27FC236}">
                <a16:creationId xmlns:a16="http://schemas.microsoft.com/office/drawing/2014/main" id="{625DD9B4-A62E-4723-AF7F-2798B0624393}"/>
              </a:ext>
            </a:extLst>
          </p:cNvPr>
          <p:cNvSpPr txBox="1"/>
          <p:nvPr/>
        </p:nvSpPr>
        <p:spPr>
          <a:xfrm>
            <a:off x="8350083" y="11250114"/>
            <a:ext cx="3137609" cy="1938992"/>
          </a:xfrm>
          <a:prstGeom prst="rect">
            <a:avLst/>
          </a:prstGeom>
          <a:noFill/>
        </p:spPr>
        <p:txBody>
          <a:bodyPr wrap="square" rtlCol="0">
            <a:spAutoFit/>
          </a:bodyPr>
          <a:lstStyle/>
          <a:p>
            <a:r>
              <a:rPr lang="en-US" sz="6000" dirty="0"/>
              <a:t>M 1.4%</a:t>
            </a:r>
          </a:p>
          <a:p>
            <a:r>
              <a:rPr lang="en-US" sz="6000" dirty="0"/>
              <a:t>F 1.0%</a:t>
            </a:r>
          </a:p>
        </p:txBody>
      </p:sp>
      <p:sp>
        <p:nvSpPr>
          <p:cNvPr id="14" name="TextBox 13">
            <a:extLst>
              <a:ext uri="{FF2B5EF4-FFF2-40B4-BE49-F238E27FC236}">
                <a16:creationId xmlns:a16="http://schemas.microsoft.com/office/drawing/2014/main" id="{5991AB59-DB3A-4E59-97AB-648FF56E3941}"/>
              </a:ext>
            </a:extLst>
          </p:cNvPr>
          <p:cNvSpPr txBox="1"/>
          <p:nvPr/>
        </p:nvSpPr>
        <p:spPr>
          <a:xfrm>
            <a:off x="12868610" y="11348151"/>
            <a:ext cx="3137609" cy="1938992"/>
          </a:xfrm>
          <a:prstGeom prst="rect">
            <a:avLst/>
          </a:prstGeom>
          <a:noFill/>
        </p:spPr>
        <p:txBody>
          <a:bodyPr wrap="square" rtlCol="0">
            <a:spAutoFit/>
          </a:bodyPr>
          <a:lstStyle/>
          <a:p>
            <a:r>
              <a:rPr lang="en-US" sz="6000" dirty="0"/>
              <a:t>M 0.4%</a:t>
            </a:r>
          </a:p>
          <a:p>
            <a:r>
              <a:rPr lang="en-US" sz="6000" dirty="0"/>
              <a:t>F 0.2%</a:t>
            </a:r>
          </a:p>
        </p:txBody>
      </p:sp>
      <p:sp>
        <p:nvSpPr>
          <p:cNvPr id="15" name="TextBox 14">
            <a:extLst>
              <a:ext uri="{FF2B5EF4-FFF2-40B4-BE49-F238E27FC236}">
                <a16:creationId xmlns:a16="http://schemas.microsoft.com/office/drawing/2014/main" id="{608D8162-9176-49E8-915E-F55F8A4D57B7}"/>
              </a:ext>
            </a:extLst>
          </p:cNvPr>
          <p:cNvSpPr txBox="1"/>
          <p:nvPr/>
        </p:nvSpPr>
        <p:spPr>
          <a:xfrm>
            <a:off x="21198105" y="11348151"/>
            <a:ext cx="3137609" cy="2862322"/>
          </a:xfrm>
          <a:prstGeom prst="rect">
            <a:avLst/>
          </a:prstGeom>
          <a:noFill/>
        </p:spPr>
        <p:txBody>
          <a:bodyPr wrap="square" rtlCol="0">
            <a:spAutoFit/>
          </a:bodyPr>
          <a:lstStyle/>
          <a:p>
            <a:r>
              <a:rPr lang="en-US" sz="6000" dirty="0"/>
              <a:t>M 0.1%</a:t>
            </a:r>
          </a:p>
          <a:p>
            <a:r>
              <a:rPr lang="en-US" sz="6000" dirty="0"/>
              <a:t>F0%</a:t>
            </a:r>
          </a:p>
          <a:p>
            <a:endParaRPr lang="en-US" sz="6000" dirty="0"/>
          </a:p>
        </p:txBody>
      </p:sp>
      <p:sp>
        <p:nvSpPr>
          <p:cNvPr id="16" name="TextBox 15">
            <a:extLst>
              <a:ext uri="{FF2B5EF4-FFF2-40B4-BE49-F238E27FC236}">
                <a16:creationId xmlns:a16="http://schemas.microsoft.com/office/drawing/2014/main" id="{24EEFE71-83CD-441E-986F-083EE0AC4E42}"/>
              </a:ext>
            </a:extLst>
          </p:cNvPr>
          <p:cNvSpPr txBox="1"/>
          <p:nvPr/>
        </p:nvSpPr>
        <p:spPr>
          <a:xfrm>
            <a:off x="17287097" y="11374243"/>
            <a:ext cx="3137609" cy="1938992"/>
          </a:xfrm>
          <a:prstGeom prst="rect">
            <a:avLst/>
          </a:prstGeom>
          <a:noFill/>
        </p:spPr>
        <p:txBody>
          <a:bodyPr wrap="square" rtlCol="0">
            <a:spAutoFit/>
          </a:bodyPr>
          <a:lstStyle/>
          <a:p>
            <a:r>
              <a:rPr lang="en-US" sz="6000" dirty="0"/>
              <a:t>M 0.1%</a:t>
            </a:r>
          </a:p>
          <a:p>
            <a:r>
              <a:rPr lang="en-US" sz="6000" dirty="0"/>
              <a:t>F 0.1%</a:t>
            </a:r>
          </a:p>
        </p:txBody>
      </p:sp>
    </p:spTree>
    <p:extLst>
      <p:ext uri="{BB962C8B-B14F-4D97-AF65-F5344CB8AC3E}">
        <p14:creationId xmlns:p14="http://schemas.microsoft.com/office/powerpoint/2010/main" val="253349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CED070-5698-4E4C-953F-BF0A2C5E5F05}"/>
              </a:ext>
            </a:extLst>
          </p:cNvPr>
          <p:cNvSpPr>
            <a:spLocks noGrp="1"/>
          </p:cNvSpPr>
          <p:nvPr>
            <p:ph type="body" sz="quarter" idx="15"/>
          </p:nvPr>
        </p:nvSpPr>
        <p:spPr>
          <a:xfrm>
            <a:off x="1217042" y="2321050"/>
            <a:ext cx="21943565" cy="919388"/>
          </a:xfrm>
        </p:spPr>
        <p:txBody>
          <a:bodyPr/>
          <a:lstStyle/>
          <a:p>
            <a:r>
              <a:rPr lang="en-US" dirty="0"/>
              <a:t>Who are the millennials</a:t>
            </a:r>
          </a:p>
        </p:txBody>
      </p:sp>
      <p:sp>
        <p:nvSpPr>
          <p:cNvPr id="3" name="Text Placeholder 2">
            <a:extLst>
              <a:ext uri="{FF2B5EF4-FFF2-40B4-BE49-F238E27FC236}">
                <a16:creationId xmlns:a16="http://schemas.microsoft.com/office/drawing/2014/main" id="{06917EF1-E35D-4DE5-B86B-65F7B770935F}"/>
              </a:ext>
            </a:extLst>
          </p:cNvPr>
          <p:cNvSpPr>
            <a:spLocks noGrp="1"/>
          </p:cNvSpPr>
          <p:nvPr>
            <p:ph type="body" sz="quarter" idx="16"/>
          </p:nvPr>
        </p:nvSpPr>
        <p:spPr/>
        <p:txBody>
          <a:bodyPr/>
          <a:lstStyle/>
          <a:p>
            <a:endParaRPr lang="en-US"/>
          </a:p>
        </p:txBody>
      </p:sp>
      <p:pic>
        <p:nvPicPr>
          <p:cNvPr id="4" name="Picture 4" descr="Image result for millennial icon">
            <a:extLst>
              <a:ext uri="{FF2B5EF4-FFF2-40B4-BE49-F238E27FC236}">
                <a16:creationId xmlns:a16="http://schemas.microsoft.com/office/drawing/2014/main" id="{95D0FC80-0EA8-427D-AE1B-707DFF7EB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6731" y="4816812"/>
            <a:ext cx="4719878" cy="471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458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09F58-2A3D-4871-B860-054564F965F4}"/>
              </a:ext>
            </a:extLst>
          </p:cNvPr>
          <p:cNvSpPr>
            <a:spLocks noGrp="1"/>
          </p:cNvSpPr>
          <p:nvPr>
            <p:ph type="body" sz="quarter" idx="15"/>
          </p:nvPr>
        </p:nvSpPr>
        <p:spPr/>
        <p:txBody>
          <a:bodyPr/>
          <a:lstStyle/>
          <a:p>
            <a:endParaRPr lang="en-US"/>
          </a:p>
        </p:txBody>
      </p:sp>
      <p:sp>
        <p:nvSpPr>
          <p:cNvPr id="3" name="Text Placeholder 2">
            <a:extLst>
              <a:ext uri="{FF2B5EF4-FFF2-40B4-BE49-F238E27FC236}">
                <a16:creationId xmlns:a16="http://schemas.microsoft.com/office/drawing/2014/main" id="{C678824A-66E5-41BC-B8EA-B479406C6996}"/>
              </a:ext>
            </a:extLst>
          </p:cNvPr>
          <p:cNvSpPr>
            <a:spLocks noGrp="1"/>
          </p:cNvSpPr>
          <p:nvPr>
            <p:ph type="body" sz="quarter" idx="16"/>
          </p:nvPr>
        </p:nvSpPr>
        <p:spPr/>
        <p:txBody>
          <a:bodyPr/>
          <a:lstStyle/>
          <a:p>
            <a:endParaRPr lang="en-US"/>
          </a:p>
        </p:txBody>
      </p:sp>
      <p:sp>
        <p:nvSpPr>
          <p:cNvPr id="5" name="TextBox 4">
            <a:extLst>
              <a:ext uri="{FF2B5EF4-FFF2-40B4-BE49-F238E27FC236}">
                <a16:creationId xmlns:a16="http://schemas.microsoft.com/office/drawing/2014/main" id="{A11D79B0-23AE-4102-A638-93798DFFE67A}"/>
              </a:ext>
            </a:extLst>
          </p:cNvPr>
          <p:cNvSpPr txBox="1"/>
          <p:nvPr/>
        </p:nvSpPr>
        <p:spPr>
          <a:xfrm>
            <a:off x="1207008" y="3009900"/>
            <a:ext cx="21943565" cy="14865608"/>
          </a:xfrm>
          <a:prstGeom prst="rect">
            <a:avLst/>
          </a:prstGeom>
          <a:noFill/>
        </p:spPr>
        <p:txBody>
          <a:bodyPr wrap="square" rtlCol="0">
            <a:spAutoFit/>
          </a:bodyPr>
          <a:lstStyle/>
          <a:p>
            <a:pPr marL="742950" indent="-742950">
              <a:buFont typeface="+mj-lt"/>
              <a:buAutoNum type="arabicPeriod"/>
            </a:pPr>
            <a:r>
              <a:rPr lang="en-US" sz="6000" dirty="0"/>
              <a:t>Millennials – 1980-1999 (Marta born in 1988)</a:t>
            </a:r>
          </a:p>
          <a:p>
            <a:pPr marL="742950" indent="-742950">
              <a:buFont typeface="+mj-lt"/>
              <a:buAutoNum type="arabicPeriod"/>
            </a:pPr>
            <a:r>
              <a:rPr lang="en-US" sz="6000" dirty="0"/>
              <a:t>When Marta started school she was lucky to have 1 computer per 30 students, now every single person carries a </a:t>
            </a:r>
            <a:br>
              <a:rPr lang="en-US" sz="6000" dirty="0"/>
            </a:br>
            <a:r>
              <a:rPr lang="en-US" sz="6000" dirty="0"/>
              <a:t>computer more powerful than the one that sent the first man to the moon in their back pocket. – 98% of millennial use smart devices  </a:t>
            </a:r>
          </a:p>
          <a:p>
            <a:pPr marL="742950" indent="-742950">
              <a:buFont typeface="+mj-lt"/>
              <a:buAutoNum type="arabicPeriod"/>
            </a:pPr>
            <a:r>
              <a:rPr lang="en-US" sz="6000" dirty="0"/>
              <a:t>Marta graduated her undergrad in 2010, at the height of the great recession putting downward pressure on jobs and salaries and painting her world view. – Great recession has shaped millennial word views</a:t>
            </a:r>
          </a:p>
          <a:p>
            <a:pPr marL="742950" indent="-742950">
              <a:buFont typeface="+mj-lt"/>
              <a:buAutoNum type="arabicPeriod"/>
            </a:pPr>
            <a:r>
              <a:rPr lang="en-US" sz="6000" dirty="0"/>
              <a:t>Marta lives downtown and so do most of the people she graduated – 66% of millennials are urban</a:t>
            </a:r>
          </a:p>
          <a:p>
            <a:pPr marL="742950" indent="-742950">
              <a:buFont typeface="+mj-lt"/>
              <a:buAutoNum type="arabicPeriod"/>
            </a:pPr>
            <a:endParaRPr lang="en-US" sz="6000" dirty="0"/>
          </a:p>
          <a:p>
            <a:pPr marL="742950" indent="-742950">
              <a:buFont typeface="+mj-lt"/>
              <a:buAutoNum type="arabicPeriod"/>
            </a:pPr>
            <a:r>
              <a:rPr lang="en-US" sz="6000" dirty="0"/>
              <a:t>Let’s dig further </a:t>
            </a:r>
          </a:p>
          <a:p>
            <a:pPr marL="742950" indent="-742950">
              <a:buFont typeface="+mj-lt"/>
              <a:buAutoNum type="arabicPeriod"/>
            </a:pPr>
            <a:endParaRPr lang="en-US" sz="6000" dirty="0"/>
          </a:p>
          <a:p>
            <a:pPr marL="742950" indent="-742950">
              <a:buFont typeface="+mj-lt"/>
              <a:buAutoNum type="arabicPeriod"/>
            </a:pPr>
            <a:endParaRPr lang="en-US" sz="6000" dirty="0"/>
          </a:p>
        </p:txBody>
      </p:sp>
    </p:spTree>
    <p:extLst>
      <p:ext uri="{BB962C8B-B14F-4D97-AF65-F5344CB8AC3E}">
        <p14:creationId xmlns:p14="http://schemas.microsoft.com/office/powerpoint/2010/main" val="3508747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B0420701-9197-4311-8379-98AD73A6512B}"/>
              </a:ext>
            </a:extLst>
          </p:cNvPr>
          <p:cNvSpPr>
            <a:spLocks noGrp="1"/>
          </p:cNvSpPr>
          <p:nvPr>
            <p:ph type="body" sz="quarter" idx="15"/>
          </p:nvPr>
        </p:nvSpPr>
        <p:spPr>
          <a:xfrm>
            <a:off x="1256597" y="1293458"/>
            <a:ext cx="22881823" cy="919388"/>
          </a:xfrm>
        </p:spPr>
        <p:txBody>
          <a:bodyPr/>
          <a:lstStyle/>
          <a:p>
            <a:r>
              <a:rPr lang="en-US" dirty="0">
                <a:latin typeface="+mn-lt"/>
              </a:rPr>
              <a:t>Millennials are redefining timelines</a:t>
            </a:r>
          </a:p>
        </p:txBody>
      </p:sp>
      <p:sp>
        <p:nvSpPr>
          <p:cNvPr id="86" name="Text Placeholder 85">
            <a:extLst>
              <a:ext uri="{FF2B5EF4-FFF2-40B4-BE49-F238E27FC236}">
                <a16:creationId xmlns:a16="http://schemas.microsoft.com/office/drawing/2014/main" id="{56FA0248-A071-4167-8CA5-2EB638146DE3}"/>
              </a:ext>
            </a:extLst>
          </p:cNvPr>
          <p:cNvSpPr>
            <a:spLocks noGrp="1"/>
          </p:cNvSpPr>
          <p:nvPr>
            <p:ph type="body" sz="quarter" idx="16"/>
          </p:nvPr>
        </p:nvSpPr>
        <p:spPr>
          <a:xfrm>
            <a:off x="1838453" y="414206"/>
            <a:ext cx="1631665" cy="424732"/>
          </a:xfrm>
        </p:spPr>
        <p:txBody>
          <a:bodyPr/>
          <a:lstStyle/>
          <a:p>
            <a:r>
              <a:rPr lang="en-US" dirty="0"/>
              <a:t>Insights </a:t>
            </a:r>
          </a:p>
        </p:txBody>
      </p:sp>
      <p:grpSp>
        <p:nvGrpSpPr>
          <p:cNvPr id="6" name="Group 5">
            <a:extLst>
              <a:ext uri="{FF2B5EF4-FFF2-40B4-BE49-F238E27FC236}">
                <a16:creationId xmlns:a16="http://schemas.microsoft.com/office/drawing/2014/main" id="{84A3B016-0178-49E1-9890-12664E94D209}"/>
              </a:ext>
            </a:extLst>
          </p:cNvPr>
          <p:cNvGrpSpPr/>
          <p:nvPr/>
        </p:nvGrpSpPr>
        <p:grpSpPr>
          <a:xfrm>
            <a:off x="5668173" y="5307835"/>
            <a:ext cx="13215973" cy="4756128"/>
            <a:chOff x="1125669" y="6871167"/>
            <a:chExt cx="13215973" cy="4756128"/>
          </a:xfrm>
        </p:grpSpPr>
        <p:cxnSp>
          <p:nvCxnSpPr>
            <p:cNvPr id="43" name="Straight Connector 42">
              <a:extLst>
                <a:ext uri="{FF2B5EF4-FFF2-40B4-BE49-F238E27FC236}">
                  <a16:creationId xmlns:a16="http://schemas.microsoft.com/office/drawing/2014/main" id="{CC97607C-7F94-4138-A127-564F8120D55F}"/>
                </a:ext>
              </a:extLst>
            </p:cNvPr>
            <p:cNvCxnSpPr>
              <a:cxnSpLocks/>
            </p:cNvCxnSpPr>
            <p:nvPr/>
          </p:nvCxnSpPr>
          <p:spPr>
            <a:xfrm flipV="1">
              <a:off x="1125669" y="9168414"/>
              <a:ext cx="13215973" cy="6598"/>
            </a:xfrm>
            <a:prstGeom prst="line">
              <a:avLst/>
            </a:prstGeom>
            <a:ln w="76200" cap="rnd">
              <a:solidFill>
                <a:schemeClr val="bg1">
                  <a:lumMod val="75000"/>
                </a:schemeClr>
              </a:solidFill>
              <a:prstDash val="sysDash"/>
              <a:round/>
              <a:headEnd type="oval" w="lg" len="lg"/>
              <a:tailEnd type="arrow"/>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12F889B6-116F-482A-AEE6-58863C1F035A}"/>
                </a:ext>
              </a:extLst>
            </p:cNvPr>
            <p:cNvSpPr/>
            <p:nvPr/>
          </p:nvSpPr>
          <p:spPr>
            <a:xfrm>
              <a:off x="11696544" y="8264611"/>
              <a:ext cx="1964683" cy="1964683"/>
            </a:xfrm>
            <a:prstGeom prst="ellipse">
              <a:avLst/>
            </a:prstGeom>
            <a:solidFill>
              <a:schemeClr val="bg1">
                <a:lumMod val="75000"/>
              </a:schemeClr>
            </a:solidFill>
            <a:ln w="762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cxnSp>
          <p:nvCxnSpPr>
            <p:cNvPr id="101" name="Straight Connector 100">
              <a:extLst>
                <a:ext uri="{FF2B5EF4-FFF2-40B4-BE49-F238E27FC236}">
                  <a16:creationId xmlns:a16="http://schemas.microsoft.com/office/drawing/2014/main" id="{4E9AC04D-DDA3-4999-A085-9C17A9CCECC4}"/>
                </a:ext>
              </a:extLst>
            </p:cNvPr>
            <p:cNvCxnSpPr>
              <a:cxnSpLocks/>
            </p:cNvCxnSpPr>
            <p:nvPr/>
          </p:nvCxnSpPr>
          <p:spPr>
            <a:xfrm flipV="1">
              <a:off x="12678885" y="6887527"/>
              <a:ext cx="0" cy="11627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24563D9-DDF8-4139-B8B7-8801D85934FD}"/>
                </a:ext>
              </a:extLst>
            </p:cNvPr>
            <p:cNvCxnSpPr>
              <a:cxnSpLocks/>
            </p:cNvCxnSpPr>
            <p:nvPr/>
          </p:nvCxnSpPr>
          <p:spPr>
            <a:xfrm>
              <a:off x="12678885" y="10424869"/>
              <a:ext cx="0" cy="12024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DE7F94B5-0533-4352-AFEC-9CBA7D2FA030}"/>
                </a:ext>
              </a:extLst>
            </p:cNvPr>
            <p:cNvGrpSpPr/>
            <p:nvPr/>
          </p:nvGrpSpPr>
          <p:grpSpPr>
            <a:xfrm>
              <a:off x="12224877" y="8841496"/>
              <a:ext cx="790575" cy="823913"/>
              <a:chOff x="4595813" y="3248026"/>
              <a:chExt cx="790575" cy="823913"/>
            </a:xfrm>
            <a:solidFill>
              <a:srgbClr val="000000"/>
            </a:solidFill>
          </p:grpSpPr>
          <p:sp>
            <p:nvSpPr>
              <p:cNvPr id="114" name="Rectangle 5">
                <a:extLst>
                  <a:ext uri="{FF2B5EF4-FFF2-40B4-BE49-F238E27FC236}">
                    <a16:creationId xmlns:a16="http://schemas.microsoft.com/office/drawing/2014/main" id="{26862D32-7BC2-46E7-948A-D4FE2310C85F}"/>
                  </a:ext>
                </a:extLst>
              </p:cNvPr>
              <p:cNvSpPr>
                <a:spLocks noChangeArrowheads="1"/>
              </p:cNvSpPr>
              <p:nvPr/>
            </p:nvSpPr>
            <p:spPr bwMode="auto">
              <a:xfrm>
                <a:off x="4814888" y="3248026"/>
                <a:ext cx="155575"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2">
                      <a:lumMod val="25000"/>
                    </a:schemeClr>
                  </a:solidFill>
                </a:endParaRPr>
              </a:p>
            </p:txBody>
          </p:sp>
          <p:sp>
            <p:nvSpPr>
              <p:cNvPr id="115" name="Freeform 6">
                <a:extLst>
                  <a:ext uri="{FF2B5EF4-FFF2-40B4-BE49-F238E27FC236}">
                    <a16:creationId xmlns:a16="http://schemas.microsoft.com/office/drawing/2014/main" id="{2FABBDE1-0932-4FE7-B668-371F4F6CC42D}"/>
                  </a:ext>
                </a:extLst>
              </p:cNvPr>
              <p:cNvSpPr>
                <a:spLocks/>
              </p:cNvSpPr>
              <p:nvPr/>
            </p:nvSpPr>
            <p:spPr bwMode="auto">
              <a:xfrm>
                <a:off x="4595813" y="3373439"/>
                <a:ext cx="790575" cy="333375"/>
              </a:xfrm>
              <a:custGeom>
                <a:avLst/>
                <a:gdLst>
                  <a:gd name="T0" fmla="*/ 380 w 498"/>
                  <a:gd name="T1" fmla="*/ 0 h 210"/>
                  <a:gd name="T2" fmla="*/ 249 w 498"/>
                  <a:gd name="T3" fmla="*/ 0 h 210"/>
                  <a:gd name="T4" fmla="*/ 131 w 498"/>
                  <a:gd name="T5" fmla="*/ 0 h 210"/>
                  <a:gd name="T6" fmla="*/ 124 w 498"/>
                  <a:gd name="T7" fmla="*/ 0 h 210"/>
                  <a:gd name="T8" fmla="*/ 0 w 498"/>
                  <a:gd name="T9" fmla="*/ 210 h 210"/>
                  <a:gd name="T10" fmla="*/ 39 w 498"/>
                  <a:gd name="T11" fmla="*/ 210 h 210"/>
                  <a:gd name="T12" fmla="*/ 459 w 498"/>
                  <a:gd name="T13" fmla="*/ 210 h 210"/>
                  <a:gd name="T14" fmla="*/ 498 w 498"/>
                  <a:gd name="T15" fmla="*/ 210 h 210"/>
                  <a:gd name="T16" fmla="*/ 380 w 498"/>
                  <a:gd name="T1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8" h="210">
                    <a:moveTo>
                      <a:pt x="380" y="0"/>
                    </a:moveTo>
                    <a:lnTo>
                      <a:pt x="249" y="0"/>
                    </a:lnTo>
                    <a:lnTo>
                      <a:pt x="131" y="0"/>
                    </a:lnTo>
                    <a:lnTo>
                      <a:pt x="124" y="0"/>
                    </a:lnTo>
                    <a:lnTo>
                      <a:pt x="0" y="210"/>
                    </a:lnTo>
                    <a:lnTo>
                      <a:pt x="39" y="210"/>
                    </a:lnTo>
                    <a:lnTo>
                      <a:pt x="459" y="210"/>
                    </a:lnTo>
                    <a:lnTo>
                      <a:pt x="498" y="210"/>
                    </a:lnTo>
                    <a:lnTo>
                      <a:pt x="3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bg2">
                      <a:lumMod val="25000"/>
                    </a:schemeClr>
                  </a:solidFill>
                </a:endParaRPr>
              </a:p>
            </p:txBody>
          </p:sp>
          <p:sp>
            <p:nvSpPr>
              <p:cNvPr id="116" name="Freeform 7">
                <a:extLst>
                  <a:ext uri="{FF2B5EF4-FFF2-40B4-BE49-F238E27FC236}">
                    <a16:creationId xmlns:a16="http://schemas.microsoft.com/office/drawing/2014/main" id="{DBDE49B4-C75F-4B69-A657-796005D4C0A4}"/>
                  </a:ext>
                </a:extLst>
              </p:cNvPr>
              <p:cNvSpPr>
                <a:spLocks noEditPoints="1"/>
              </p:cNvSpPr>
              <p:nvPr/>
            </p:nvSpPr>
            <p:spPr bwMode="auto">
              <a:xfrm>
                <a:off x="4678363" y="3738564"/>
                <a:ext cx="625475" cy="333375"/>
              </a:xfrm>
              <a:custGeom>
                <a:avLst/>
                <a:gdLst>
                  <a:gd name="T0" fmla="*/ 0 w 60"/>
                  <a:gd name="T1" fmla="*/ 32 h 32"/>
                  <a:gd name="T2" fmla="*/ 37 w 60"/>
                  <a:gd name="T3" fmla="*/ 32 h 32"/>
                  <a:gd name="T4" fmla="*/ 37 w 60"/>
                  <a:gd name="T5" fmla="*/ 10 h 32"/>
                  <a:gd name="T6" fmla="*/ 39 w 60"/>
                  <a:gd name="T7" fmla="*/ 8 h 32"/>
                  <a:gd name="T8" fmla="*/ 53 w 60"/>
                  <a:gd name="T9" fmla="*/ 8 h 32"/>
                  <a:gd name="T10" fmla="*/ 55 w 60"/>
                  <a:gd name="T11" fmla="*/ 10 h 32"/>
                  <a:gd name="T12" fmla="*/ 55 w 60"/>
                  <a:gd name="T13" fmla="*/ 32 h 32"/>
                  <a:gd name="T14" fmla="*/ 60 w 60"/>
                  <a:gd name="T15" fmla="*/ 32 h 32"/>
                  <a:gd name="T16" fmla="*/ 60 w 60"/>
                  <a:gd name="T17" fmla="*/ 0 h 32"/>
                  <a:gd name="T18" fmla="*/ 0 w 60"/>
                  <a:gd name="T19" fmla="*/ 0 h 32"/>
                  <a:gd name="T20" fmla="*/ 0 w 60"/>
                  <a:gd name="T21" fmla="*/ 32 h 32"/>
                  <a:gd name="T22" fmla="*/ 22 w 60"/>
                  <a:gd name="T23" fmla="*/ 14 h 32"/>
                  <a:gd name="T24" fmla="*/ 24 w 60"/>
                  <a:gd name="T25" fmla="*/ 12 h 32"/>
                  <a:gd name="T26" fmla="*/ 29 w 60"/>
                  <a:gd name="T27" fmla="*/ 12 h 32"/>
                  <a:gd name="T28" fmla="*/ 31 w 60"/>
                  <a:gd name="T29" fmla="*/ 14 h 32"/>
                  <a:gd name="T30" fmla="*/ 31 w 60"/>
                  <a:gd name="T31" fmla="*/ 19 h 32"/>
                  <a:gd name="T32" fmla="*/ 29 w 60"/>
                  <a:gd name="T33" fmla="*/ 21 h 32"/>
                  <a:gd name="T34" fmla="*/ 24 w 60"/>
                  <a:gd name="T35" fmla="*/ 21 h 32"/>
                  <a:gd name="T36" fmla="*/ 22 w 60"/>
                  <a:gd name="T37" fmla="*/ 19 h 32"/>
                  <a:gd name="T38" fmla="*/ 22 w 60"/>
                  <a:gd name="T39" fmla="*/ 14 h 32"/>
                  <a:gd name="T40" fmla="*/ 7 w 60"/>
                  <a:gd name="T41" fmla="*/ 14 h 32"/>
                  <a:gd name="T42" fmla="*/ 9 w 60"/>
                  <a:gd name="T43" fmla="*/ 12 h 32"/>
                  <a:gd name="T44" fmla="*/ 14 w 60"/>
                  <a:gd name="T45" fmla="*/ 12 h 32"/>
                  <a:gd name="T46" fmla="*/ 16 w 60"/>
                  <a:gd name="T47" fmla="*/ 14 h 32"/>
                  <a:gd name="T48" fmla="*/ 16 w 60"/>
                  <a:gd name="T49" fmla="*/ 19 h 32"/>
                  <a:gd name="T50" fmla="*/ 14 w 60"/>
                  <a:gd name="T51" fmla="*/ 21 h 32"/>
                  <a:gd name="T52" fmla="*/ 9 w 60"/>
                  <a:gd name="T53" fmla="*/ 21 h 32"/>
                  <a:gd name="T54" fmla="*/ 7 w 60"/>
                  <a:gd name="T55" fmla="*/ 19 h 32"/>
                  <a:gd name="T56" fmla="*/ 7 w 60"/>
                  <a:gd name="T5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2">
                    <a:moveTo>
                      <a:pt x="0" y="32"/>
                    </a:moveTo>
                    <a:cubicBezTo>
                      <a:pt x="37" y="32"/>
                      <a:pt x="37" y="32"/>
                      <a:pt x="37" y="32"/>
                    </a:cubicBezTo>
                    <a:cubicBezTo>
                      <a:pt x="37" y="10"/>
                      <a:pt x="37" y="10"/>
                      <a:pt x="37" y="10"/>
                    </a:cubicBezTo>
                    <a:cubicBezTo>
                      <a:pt x="37" y="9"/>
                      <a:pt x="38" y="8"/>
                      <a:pt x="39" y="8"/>
                    </a:cubicBezTo>
                    <a:cubicBezTo>
                      <a:pt x="53" y="8"/>
                      <a:pt x="53" y="8"/>
                      <a:pt x="53" y="8"/>
                    </a:cubicBezTo>
                    <a:cubicBezTo>
                      <a:pt x="54" y="8"/>
                      <a:pt x="55" y="9"/>
                      <a:pt x="55" y="10"/>
                    </a:cubicBezTo>
                    <a:cubicBezTo>
                      <a:pt x="55" y="32"/>
                      <a:pt x="55" y="32"/>
                      <a:pt x="55" y="32"/>
                    </a:cubicBezTo>
                    <a:cubicBezTo>
                      <a:pt x="60" y="32"/>
                      <a:pt x="60" y="32"/>
                      <a:pt x="60" y="32"/>
                    </a:cubicBezTo>
                    <a:cubicBezTo>
                      <a:pt x="60" y="0"/>
                      <a:pt x="60" y="0"/>
                      <a:pt x="60" y="0"/>
                    </a:cubicBezTo>
                    <a:cubicBezTo>
                      <a:pt x="0" y="0"/>
                      <a:pt x="0" y="0"/>
                      <a:pt x="0" y="0"/>
                    </a:cubicBezTo>
                    <a:lnTo>
                      <a:pt x="0" y="32"/>
                    </a:lnTo>
                    <a:close/>
                    <a:moveTo>
                      <a:pt x="22" y="14"/>
                    </a:moveTo>
                    <a:cubicBezTo>
                      <a:pt x="22" y="13"/>
                      <a:pt x="23" y="12"/>
                      <a:pt x="24" y="12"/>
                    </a:cubicBezTo>
                    <a:cubicBezTo>
                      <a:pt x="29" y="12"/>
                      <a:pt x="29" y="12"/>
                      <a:pt x="29" y="12"/>
                    </a:cubicBezTo>
                    <a:cubicBezTo>
                      <a:pt x="30" y="12"/>
                      <a:pt x="31" y="13"/>
                      <a:pt x="31" y="14"/>
                    </a:cubicBezTo>
                    <a:cubicBezTo>
                      <a:pt x="31" y="19"/>
                      <a:pt x="31" y="19"/>
                      <a:pt x="31" y="19"/>
                    </a:cubicBezTo>
                    <a:cubicBezTo>
                      <a:pt x="31" y="20"/>
                      <a:pt x="30" y="21"/>
                      <a:pt x="29" y="21"/>
                    </a:cubicBezTo>
                    <a:cubicBezTo>
                      <a:pt x="24" y="21"/>
                      <a:pt x="24" y="21"/>
                      <a:pt x="24" y="21"/>
                    </a:cubicBezTo>
                    <a:cubicBezTo>
                      <a:pt x="23" y="21"/>
                      <a:pt x="22" y="20"/>
                      <a:pt x="22" y="19"/>
                    </a:cubicBezTo>
                    <a:lnTo>
                      <a:pt x="22" y="14"/>
                    </a:lnTo>
                    <a:close/>
                    <a:moveTo>
                      <a:pt x="7" y="14"/>
                    </a:moveTo>
                    <a:cubicBezTo>
                      <a:pt x="7" y="13"/>
                      <a:pt x="8" y="12"/>
                      <a:pt x="9" y="12"/>
                    </a:cubicBezTo>
                    <a:cubicBezTo>
                      <a:pt x="14" y="12"/>
                      <a:pt x="14" y="12"/>
                      <a:pt x="14" y="12"/>
                    </a:cubicBezTo>
                    <a:cubicBezTo>
                      <a:pt x="15" y="12"/>
                      <a:pt x="16" y="13"/>
                      <a:pt x="16" y="14"/>
                    </a:cubicBezTo>
                    <a:cubicBezTo>
                      <a:pt x="16" y="19"/>
                      <a:pt x="16" y="19"/>
                      <a:pt x="16" y="19"/>
                    </a:cubicBezTo>
                    <a:cubicBezTo>
                      <a:pt x="16" y="20"/>
                      <a:pt x="15" y="21"/>
                      <a:pt x="14" y="21"/>
                    </a:cubicBezTo>
                    <a:cubicBezTo>
                      <a:pt x="9" y="21"/>
                      <a:pt x="9" y="21"/>
                      <a:pt x="9" y="21"/>
                    </a:cubicBezTo>
                    <a:cubicBezTo>
                      <a:pt x="8" y="21"/>
                      <a:pt x="7" y="20"/>
                      <a:pt x="7" y="19"/>
                    </a:cubicBez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2">
                      <a:lumMod val="25000"/>
                    </a:schemeClr>
                  </a:solidFill>
                </a:endParaRPr>
              </a:p>
            </p:txBody>
          </p:sp>
        </p:grpSp>
        <p:grpSp>
          <p:nvGrpSpPr>
            <p:cNvPr id="108" name="Group 107">
              <a:extLst>
                <a:ext uri="{FF2B5EF4-FFF2-40B4-BE49-F238E27FC236}">
                  <a16:creationId xmlns:a16="http://schemas.microsoft.com/office/drawing/2014/main" id="{FD88CE4F-21A1-4137-93C7-5372D5B0700B}"/>
                </a:ext>
              </a:extLst>
            </p:cNvPr>
            <p:cNvGrpSpPr/>
            <p:nvPr/>
          </p:nvGrpSpPr>
          <p:grpSpPr>
            <a:xfrm>
              <a:off x="8604219" y="6877068"/>
              <a:ext cx="1964683" cy="4739768"/>
              <a:chOff x="7512935" y="6937841"/>
              <a:chExt cx="1964683" cy="4739768"/>
            </a:xfrm>
          </p:grpSpPr>
          <p:sp>
            <p:nvSpPr>
              <p:cNvPr id="54" name="Oval 53">
                <a:extLst>
                  <a:ext uri="{FF2B5EF4-FFF2-40B4-BE49-F238E27FC236}">
                    <a16:creationId xmlns:a16="http://schemas.microsoft.com/office/drawing/2014/main" id="{0AC6DB93-B397-4F78-8071-AEAA69EB16BA}"/>
                  </a:ext>
                </a:extLst>
              </p:cNvPr>
              <p:cNvSpPr/>
              <p:nvPr/>
            </p:nvSpPr>
            <p:spPr>
              <a:xfrm>
                <a:off x="7512935" y="8240102"/>
                <a:ext cx="1964683" cy="1964683"/>
              </a:xfrm>
              <a:prstGeom prst="ellipse">
                <a:avLst/>
              </a:prstGeom>
              <a:solidFill>
                <a:schemeClr val="bg1">
                  <a:lumMod val="75000"/>
                </a:schemeClr>
              </a:solidFill>
              <a:ln w="762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1767614F-0B17-43FA-842C-6F71471EF3D7}"/>
                  </a:ext>
                </a:extLst>
              </p:cNvPr>
              <p:cNvGrpSpPr/>
              <p:nvPr/>
            </p:nvGrpSpPr>
            <p:grpSpPr>
              <a:xfrm>
                <a:off x="8041003" y="8838452"/>
                <a:ext cx="842963" cy="863601"/>
                <a:chOff x="7123113" y="5049838"/>
                <a:chExt cx="842963" cy="863601"/>
              </a:xfrm>
              <a:solidFill>
                <a:srgbClr val="000000"/>
              </a:solidFill>
            </p:grpSpPr>
            <p:sp>
              <p:nvSpPr>
                <p:cNvPr id="92" name="Freeform 18">
                  <a:extLst>
                    <a:ext uri="{FF2B5EF4-FFF2-40B4-BE49-F238E27FC236}">
                      <a16:creationId xmlns:a16="http://schemas.microsoft.com/office/drawing/2014/main" id="{BFA89307-497A-492E-A593-624B39B839FA}"/>
                    </a:ext>
                  </a:extLst>
                </p:cNvPr>
                <p:cNvSpPr>
                  <a:spLocks noEditPoints="1"/>
                </p:cNvSpPr>
                <p:nvPr/>
              </p:nvSpPr>
              <p:spPr bwMode="auto">
                <a:xfrm>
                  <a:off x="7123113" y="5295901"/>
                  <a:ext cx="622300" cy="617538"/>
                </a:xfrm>
                <a:custGeom>
                  <a:avLst/>
                  <a:gdLst>
                    <a:gd name="T0" fmla="*/ 36 w 59"/>
                    <a:gd name="T1" fmla="*/ 0 h 58"/>
                    <a:gd name="T2" fmla="*/ 3 w 59"/>
                    <a:gd name="T3" fmla="*/ 30 h 58"/>
                    <a:gd name="T4" fmla="*/ 18 w 59"/>
                    <a:gd name="T5" fmla="*/ 55 h 58"/>
                    <a:gd name="T6" fmla="*/ 56 w 59"/>
                    <a:gd name="T7" fmla="*/ 28 h 58"/>
                    <a:gd name="T8" fmla="*/ 41 w 59"/>
                    <a:gd name="T9" fmla="*/ 2 h 58"/>
                    <a:gd name="T10" fmla="*/ 22 w 59"/>
                    <a:gd name="T11" fmla="*/ 52 h 58"/>
                    <a:gd name="T12" fmla="*/ 17 w 59"/>
                    <a:gd name="T13" fmla="*/ 48 h 58"/>
                    <a:gd name="T14" fmla="*/ 19 w 59"/>
                    <a:gd name="T15" fmla="*/ 45 h 58"/>
                    <a:gd name="T16" fmla="*/ 23 w 59"/>
                    <a:gd name="T17" fmla="*/ 51 h 58"/>
                    <a:gd name="T18" fmla="*/ 27 w 59"/>
                    <a:gd name="T19" fmla="*/ 47 h 58"/>
                    <a:gd name="T20" fmla="*/ 25 w 59"/>
                    <a:gd name="T21" fmla="*/ 45 h 58"/>
                    <a:gd name="T22" fmla="*/ 28 w 59"/>
                    <a:gd name="T23" fmla="*/ 44 h 58"/>
                    <a:gd name="T24" fmla="*/ 28 w 59"/>
                    <a:gd name="T25" fmla="*/ 46 h 58"/>
                    <a:gd name="T26" fmla="*/ 31 w 59"/>
                    <a:gd name="T27" fmla="*/ 42 h 58"/>
                    <a:gd name="T28" fmla="*/ 26 w 59"/>
                    <a:gd name="T29" fmla="*/ 38 h 58"/>
                    <a:gd name="T30" fmla="*/ 29 w 59"/>
                    <a:gd name="T31" fmla="*/ 36 h 58"/>
                    <a:gd name="T32" fmla="*/ 32 w 59"/>
                    <a:gd name="T33" fmla="*/ 41 h 58"/>
                    <a:gd name="T34" fmla="*/ 36 w 59"/>
                    <a:gd name="T35" fmla="*/ 37 h 58"/>
                    <a:gd name="T36" fmla="*/ 34 w 59"/>
                    <a:gd name="T37" fmla="*/ 35 h 58"/>
                    <a:gd name="T38" fmla="*/ 37 w 59"/>
                    <a:gd name="T39" fmla="*/ 34 h 58"/>
                    <a:gd name="T40" fmla="*/ 37 w 59"/>
                    <a:gd name="T41" fmla="*/ 37 h 58"/>
                    <a:gd name="T42" fmla="*/ 41 w 59"/>
                    <a:gd name="T43" fmla="*/ 32 h 58"/>
                    <a:gd name="T44" fmla="*/ 36 w 59"/>
                    <a:gd name="T45" fmla="*/ 28 h 58"/>
                    <a:gd name="T46" fmla="*/ 39 w 59"/>
                    <a:gd name="T47" fmla="*/ 26 h 58"/>
                    <a:gd name="T48" fmla="*/ 42 w 59"/>
                    <a:gd name="T49" fmla="*/ 32 h 58"/>
                    <a:gd name="T50" fmla="*/ 46 w 59"/>
                    <a:gd name="T51" fmla="*/ 27 h 58"/>
                    <a:gd name="T52" fmla="*/ 44 w 59"/>
                    <a:gd name="T53" fmla="*/ 26 h 58"/>
                    <a:gd name="T54" fmla="*/ 47 w 59"/>
                    <a:gd name="T55" fmla="*/ 24 h 58"/>
                    <a:gd name="T56" fmla="*/ 47 w 59"/>
                    <a:gd name="T57" fmla="*/ 27 h 58"/>
                    <a:gd name="T58" fmla="*/ 50 w 59"/>
                    <a:gd name="T59" fmla="*/ 23 h 58"/>
                    <a:gd name="T60" fmla="*/ 46 w 59"/>
                    <a:gd name="T61" fmla="*/ 19 h 58"/>
                    <a:gd name="T62" fmla="*/ 48 w 59"/>
                    <a:gd name="T63" fmla="*/ 16 h 58"/>
                    <a:gd name="T64" fmla="*/ 52 w 59"/>
                    <a:gd name="T65" fmla="*/ 2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 h="58">
                      <a:moveTo>
                        <a:pt x="41" y="2"/>
                      </a:moveTo>
                      <a:cubicBezTo>
                        <a:pt x="39" y="1"/>
                        <a:pt x="38" y="0"/>
                        <a:pt x="36" y="0"/>
                      </a:cubicBezTo>
                      <a:cubicBezTo>
                        <a:pt x="34" y="0"/>
                        <a:pt x="32" y="1"/>
                        <a:pt x="30" y="2"/>
                      </a:cubicBezTo>
                      <a:cubicBezTo>
                        <a:pt x="3" y="30"/>
                        <a:pt x="3" y="30"/>
                        <a:pt x="3" y="30"/>
                      </a:cubicBezTo>
                      <a:cubicBezTo>
                        <a:pt x="0" y="33"/>
                        <a:pt x="0" y="37"/>
                        <a:pt x="3" y="40"/>
                      </a:cubicBezTo>
                      <a:cubicBezTo>
                        <a:pt x="18" y="55"/>
                        <a:pt x="18" y="55"/>
                        <a:pt x="18" y="55"/>
                      </a:cubicBezTo>
                      <a:cubicBezTo>
                        <a:pt x="21" y="58"/>
                        <a:pt x="26" y="58"/>
                        <a:pt x="29" y="55"/>
                      </a:cubicBezTo>
                      <a:cubicBezTo>
                        <a:pt x="56" y="28"/>
                        <a:pt x="56" y="28"/>
                        <a:pt x="56" y="28"/>
                      </a:cubicBezTo>
                      <a:cubicBezTo>
                        <a:pt x="59" y="25"/>
                        <a:pt x="59" y="20"/>
                        <a:pt x="56" y="18"/>
                      </a:cubicBezTo>
                      <a:lnTo>
                        <a:pt x="41" y="2"/>
                      </a:lnTo>
                      <a:close/>
                      <a:moveTo>
                        <a:pt x="23" y="51"/>
                      </a:moveTo>
                      <a:cubicBezTo>
                        <a:pt x="23" y="51"/>
                        <a:pt x="22" y="52"/>
                        <a:pt x="22" y="52"/>
                      </a:cubicBezTo>
                      <a:cubicBezTo>
                        <a:pt x="21" y="52"/>
                        <a:pt x="21" y="51"/>
                        <a:pt x="20" y="51"/>
                      </a:cubicBezTo>
                      <a:cubicBezTo>
                        <a:pt x="17" y="48"/>
                        <a:pt x="17" y="48"/>
                        <a:pt x="17" y="48"/>
                      </a:cubicBezTo>
                      <a:cubicBezTo>
                        <a:pt x="16" y="47"/>
                        <a:pt x="16" y="46"/>
                        <a:pt x="17" y="45"/>
                      </a:cubicBezTo>
                      <a:cubicBezTo>
                        <a:pt x="18" y="44"/>
                        <a:pt x="19" y="44"/>
                        <a:pt x="19" y="45"/>
                      </a:cubicBezTo>
                      <a:cubicBezTo>
                        <a:pt x="23" y="49"/>
                        <a:pt x="23" y="49"/>
                        <a:pt x="23" y="49"/>
                      </a:cubicBezTo>
                      <a:cubicBezTo>
                        <a:pt x="24" y="49"/>
                        <a:pt x="24" y="50"/>
                        <a:pt x="23" y="51"/>
                      </a:cubicBezTo>
                      <a:close/>
                      <a:moveTo>
                        <a:pt x="28" y="46"/>
                      </a:moveTo>
                      <a:cubicBezTo>
                        <a:pt x="27" y="46"/>
                        <a:pt x="27" y="47"/>
                        <a:pt x="27" y="47"/>
                      </a:cubicBezTo>
                      <a:cubicBezTo>
                        <a:pt x="26" y="47"/>
                        <a:pt x="26" y="46"/>
                        <a:pt x="25" y="46"/>
                      </a:cubicBezTo>
                      <a:cubicBezTo>
                        <a:pt x="25" y="46"/>
                        <a:pt x="25" y="45"/>
                        <a:pt x="25" y="45"/>
                      </a:cubicBezTo>
                      <a:cubicBezTo>
                        <a:pt x="25" y="44"/>
                        <a:pt x="25" y="44"/>
                        <a:pt x="25" y="44"/>
                      </a:cubicBezTo>
                      <a:cubicBezTo>
                        <a:pt x="26" y="43"/>
                        <a:pt x="27" y="43"/>
                        <a:pt x="28" y="44"/>
                      </a:cubicBezTo>
                      <a:cubicBezTo>
                        <a:pt x="28" y="44"/>
                        <a:pt x="28" y="44"/>
                        <a:pt x="28" y="45"/>
                      </a:cubicBezTo>
                      <a:cubicBezTo>
                        <a:pt x="28" y="45"/>
                        <a:pt x="28" y="46"/>
                        <a:pt x="28" y="46"/>
                      </a:cubicBezTo>
                      <a:close/>
                      <a:moveTo>
                        <a:pt x="32" y="41"/>
                      </a:moveTo>
                      <a:cubicBezTo>
                        <a:pt x="32" y="42"/>
                        <a:pt x="32" y="42"/>
                        <a:pt x="31" y="42"/>
                      </a:cubicBezTo>
                      <a:cubicBezTo>
                        <a:pt x="31" y="42"/>
                        <a:pt x="30" y="42"/>
                        <a:pt x="30" y="41"/>
                      </a:cubicBezTo>
                      <a:cubicBezTo>
                        <a:pt x="26" y="38"/>
                        <a:pt x="26" y="38"/>
                        <a:pt x="26" y="38"/>
                      </a:cubicBezTo>
                      <a:cubicBezTo>
                        <a:pt x="26" y="37"/>
                        <a:pt x="26" y="36"/>
                        <a:pt x="26" y="36"/>
                      </a:cubicBezTo>
                      <a:cubicBezTo>
                        <a:pt x="27" y="35"/>
                        <a:pt x="28" y="35"/>
                        <a:pt x="29" y="36"/>
                      </a:cubicBezTo>
                      <a:cubicBezTo>
                        <a:pt x="32" y="39"/>
                        <a:pt x="32" y="39"/>
                        <a:pt x="32" y="39"/>
                      </a:cubicBezTo>
                      <a:cubicBezTo>
                        <a:pt x="33" y="40"/>
                        <a:pt x="33" y="41"/>
                        <a:pt x="32" y="41"/>
                      </a:cubicBezTo>
                      <a:close/>
                      <a:moveTo>
                        <a:pt x="37" y="37"/>
                      </a:moveTo>
                      <a:cubicBezTo>
                        <a:pt x="37" y="37"/>
                        <a:pt x="37" y="37"/>
                        <a:pt x="36" y="37"/>
                      </a:cubicBezTo>
                      <a:cubicBezTo>
                        <a:pt x="36" y="37"/>
                        <a:pt x="35" y="37"/>
                        <a:pt x="35" y="37"/>
                      </a:cubicBezTo>
                      <a:cubicBezTo>
                        <a:pt x="34" y="36"/>
                        <a:pt x="34" y="36"/>
                        <a:pt x="34" y="35"/>
                      </a:cubicBezTo>
                      <a:cubicBezTo>
                        <a:pt x="34" y="35"/>
                        <a:pt x="34" y="34"/>
                        <a:pt x="35" y="34"/>
                      </a:cubicBezTo>
                      <a:cubicBezTo>
                        <a:pt x="36" y="33"/>
                        <a:pt x="37" y="33"/>
                        <a:pt x="37" y="34"/>
                      </a:cubicBezTo>
                      <a:cubicBezTo>
                        <a:pt x="38" y="34"/>
                        <a:pt x="38" y="35"/>
                        <a:pt x="38" y="35"/>
                      </a:cubicBezTo>
                      <a:cubicBezTo>
                        <a:pt x="38" y="36"/>
                        <a:pt x="38" y="36"/>
                        <a:pt x="37" y="37"/>
                      </a:cubicBezTo>
                      <a:close/>
                      <a:moveTo>
                        <a:pt x="42" y="32"/>
                      </a:moveTo>
                      <a:cubicBezTo>
                        <a:pt x="42" y="32"/>
                        <a:pt x="41" y="32"/>
                        <a:pt x="41" y="32"/>
                      </a:cubicBezTo>
                      <a:cubicBezTo>
                        <a:pt x="40" y="32"/>
                        <a:pt x="40" y="32"/>
                        <a:pt x="40" y="32"/>
                      </a:cubicBezTo>
                      <a:cubicBezTo>
                        <a:pt x="36" y="28"/>
                        <a:pt x="36" y="28"/>
                        <a:pt x="36" y="28"/>
                      </a:cubicBezTo>
                      <a:cubicBezTo>
                        <a:pt x="35" y="28"/>
                        <a:pt x="35" y="27"/>
                        <a:pt x="36" y="26"/>
                      </a:cubicBezTo>
                      <a:cubicBezTo>
                        <a:pt x="37" y="25"/>
                        <a:pt x="38" y="25"/>
                        <a:pt x="39" y="26"/>
                      </a:cubicBezTo>
                      <a:cubicBezTo>
                        <a:pt x="42" y="29"/>
                        <a:pt x="42" y="29"/>
                        <a:pt x="42" y="29"/>
                      </a:cubicBezTo>
                      <a:cubicBezTo>
                        <a:pt x="43" y="30"/>
                        <a:pt x="43" y="31"/>
                        <a:pt x="42" y="32"/>
                      </a:cubicBezTo>
                      <a:close/>
                      <a:moveTo>
                        <a:pt x="47" y="27"/>
                      </a:moveTo>
                      <a:cubicBezTo>
                        <a:pt x="47" y="27"/>
                        <a:pt x="46" y="27"/>
                        <a:pt x="46" y="27"/>
                      </a:cubicBezTo>
                      <a:cubicBezTo>
                        <a:pt x="45" y="27"/>
                        <a:pt x="45" y="27"/>
                        <a:pt x="44" y="27"/>
                      </a:cubicBezTo>
                      <a:cubicBezTo>
                        <a:pt x="44" y="27"/>
                        <a:pt x="44" y="26"/>
                        <a:pt x="44" y="26"/>
                      </a:cubicBezTo>
                      <a:cubicBezTo>
                        <a:pt x="44" y="25"/>
                        <a:pt x="44" y="25"/>
                        <a:pt x="44" y="24"/>
                      </a:cubicBezTo>
                      <a:cubicBezTo>
                        <a:pt x="45" y="24"/>
                        <a:pt x="46" y="24"/>
                        <a:pt x="47" y="24"/>
                      </a:cubicBezTo>
                      <a:cubicBezTo>
                        <a:pt x="47" y="25"/>
                        <a:pt x="48" y="25"/>
                        <a:pt x="48" y="26"/>
                      </a:cubicBezTo>
                      <a:cubicBezTo>
                        <a:pt x="48" y="26"/>
                        <a:pt x="47" y="27"/>
                        <a:pt x="47" y="27"/>
                      </a:cubicBezTo>
                      <a:close/>
                      <a:moveTo>
                        <a:pt x="52" y="22"/>
                      </a:moveTo>
                      <a:cubicBezTo>
                        <a:pt x="51" y="23"/>
                        <a:pt x="51" y="23"/>
                        <a:pt x="50" y="23"/>
                      </a:cubicBezTo>
                      <a:cubicBezTo>
                        <a:pt x="50" y="23"/>
                        <a:pt x="49" y="23"/>
                        <a:pt x="49" y="22"/>
                      </a:cubicBezTo>
                      <a:cubicBezTo>
                        <a:pt x="46" y="19"/>
                        <a:pt x="46" y="19"/>
                        <a:pt x="46" y="19"/>
                      </a:cubicBezTo>
                      <a:cubicBezTo>
                        <a:pt x="45" y="18"/>
                        <a:pt x="45" y="17"/>
                        <a:pt x="46" y="16"/>
                      </a:cubicBezTo>
                      <a:cubicBezTo>
                        <a:pt x="46" y="16"/>
                        <a:pt x="47" y="16"/>
                        <a:pt x="48" y="16"/>
                      </a:cubicBezTo>
                      <a:cubicBezTo>
                        <a:pt x="52" y="20"/>
                        <a:pt x="52" y="20"/>
                        <a:pt x="52" y="20"/>
                      </a:cubicBezTo>
                      <a:cubicBezTo>
                        <a:pt x="52" y="20"/>
                        <a:pt x="52" y="22"/>
                        <a:pt x="5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19">
                  <a:extLst>
                    <a:ext uri="{FF2B5EF4-FFF2-40B4-BE49-F238E27FC236}">
                      <a16:creationId xmlns:a16="http://schemas.microsoft.com/office/drawing/2014/main" id="{81A004E4-23B0-4076-BDB0-EEBBD89E485E}"/>
                    </a:ext>
                  </a:extLst>
                </p:cNvPr>
                <p:cNvSpPr>
                  <a:spLocks/>
                </p:cNvSpPr>
                <p:nvPr/>
              </p:nvSpPr>
              <p:spPr bwMode="auto">
                <a:xfrm>
                  <a:off x="7681913" y="5049838"/>
                  <a:ext cx="284163" cy="298450"/>
                </a:xfrm>
                <a:custGeom>
                  <a:avLst/>
                  <a:gdLst>
                    <a:gd name="T0" fmla="*/ 25 w 27"/>
                    <a:gd name="T1" fmla="*/ 3 h 28"/>
                    <a:gd name="T2" fmla="*/ 17 w 27"/>
                    <a:gd name="T3" fmla="*/ 3 h 28"/>
                    <a:gd name="T4" fmla="*/ 15 w 27"/>
                    <a:gd name="T5" fmla="*/ 5 h 28"/>
                    <a:gd name="T6" fmla="*/ 14 w 27"/>
                    <a:gd name="T7" fmla="*/ 7 h 28"/>
                    <a:gd name="T8" fmla="*/ 13 w 27"/>
                    <a:gd name="T9" fmla="*/ 7 h 28"/>
                    <a:gd name="T10" fmla="*/ 0 w 27"/>
                    <a:gd name="T11" fmla="*/ 9 h 28"/>
                    <a:gd name="T12" fmla="*/ 19 w 27"/>
                    <a:gd name="T13" fmla="*/ 28 h 28"/>
                    <a:gd name="T14" fmla="*/ 21 w 27"/>
                    <a:gd name="T15" fmla="*/ 15 h 28"/>
                    <a:gd name="T16" fmla="*/ 21 w 27"/>
                    <a:gd name="T17" fmla="*/ 13 h 28"/>
                    <a:gd name="T18" fmla="*/ 22 w 27"/>
                    <a:gd name="T19" fmla="*/ 12 h 28"/>
                    <a:gd name="T20" fmla="*/ 25 w 27"/>
                    <a:gd name="T21" fmla="*/ 11 h 28"/>
                    <a:gd name="T22" fmla="*/ 27 w 27"/>
                    <a:gd name="T23" fmla="*/ 7 h 28"/>
                    <a:gd name="T24" fmla="*/ 25 w 27"/>
                    <a:gd name="T25"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8">
                      <a:moveTo>
                        <a:pt x="25" y="3"/>
                      </a:moveTo>
                      <a:cubicBezTo>
                        <a:pt x="23" y="0"/>
                        <a:pt x="19" y="0"/>
                        <a:pt x="17" y="3"/>
                      </a:cubicBezTo>
                      <a:cubicBezTo>
                        <a:pt x="16" y="3"/>
                        <a:pt x="16" y="4"/>
                        <a:pt x="15" y="5"/>
                      </a:cubicBezTo>
                      <a:cubicBezTo>
                        <a:pt x="15" y="6"/>
                        <a:pt x="15" y="6"/>
                        <a:pt x="14" y="7"/>
                      </a:cubicBezTo>
                      <a:cubicBezTo>
                        <a:pt x="14" y="7"/>
                        <a:pt x="13" y="7"/>
                        <a:pt x="13" y="7"/>
                      </a:cubicBezTo>
                      <a:cubicBezTo>
                        <a:pt x="9" y="5"/>
                        <a:pt x="4" y="6"/>
                        <a:pt x="0" y="9"/>
                      </a:cubicBezTo>
                      <a:cubicBezTo>
                        <a:pt x="19" y="28"/>
                        <a:pt x="19" y="28"/>
                        <a:pt x="19" y="28"/>
                      </a:cubicBezTo>
                      <a:cubicBezTo>
                        <a:pt x="22" y="24"/>
                        <a:pt x="22" y="19"/>
                        <a:pt x="21" y="15"/>
                      </a:cubicBezTo>
                      <a:cubicBezTo>
                        <a:pt x="21" y="14"/>
                        <a:pt x="21" y="14"/>
                        <a:pt x="21" y="13"/>
                      </a:cubicBezTo>
                      <a:cubicBezTo>
                        <a:pt x="21" y="13"/>
                        <a:pt x="22" y="12"/>
                        <a:pt x="22" y="12"/>
                      </a:cubicBezTo>
                      <a:cubicBezTo>
                        <a:pt x="23" y="12"/>
                        <a:pt x="24" y="11"/>
                        <a:pt x="25" y="11"/>
                      </a:cubicBezTo>
                      <a:cubicBezTo>
                        <a:pt x="26" y="10"/>
                        <a:pt x="27" y="8"/>
                        <a:pt x="27" y="7"/>
                      </a:cubicBezTo>
                      <a:cubicBezTo>
                        <a:pt x="27" y="5"/>
                        <a:pt x="26" y="4"/>
                        <a:pt x="2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20">
                  <a:extLst>
                    <a:ext uri="{FF2B5EF4-FFF2-40B4-BE49-F238E27FC236}">
                      <a16:creationId xmlns:a16="http://schemas.microsoft.com/office/drawing/2014/main" id="{33AFB096-21ED-4959-B0EA-650B0386C832}"/>
                    </a:ext>
                  </a:extLst>
                </p:cNvPr>
                <p:cNvSpPr>
                  <a:spLocks/>
                </p:cNvSpPr>
                <p:nvPr/>
              </p:nvSpPr>
              <p:spPr bwMode="auto">
                <a:xfrm>
                  <a:off x="7534275" y="5146676"/>
                  <a:ext cx="347663" cy="350838"/>
                </a:xfrm>
                <a:custGeom>
                  <a:avLst/>
                  <a:gdLst>
                    <a:gd name="T0" fmla="*/ 10 w 33"/>
                    <a:gd name="T1" fmla="*/ 1 h 33"/>
                    <a:gd name="T2" fmla="*/ 8 w 33"/>
                    <a:gd name="T3" fmla="*/ 0 h 33"/>
                    <a:gd name="T4" fmla="*/ 7 w 33"/>
                    <a:gd name="T5" fmla="*/ 1 h 33"/>
                    <a:gd name="T6" fmla="*/ 1 w 33"/>
                    <a:gd name="T7" fmla="*/ 7 h 33"/>
                    <a:gd name="T8" fmla="*/ 0 w 33"/>
                    <a:gd name="T9" fmla="*/ 9 h 33"/>
                    <a:gd name="T10" fmla="*/ 1 w 33"/>
                    <a:gd name="T11" fmla="*/ 10 h 33"/>
                    <a:gd name="T12" fmla="*/ 23 w 33"/>
                    <a:gd name="T13" fmla="*/ 33 h 33"/>
                    <a:gd name="T14" fmla="*/ 26 w 33"/>
                    <a:gd name="T15" fmla="*/ 33 h 33"/>
                    <a:gd name="T16" fmla="*/ 33 w 33"/>
                    <a:gd name="T17" fmla="*/ 26 h 33"/>
                    <a:gd name="T18" fmla="*/ 33 w 33"/>
                    <a:gd name="T19" fmla="*/ 25 h 33"/>
                    <a:gd name="T20" fmla="*/ 33 w 33"/>
                    <a:gd name="T21" fmla="*/ 23 h 33"/>
                    <a:gd name="T22" fmla="*/ 10 w 33"/>
                    <a:gd name="T2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3">
                      <a:moveTo>
                        <a:pt x="10" y="1"/>
                      </a:moveTo>
                      <a:cubicBezTo>
                        <a:pt x="10" y="0"/>
                        <a:pt x="9" y="0"/>
                        <a:pt x="8" y="0"/>
                      </a:cubicBezTo>
                      <a:cubicBezTo>
                        <a:pt x="8" y="0"/>
                        <a:pt x="7" y="0"/>
                        <a:pt x="7" y="1"/>
                      </a:cubicBezTo>
                      <a:cubicBezTo>
                        <a:pt x="1" y="7"/>
                        <a:pt x="1" y="7"/>
                        <a:pt x="1" y="7"/>
                      </a:cubicBezTo>
                      <a:cubicBezTo>
                        <a:pt x="0" y="8"/>
                        <a:pt x="0" y="8"/>
                        <a:pt x="0" y="9"/>
                      </a:cubicBezTo>
                      <a:cubicBezTo>
                        <a:pt x="0" y="9"/>
                        <a:pt x="0" y="10"/>
                        <a:pt x="1" y="10"/>
                      </a:cubicBezTo>
                      <a:cubicBezTo>
                        <a:pt x="23" y="33"/>
                        <a:pt x="23" y="33"/>
                        <a:pt x="23" y="33"/>
                      </a:cubicBezTo>
                      <a:cubicBezTo>
                        <a:pt x="24" y="33"/>
                        <a:pt x="25" y="33"/>
                        <a:pt x="26" y="33"/>
                      </a:cubicBezTo>
                      <a:cubicBezTo>
                        <a:pt x="33" y="26"/>
                        <a:pt x="33" y="26"/>
                        <a:pt x="33" y="26"/>
                      </a:cubicBezTo>
                      <a:cubicBezTo>
                        <a:pt x="33" y="26"/>
                        <a:pt x="33" y="25"/>
                        <a:pt x="33" y="25"/>
                      </a:cubicBezTo>
                      <a:cubicBezTo>
                        <a:pt x="33" y="24"/>
                        <a:pt x="33" y="24"/>
                        <a:pt x="33" y="23"/>
                      </a:cubicBezTo>
                      <a:lnTo>
                        <a:pt x="1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100" name="Straight Connector 99">
                <a:extLst>
                  <a:ext uri="{FF2B5EF4-FFF2-40B4-BE49-F238E27FC236}">
                    <a16:creationId xmlns:a16="http://schemas.microsoft.com/office/drawing/2014/main" id="{CEE67B03-2DB5-4FD1-B43A-74BF28EB47CF}"/>
                  </a:ext>
                </a:extLst>
              </p:cNvPr>
              <p:cNvCxnSpPr>
                <a:cxnSpLocks/>
              </p:cNvCxnSpPr>
              <p:nvPr/>
            </p:nvCxnSpPr>
            <p:spPr>
              <a:xfrm flipV="1">
                <a:off x="8495276" y="6937841"/>
                <a:ext cx="0" cy="11627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599F01C-2AB7-47B8-8933-6A47FC8820A1}"/>
                  </a:ext>
                </a:extLst>
              </p:cNvPr>
              <p:cNvCxnSpPr>
                <a:cxnSpLocks/>
              </p:cNvCxnSpPr>
              <p:nvPr/>
            </p:nvCxnSpPr>
            <p:spPr>
              <a:xfrm>
                <a:off x="8495276" y="10475183"/>
                <a:ext cx="0" cy="12024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09" name="Group 108">
              <a:extLst>
                <a:ext uri="{FF2B5EF4-FFF2-40B4-BE49-F238E27FC236}">
                  <a16:creationId xmlns:a16="http://schemas.microsoft.com/office/drawing/2014/main" id="{F78AACBE-5C9E-4F0B-B8D8-C0C9866747A1}"/>
                </a:ext>
              </a:extLst>
            </p:cNvPr>
            <p:cNvGrpSpPr/>
            <p:nvPr/>
          </p:nvGrpSpPr>
          <p:grpSpPr>
            <a:xfrm>
              <a:off x="5511895" y="6871167"/>
              <a:ext cx="1964683" cy="4751570"/>
              <a:chOff x="4758835" y="6937841"/>
              <a:chExt cx="1964683" cy="4751570"/>
            </a:xfrm>
          </p:grpSpPr>
          <p:sp>
            <p:nvSpPr>
              <p:cNvPr id="53" name="Oval 52">
                <a:extLst>
                  <a:ext uri="{FF2B5EF4-FFF2-40B4-BE49-F238E27FC236}">
                    <a16:creationId xmlns:a16="http://schemas.microsoft.com/office/drawing/2014/main" id="{E7983C28-97FA-4CB3-8C13-2C022C68ADD8}"/>
                  </a:ext>
                </a:extLst>
              </p:cNvPr>
              <p:cNvSpPr/>
              <p:nvPr/>
            </p:nvSpPr>
            <p:spPr>
              <a:xfrm>
                <a:off x="4758835" y="8252747"/>
                <a:ext cx="1964683" cy="1964683"/>
              </a:xfrm>
              <a:prstGeom prst="ellipse">
                <a:avLst/>
              </a:prstGeom>
              <a:solidFill>
                <a:schemeClr val="bg1">
                  <a:lumMod val="75000"/>
                </a:schemeClr>
              </a:solidFill>
              <a:ln w="762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5122" name="Picture 2" descr="Image result for married icon">
                <a:extLst>
                  <a:ext uri="{FF2B5EF4-FFF2-40B4-BE49-F238E27FC236}">
                    <a16:creationId xmlns:a16="http://schemas.microsoft.com/office/drawing/2014/main" id="{71EA83CA-EC31-4C03-AA23-17445AF215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950" y="8693223"/>
                <a:ext cx="1192925" cy="1192925"/>
              </a:xfrm>
              <a:prstGeom prst="rect">
                <a:avLst/>
              </a:prstGeom>
              <a:noFill/>
              <a:extLst>
                <a:ext uri="{909E8E84-426E-40DD-AFC4-6F175D3DCCD1}">
                  <a14:hiddenFill xmlns:a14="http://schemas.microsoft.com/office/drawing/2010/main">
                    <a:solidFill>
                      <a:srgbClr val="FFFFFF"/>
                    </a:solidFill>
                  </a14:hiddenFill>
                </a:ext>
              </a:extLst>
            </p:spPr>
          </p:pic>
          <p:cxnSp>
            <p:nvCxnSpPr>
              <p:cNvPr id="99" name="Straight Connector 98">
                <a:extLst>
                  <a:ext uri="{FF2B5EF4-FFF2-40B4-BE49-F238E27FC236}">
                    <a16:creationId xmlns:a16="http://schemas.microsoft.com/office/drawing/2014/main" id="{AF51A3BE-6AEC-402C-865C-C38CADCA9D83}"/>
                  </a:ext>
                </a:extLst>
              </p:cNvPr>
              <p:cNvCxnSpPr>
                <a:cxnSpLocks/>
              </p:cNvCxnSpPr>
              <p:nvPr/>
            </p:nvCxnSpPr>
            <p:spPr>
              <a:xfrm flipV="1">
                <a:off x="5741176" y="6937841"/>
                <a:ext cx="0" cy="11627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53B24614-AFE4-45A3-A104-8D87AD1DD83F}"/>
                  </a:ext>
                </a:extLst>
              </p:cNvPr>
              <p:cNvCxnSpPr>
                <a:cxnSpLocks/>
              </p:cNvCxnSpPr>
              <p:nvPr/>
            </p:nvCxnSpPr>
            <p:spPr>
              <a:xfrm>
                <a:off x="5741176" y="10486985"/>
                <a:ext cx="0" cy="12024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5300E19A-F884-41D8-AA09-FBE3DEA70155}"/>
                </a:ext>
              </a:extLst>
            </p:cNvPr>
            <p:cNvGrpSpPr/>
            <p:nvPr/>
          </p:nvGrpSpPr>
          <p:grpSpPr>
            <a:xfrm>
              <a:off x="2419572" y="6871167"/>
              <a:ext cx="1964683" cy="4751570"/>
              <a:chOff x="1838453" y="6937841"/>
              <a:chExt cx="1964683" cy="4751570"/>
            </a:xfrm>
          </p:grpSpPr>
          <p:sp>
            <p:nvSpPr>
              <p:cNvPr id="52" name="Oval 51">
                <a:extLst>
                  <a:ext uri="{FF2B5EF4-FFF2-40B4-BE49-F238E27FC236}">
                    <a16:creationId xmlns:a16="http://schemas.microsoft.com/office/drawing/2014/main" id="{02940EE7-8BC6-4660-B99C-3A691FCE88A3}"/>
                  </a:ext>
                </a:extLst>
              </p:cNvPr>
              <p:cNvSpPr/>
              <p:nvPr/>
            </p:nvSpPr>
            <p:spPr>
              <a:xfrm>
                <a:off x="1838453" y="8252747"/>
                <a:ext cx="1964683" cy="1964683"/>
              </a:xfrm>
              <a:prstGeom prst="ellipse">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242633EB-EE85-4FF4-B8DE-129D19EF6811}"/>
                  </a:ext>
                </a:extLst>
              </p:cNvPr>
              <p:cNvCxnSpPr>
                <a:cxnSpLocks/>
              </p:cNvCxnSpPr>
              <p:nvPr/>
            </p:nvCxnSpPr>
            <p:spPr>
              <a:xfrm flipV="1">
                <a:off x="2820794" y="6937841"/>
                <a:ext cx="0" cy="11627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sp>
            <p:nvSpPr>
              <p:cNvPr id="89" name="Freeform 207">
                <a:extLst>
                  <a:ext uri="{FF2B5EF4-FFF2-40B4-BE49-F238E27FC236}">
                    <a16:creationId xmlns:a16="http://schemas.microsoft.com/office/drawing/2014/main" id="{2E21E7CF-CB17-4251-8F1D-C61E210703D7}"/>
                  </a:ext>
                </a:extLst>
              </p:cNvPr>
              <p:cNvSpPr>
                <a:spLocks noEditPoints="1"/>
              </p:cNvSpPr>
              <p:nvPr/>
            </p:nvSpPr>
            <p:spPr bwMode="auto">
              <a:xfrm>
                <a:off x="2445490" y="8638288"/>
                <a:ext cx="652856" cy="1295679"/>
              </a:xfrm>
              <a:custGeom>
                <a:avLst/>
                <a:gdLst>
                  <a:gd name="T0" fmla="*/ 43 w 48"/>
                  <a:gd name="T1" fmla="*/ 8 h 78"/>
                  <a:gd name="T2" fmla="*/ 16 w 48"/>
                  <a:gd name="T3" fmla="*/ 4 h 78"/>
                  <a:gd name="T4" fmla="*/ 12 w 48"/>
                  <a:gd name="T5" fmla="*/ 4 h 78"/>
                  <a:gd name="T6" fmla="*/ 43 w 48"/>
                  <a:gd name="T7" fmla="*/ 0 h 78"/>
                  <a:gd name="T8" fmla="*/ 43 w 48"/>
                  <a:gd name="T9" fmla="*/ 8 h 78"/>
                  <a:gd name="T10" fmla="*/ 36 w 48"/>
                  <a:gd name="T11" fmla="*/ 78 h 78"/>
                  <a:gd name="T12" fmla="*/ 0 w 48"/>
                  <a:gd name="T13" fmla="*/ 65 h 78"/>
                  <a:gd name="T14" fmla="*/ 0 w 48"/>
                  <a:gd name="T15" fmla="*/ 6 h 78"/>
                  <a:gd name="T16" fmla="*/ 36 w 48"/>
                  <a:gd name="T17" fmla="*/ 20 h 78"/>
                  <a:gd name="T18" fmla="*/ 36 w 48"/>
                  <a:gd name="T19" fmla="*/ 71 h 78"/>
                  <a:gd name="T20" fmla="*/ 36 w 48"/>
                  <a:gd name="T21" fmla="*/ 78 h 78"/>
                  <a:gd name="T22" fmla="*/ 48 w 48"/>
                  <a:gd name="T23" fmla="*/ 71 h 78"/>
                  <a:gd name="T24" fmla="*/ 40 w 48"/>
                  <a:gd name="T25" fmla="*/ 70 h 78"/>
                  <a:gd name="T26" fmla="*/ 40 w 48"/>
                  <a:gd name="T27" fmla="*/ 18 h 78"/>
                  <a:gd name="T28" fmla="*/ 39 w 48"/>
                  <a:gd name="T29" fmla="*/ 17 h 78"/>
                  <a:gd name="T30" fmla="*/ 13 w 48"/>
                  <a:gd name="T31" fmla="*/ 8 h 78"/>
                  <a:gd name="T32" fmla="*/ 15 w 48"/>
                  <a:gd name="T33" fmla="*/ 8 h 78"/>
                  <a:gd name="T34" fmla="*/ 48 w 48"/>
                  <a:gd name="T35" fmla="*/ 12 h 78"/>
                  <a:gd name="T36" fmla="*/ 48 w 4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78">
                    <a:moveTo>
                      <a:pt x="43" y="8"/>
                    </a:moveTo>
                    <a:cubicBezTo>
                      <a:pt x="16" y="4"/>
                      <a:pt x="16" y="4"/>
                      <a:pt x="16" y="4"/>
                    </a:cubicBezTo>
                    <a:cubicBezTo>
                      <a:pt x="12" y="4"/>
                      <a:pt x="12" y="4"/>
                      <a:pt x="12" y="4"/>
                    </a:cubicBezTo>
                    <a:cubicBezTo>
                      <a:pt x="43" y="0"/>
                      <a:pt x="43" y="0"/>
                      <a:pt x="43" y="0"/>
                    </a:cubicBezTo>
                    <a:lnTo>
                      <a:pt x="43" y="8"/>
                    </a:lnTo>
                    <a:close/>
                    <a:moveTo>
                      <a:pt x="36" y="78"/>
                    </a:moveTo>
                    <a:cubicBezTo>
                      <a:pt x="0" y="65"/>
                      <a:pt x="0" y="65"/>
                      <a:pt x="0" y="65"/>
                    </a:cubicBezTo>
                    <a:cubicBezTo>
                      <a:pt x="0" y="6"/>
                      <a:pt x="0" y="6"/>
                      <a:pt x="0" y="6"/>
                    </a:cubicBezTo>
                    <a:cubicBezTo>
                      <a:pt x="36" y="20"/>
                      <a:pt x="36" y="20"/>
                      <a:pt x="36" y="20"/>
                    </a:cubicBezTo>
                    <a:cubicBezTo>
                      <a:pt x="36" y="71"/>
                      <a:pt x="36" y="71"/>
                      <a:pt x="36" y="71"/>
                    </a:cubicBezTo>
                    <a:lnTo>
                      <a:pt x="36" y="78"/>
                    </a:lnTo>
                    <a:close/>
                    <a:moveTo>
                      <a:pt x="48" y="71"/>
                    </a:moveTo>
                    <a:cubicBezTo>
                      <a:pt x="40" y="70"/>
                      <a:pt x="40" y="70"/>
                      <a:pt x="40" y="70"/>
                    </a:cubicBezTo>
                    <a:cubicBezTo>
                      <a:pt x="40" y="18"/>
                      <a:pt x="40" y="18"/>
                      <a:pt x="40" y="18"/>
                    </a:cubicBezTo>
                    <a:cubicBezTo>
                      <a:pt x="40" y="18"/>
                      <a:pt x="39" y="17"/>
                      <a:pt x="39" y="17"/>
                    </a:cubicBezTo>
                    <a:cubicBezTo>
                      <a:pt x="13" y="8"/>
                      <a:pt x="13" y="8"/>
                      <a:pt x="13" y="8"/>
                    </a:cubicBezTo>
                    <a:cubicBezTo>
                      <a:pt x="15" y="8"/>
                      <a:pt x="15" y="8"/>
                      <a:pt x="15" y="8"/>
                    </a:cubicBezTo>
                    <a:cubicBezTo>
                      <a:pt x="48" y="12"/>
                      <a:pt x="48" y="12"/>
                      <a:pt x="48" y="12"/>
                    </a:cubicBezTo>
                    <a:lnTo>
                      <a:pt x="48" y="71"/>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102" name="Straight Connector 101">
                <a:extLst>
                  <a:ext uri="{FF2B5EF4-FFF2-40B4-BE49-F238E27FC236}">
                    <a16:creationId xmlns:a16="http://schemas.microsoft.com/office/drawing/2014/main" id="{12ED49B5-0682-4CBC-9D9B-AFE94827D61D}"/>
                  </a:ext>
                </a:extLst>
              </p:cNvPr>
              <p:cNvCxnSpPr>
                <a:cxnSpLocks/>
              </p:cNvCxnSpPr>
              <p:nvPr/>
            </p:nvCxnSpPr>
            <p:spPr>
              <a:xfrm>
                <a:off x="2820794" y="10486985"/>
                <a:ext cx="0" cy="1202426"/>
              </a:xfrm>
              <a:prstGeom prst="line">
                <a:avLst/>
              </a:prstGeom>
              <a:ln w="63500" cap="rnd">
                <a:solidFill>
                  <a:schemeClr val="accent4"/>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4" name="Group 3">
            <a:extLst>
              <a:ext uri="{FF2B5EF4-FFF2-40B4-BE49-F238E27FC236}">
                <a16:creationId xmlns:a16="http://schemas.microsoft.com/office/drawing/2014/main" id="{285B0ADF-8D4E-46D2-BB63-4B249C424936}"/>
              </a:ext>
            </a:extLst>
          </p:cNvPr>
          <p:cNvGrpSpPr/>
          <p:nvPr/>
        </p:nvGrpSpPr>
        <p:grpSpPr>
          <a:xfrm>
            <a:off x="4615542" y="3643137"/>
            <a:ext cx="13726268" cy="1653667"/>
            <a:chOff x="73038" y="5206469"/>
            <a:chExt cx="13726268" cy="1653667"/>
          </a:xfrm>
        </p:grpSpPr>
        <p:sp>
          <p:nvSpPr>
            <p:cNvPr id="75" name="TextBox 74">
              <a:extLst>
                <a:ext uri="{FF2B5EF4-FFF2-40B4-BE49-F238E27FC236}">
                  <a16:creationId xmlns:a16="http://schemas.microsoft.com/office/drawing/2014/main" id="{5B898AC8-D1AE-4552-8DA8-1548CC9F3631}"/>
                </a:ext>
              </a:extLst>
            </p:cNvPr>
            <p:cNvSpPr txBox="1"/>
            <p:nvPr/>
          </p:nvSpPr>
          <p:spPr>
            <a:xfrm>
              <a:off x="73038" y="5206469"/>
              <a:ext cx="2422458" cy="1569660"/>
            </a:xfrm>
            <a:prstGeom prst="rect">
              <a:avLst/>
            </a:prstGeom>
            <a:noFill/>
          </p:spPr>
          <p:txBody>
            <a:bodyPr wrap="none" rtlCol="0">
              <a:spAutoFit/>
            </a:bodyPr>
            <a:lstStyle/>
            <a:p>
              <a:pPr algn="r"/>
              <a:r>
                <a:rPr lang="en-US" sz="9600" spc="-500" dirty="0">
                  <a:solidFill>
                    <a:schemeClr val="accent1"/>
                  </a:solidFill>
                  <a:latin typeface="+mj-lt"/>
                </a:rPr>
                <a:t>1975</a:t>
              </a:r>
            </a:p>
          </p:txBody>
        </p:sp>
        <p:sp>
          <p:nvSpPr>
            <p:cNvPr id="122" name="TextBox 121">
              <a:extLst>
                <a:ext uri="{FF2B5EF4-FFF2-40B4-BE49-F238E27FC236}">
                  <a16:creationId xmlns:a16="http://schemas.microsoft.com/office/drawing/2014/main" id="{0E280EFA-1FB3-4178-9D29-4A0E2766C684}"/>
                </a:ext>
              </a:extLst>
            </p:cNvPr>
            <p:cNvSpPr txBox="1"/>
            <p:nvPr/>
          </p:nvSpPr>
          <p:spPr>
            <a:xfrm>
              <a:off x="11558465" y="5906029"/>
              <a:ext cx="2240841" cy="954107"/>
            </a:xfrm>
            <a:prstGeom prst="rect">
              <a:avLst/>
            </a:prstGeom>
            <a:noFill/>
          </p:spPr>
          <p:txBody>
            <a:bodyPr wrap="square" rtlCol="0">
              <a:spAutoFit/>
            </a:bodyPr>
            <a:lstStyle/>
            <a:p>
              <a:pPr algn="ctr"/>
              <a:r>
                <a:rPr lang="en-US" sz="3200" b="1" dirty="0"/>
                <a:t>30</a:t>
              </a:r>
            </a:p>
            <a:p>
              <a:pPr algn="ctr"/>
              <a:r>
                <a:rPr lang="en-US" sz="2400" b="1" dirty="0"/>
                <a:t>YEARS OLD</a:t>
              </a:r>
            </a:p>
          </p:txBody>
        </p:sp>
        <p:sp>
          <p:nvSpPr>
            <p:cNvPr id="121" name="TextBox 120">
              <a:extLst>
                <a:ext uri="{FF2B5EF4-FFF2-40B4-BE49-F238E27FC236}">
                  <a16:creationId xmlns:a16="http://schemas.microsoft.com/office/drawing/2014/main" id="{CAD1D0CB-1444-4BD0-9DFE-16A1DCE46C8B}"/>
                </a:ext>
              </a:extLst>
            </p:cNvPr>
            <p:cNvSpPr txBox="1"/>
            <p:nvPr/>
          </p:nvSpPr>
          <p:spPr>
            <a:xfrm>
              <a:off x="8466140" y="5897617"/>
              <a:ext cx="2240841" cy="954107"/>
            </a:xfrm>
            <a:prstGeom prst="rect">
              <a:avLst/>
            </a:prstGeom>
            <a:noFill/>
          </p:spPr>
          <p:txBody>
            <a:bodyPr wrap="square" rtlCol="0">
              <a:spAutoFit/>
            </a:bodyPr>
            <a:lstStyle/>
            <a:p>
              <a:pPr algn="ctr"/>
              <a:r>
                <a:rPr lang="en-US" sz="3200" b="1" dirty="0"/>
                <a:t>24</a:t>
              </a:r>
            </a:p>
            <a:p>
              <a:pPr algn="ctr"/>
              <a:r>
                <a:rPr lang="en-US" sz="2400" b="1" dirty="0"/>
                <a:t>YEARS OLD</a:t>
              </a:r>
            </a:p>
          </p:txBody>
        </p:sp>
        <p:sp>
          <p:nvSpPr>
            <p:cNvPr id="120" name="TextBox 119">
              <a:extLst>
                <a:ext uri="{FF2B5EF4-FFF2-40B4-BE49-F238E27FC236}">
                  <a16:creationId xmlns:a16="http://schemas.microsoft.com/office/drawing/2014/main" id="{ECEC0B22-EE13-4867-9EB1-FAA21B17615A}"/>
                </a:ext>
              </a:extLst>
            </p:cNvPr>
            <p:cNvSpPr txBox="1"/>
            <p:nvPr/>
          </p:nvSpPr>
          <p:spPr>
            <a:xfrm>
              <a:off x="5373816" y="5890726"/>
              <a:ext cx="2240841" cy="954107"/>
            </a:xfrm>
            <a:prstGeom prst="rect">
              <a:avLst/>
            </a:prstGeom>
            <a:noFill/>
          </p:spPr>
          <p:txBody>
            <a:bodyPr wrap="square" rtlCol="0">
              <a:spAutoFit/>
            </a:bodyPr>
            <a:lstStyle/>
            <a:p>
              <a:pPr algn="ctr"/>
              <a:r>
                <a:rPr lang="en-US" sz="3200" b="1" dirty="0"/>
                <a:t>24</a:t>
              </a:r>
            </a:p>
            <a:p>
              <a:pPr algn="ctr"/>
              <a:r>
                <a:rPr lang="en-US" sz="2400" b="1" dirty="0"/>
                <a:t>YEARS OLD</a:t>
              </a:r>
            </a:p>
          </p:txBody>
        </p:sp>
        <p:sp>
          <p:nvSpPr>
            <p:cNvPr id="112" name="TextBox 111">
              <a:extLst>
                <a:ext uri="{FF2B5EF4-FFF2-40B4-BE49-F238E27FC236}">
                  <a16:creationId xmlns:a16="http://schemas.microsoft.com/office/drawing/2014/main" id="{44AD6DDA-0B45-4ED9-A8DA-7FBAABCB9CA6}"/>
                </a:ext>
              </a:extLst>
            </p:cNvPr>
            <p:cNvSpPr txBox="1"/>
            <p:nvPr/>
          </p:nvSpPr>
          <p:spPr>
            <a:xfrm>
              <a:off x="2419588" y="5879707"/>
              <a:ext cx="1964667" cy="954107"/>
            </a:xfrm>
            <a:prstGeom prst="rect">
              <a:avLst/>
            </a:prstGeom>
            <a:noFill/>
          </p:spPr>
          <p:txBody>
            <a:bodyPr wrap="square" rtlCol="0">
              <a:spAutoFit/>
            </a:bodyPr>
            <a:lstStyle/>
            <a:p>
              <a:pPr algn="ctr"/>
              <a:r>
                <a:rPr lang="en-US" sz="3200" b="1" dirty="0"/>
                <a:t>18 </a:t>
              </a:r>
              <a:r>
                <a:rPr lang="en-US" sz="2400" b="1" dirty="0"/>
                <a:t>YEARSOLD</a:t>
              </a:r>
              <a:endParaRPr lang="en-US" sz="3200" b="1" dirty="0"/>
            </a:p>
          </p:txBody>
        </p:sp>
      </p:grpSp>
      <p:grpSp>
        <p:nvGrpSpPr>
          <p:cNvPr id="5" name="Group 4">
            <a:extLst>
              <a:ext uri="{FF2B5EF4-FFF2-40B4-BE49-F238E27FC236}">
                <a16:creationId xmlns:a16="http://schemas.microsoft.com/office/drawing/2014/main" id="{22402FA2-8EFE-498F-A571-7A65E1025229}"/>
              </a:ext>
            </a:extLst>
          </p:cNvPr>
          <p:cNvGrpSpPr/>
          <p:nvPr/>
        </p:nvGrpSpPr>
        <p:grpSpPr>
          <a:xfrm>
            <a:off x="4565536" y="10070767"/>
            <a:ext cx="13776274" cy="2060938"/>
            <a:chOff x="23032" y="11634099"/>
            <a:chExt cx="13776274" cy="2060938"/>
          </a:xfrm>
        </p:grpSpPr>
        <p:sp>
          <p:nvSpPr>
            <p:cNvPr id="84" name="TextBox 83">
              <a:extLst>
                <a:ext uri="{FF2B5EF4-FFF2-40B4-BE49-F238E27FC236}">
                  <a16:creationId xmlns:a16="http://schemas.microsoft.com/office/drawing/2014/main" id="{2CB8CC5D-D079-482D-9771-594FF67F56AE}"/>
                </a:ext>
              </a:extLst>
            </p:cNvPr>
            <p:cNvSpPr txBox="1"/>
            <p:nvPr/>
          </p:nvSpPr>
          <p:spPr>
            <a:xfrm>
              <a:off x="23032" y="12125377"/>
              <a:ext cx="2422458" cy="1569660"/>
            </a:xfrm>
            <a:prstGeom prst="rect">
              <a:avLst/>
            </a:prstGeom>
            <a:noFill/>
          </p:spPr>
          <p:txBody>
            <a:bodyPr wrap="none" rtlCol="0">
              <a:spAutoFit/>
            </a:bodyPr>
            <a:lstStyle/>
            <a:p>
              <a:pPr algn="r"/>
              <a:r>
                <a:rPr lang="en-US" sz="9600" spc="-500" dirty="0">
                  <a:solidFill>
                    <a:schemeClr val="accent1"/>
                  </a:solidFill>
                  <a:latin typeface="+mj-lt"/>
                </a:rPr>
                <a:t>2015</a:t>
              </a:r>
            </a:p>
          </p:txBody>
        </p:sp>
        <p:sp>
          <p:nvSpPr>
            <p:cNvPr id="123" name="TextBox 122">
              <a:extLst>
                <a:ext uri="{FF2B5EF4-FFF2-40B4-BE49-F238E27FC236}">
                  <a16:creationId xmlns:a16="http://schemas.microsoft.com/office/drawing/2014/main" id="{C5E550E8-2EC1-4F81-9026-B39A97F06178}"/>
                </a:ext>
              </a:extLst>
            </p:cNvPr>
            <p:cNvSpPr txBox="1"/>
            <p:nvPr/>
          </p:nvSpPr>
          <p:spPr>
            <a:xfrm>
              <a:off x="11558465" y="11634099"/>
              <a:ext cx="2240841" cy="954107"/>
            </a:xfrm>
            <a:prstGeom prst="rect">
              <a:avLst/>
            </a:prstGeom>
            <a:noFill/>
          </p:spPr>
          <p:txBody>
            <a:bodyPr wrap="square" rtlCol="0">
              <a:spAutoFit/>
            </a:bodyPr>
            <a:lstStyle/>
            <a:p>
              <a:pPr algn="ctr"/>
              <a:r>
                <a:rPr lang="en-US" sz="3200" b="1" dirty="0"/>
                <a:t>36</a:t>
              </a:r>
            </a:p>
            <a:p>
              <a:pPr algn="ctr"/>
              <a:r>
                <a:rPr lang="en-US" sz="2400" b="1" dirty="0"/>
                <a:t>YEARS OLD</a:t>
              </a:r>
            </a:p>
          </p:txBody>
        </p:sp>
        <p:sp>
          <p:nvSpPr>
            <p:cNvPr id="124" name="TextBox 123">
              <a:extLst>
                <a:ext uri="{FF2B5EF4-FFF2-40B4-BE49-F238E27FC236}">
                  <a16:creationId xmlns:a16="http://schemas.microsoft.com/office/drawing/2014/main" id="{D327A320-12F1-4ED3-AC8E-F27ABDF252CF}"/>
                </a:ext>
              </a:extLst>
            </p:cNvPr>
            <p:cNvSpPr txBox="1"/>
            <p:nvPr/>
          </p:nvSpPr>
          <p:spPr>
            <a:xfrm>
              <a:off x="8466140" y="11634099"/>
              <a:ext cx="2240841" cy="954107"/>
            </a:xfrm>
            <a:prstGeom prst="rect">
              <a:avLst/>
            </a:prstGeom>
            <a:noFill/>
          </p:spPr>
          <p:txBody>
            <a:bodyPr wrap="square" rtlCol="0">
              <a:spAutoFit/>
            </a:bodyPr>
            <a:lstStyle/>
            <a:p>
              <a:pPr algn="ctr"/>
              <a:r>
                <a:rPr lang="en-US" sz="3200" b="1" dirty="0"/>
                <a:t>30</a:t>
              </a:r>
            </a:p>
            <a:p>
              <a:pPr algn="ctr"/>
              <a:r>
                <a:rPr lang="en-US" sz="2400" b="1" dirty="0"/>
                <a:t>YEARS OLD</a:t>
              </a:r>
            </a:p>
          </p:txBody>
        </p:sp>
        <p:sp>
          <p:nvSpPr>
            <p:cNvPr id="125" name="TextBox 124">
              <a:extLst>
                <a:ext uri="{FF2B5EF4-FFF2-40B4-BE49-F238E27FC236}">
                  <a16:creationId xmlns:a16="http://schemas.microsoft.com/office/drawing/2014/main" id="{CDFF518C-2884-4325-9BD1-2748C1B93EF3}"/>
                </a:ext>
              </a:extLst>
            </p:cNvPr>
            <p:cNvSpPr txBox="1"/>
            <p:nvPr/>
          </p:nvSpPr>
          <p:spPr>
            <a:xfrm>
              <a:off x="5373816" y="11634099"/>
              <a:ext cx="2240841" cy="954107"/>
            </a:xfrm>
            <a:prstGeom prst="rect">
              <a:avLst/>
            </a:prstGeom>
            <a:noFill/>
          </p:spPr>
          <p:txBody>
            <a:bodyPr wrap="square" rtlCol="0">
              <a:spAutoFit/>
            </a:bodyPr>
            <a:lstStyle/>
            <a:p>
              <a:pPr algn="ctr"/>
              <a:r>
                <a:rPr lang="en-US" sz="3200" b="1" dirty="0"/>
                <a:t>29</a:t>
              </a:r>
            </a:p>
            <a:p>
              <a:pPr algn="ctr"/>
              <a:r>
                <a:rPr lang="en-US" sz="2400" b="1" dirty="0"/>
                <a:t>YEARS OLD</a:t>
              </a:r>
            </a:p>
          </p:txBody>
        </p:sp>
        <p:sp>
          <p:nvSpPr>
            <p:cNvPr id="126" name="TextBox 125">
              <a:extLst>
                <a:ext uri="{FF2B5EF4-FFF2-40B4-BE49-F238E27FC236}">
                  <a16:creationId xmlns:a16="http://schemas.microsoft.com/office/drawing/2014/main" id="{E5A5E424-C68C-45EE-995F-14FEDCE49D0B}"/>
                </a:ext>
              </a:extLst>
            </p:cNvPr>
            <p:cNvSpPr txBox="1"/>
            <p:nvPr/>
          </p:nvSpPr>
          <p:spPr>
            <a:xfrm>
              <a:off x="2281492" y="11634099"/>
              <a:ext cx="2240841" cy="954107"/>
            </a:xfrm>
            <a:prstGeom prst="rect">
              <a:avLst/>
            </a:prstGeom>
            <a:noFill/>
          </p:spPr>
          <p:txBody>
            <a:bodyPr wrap="square" rtlCol="0">
              <a:spAutoFit/>
            </a:bodyPr>
            <a:lstStyle/>
            <a:p>
              <a:pPr algn="ctr"/>
              <a:r>
                <a:rPr lang="en-US" sz="3200" b="1" dirty="0"/>
                <a:t>23</a:t>
              </a:r>
            </a:p>
            <a:p>
              <a:pPr algn="ctr"/>
              <a:r>
                <a:rPr lang="en-US" sz="2400" b="1" dirty="0"/>
                <a:t>YEARS OLD</a:t>
              </a:r>
            </a:p>
          </p:txBody>
        </p:sp>
      </p:grpSp>
    </p:spTree>
    <p:extLst>
      <p:ext uri="{BB962C8B-B14F-4D97-AF65-F5344CB8AC3E}">
        <p14:creationId xmlns:p14="http://schemas.microsoft.com/office/powerpoint/2010/main" val="215413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00" fill="hold"/>
                                        <p:tgtEl>
                                          <p:spTgt spid="6"/>
                                        </p:tgtEl>
                                        <p:attrNameLst>
                                          <p:attrName>ppt_x</p:attrName>
                                        </p:attrNameLst>
                                      </p:cBhvr>
                                      <p:tavLst>
                                        <p:tav tm="0">
                                          <p:val>
                                            <p:strVal val="0-#ppt_w/2"/>
                                          </p:val>
                                        </p:tav>
                                        <p:tav tm="100000">
                                          <p:val>
                                            <p:strVal val="#ppt_x"/>
                                          </p:val>
                                        </p:tav>
                                      </p:tavLst>
                                    </p:anim>
                                    <p:anim calcmode="lin" valueType="num">
                                      <p:cBhvr additive="base">
                                        <p:cTn id="8" dur="7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0-#ppt_w/2"/>
                                          </p:val>
                                        </p:tav>
                                        <p:tav tm="100000">
                                          <p:val>
                                            <p:strVal val="#ppt_x"/>
                                          </p:val>
                                        </p:tav>
                                      </p:tavLst>
                                    </p:anim>
                                    <p:anim calcmode="lin" valueType="num">
                                      <p:cBhvr additive="base">
                                        <p:cTn id="14" dur="7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0-#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150372-D4E5-44E3-B341-7088C68C41B2}"/>
              </a:ext>
            </a:extLst>
          </p:cNvPr>
          <p:cNvSpPr>
            <a:spLocks noGrp="1"/>
          </p:cNvSpPr>
          <p:nvPr>
            <p:ph type="body" sz="quarter" idx="15"/>
          </p:nvPr>
        </p:nvSpPr>
        <p:spPr>
          <a:xfrm>
            <a:off x="1207008" y="1372683"/>
            <a:ext cx="21943565" cy="919388"/>
          </a:xfrm>
        </p:spPr>
        <p:txBody>
          <a:bodyPr/>
          <a:lstStyle/>
          <a:p>
            <a:r>
              <a:rPr lang="en-US" dirty="0"/>
              <a:t>What has changed</a:t>
            </a:r>
          </a:p>
        </p:txBody>
      </p:sp>
      <p:sp>
        <p:nvSpPr>
          <p:cNvPr id="3" name="Text Placeholder 2">
            <a:extLst>
              <a:ext uri="{FF2B5EF4-FFF2-40B4-BE49-F238E27FC236}">
                <a16:creationId xmlns:a16="http://schemas.microsoft.com/office/drawing/2014/main" id="{6B85B898-E229-4FF0-844D-28BCA47D0363}"/>
              </a:ext>
            </a:extLst>
          </p:cNvPr>
          <p:cNvSpPr>
            <a:spLocks noGrp="1"/>
          </p:cNvSpPr>
          <p:nvPr>
            <p:ph type="body" sz="quarter" idx="16"/>
          </p:nvPr>
        </p:nvSpPr>
        <p:spPr/>
        <p:txBody>
          <a:bodyPr/>
          <a:lstStyle/>
          <a:p>
            <a:endParaRPr lang="en-US"/>
          </a:p>
        </p:txBody>
      </p:sp>
      <p:sp>
        <p:nvSpPr>
          <p:cNvPr id="4" name="TextBox 3">
            <a:extLst>
              <a:ext uri="{FF2B5EF4-FFF2-40B4-BE49-F238E27FC236}">
                <a16:creationId xmlns:a16="http://schemas.microsoft.com/office/drawing/2014/main" id="{C371291C-95EA-441C-8773-E9C832F30DBD}"/>
              </a:ext>
            </a:extLst>
          </p:cNvPr>
          <p:cNvSpPr txBox="1"/>
          <p:nvPr/>
        </p:nvSpPr>
        <p:spPr>
          <a:xfrm>
            <a:off x="1207008" y="2819400"/>
            <a:ext cx="22338792" cy="10556736"/>
          </a:xfrm>
          <a:prstGeom prst="rect">
            <a:avLst/>
          </a:prstGeom>
          <a:noFill/>
        </p:spPr>
        <p:txBody>
          <a:bodyPr wrap="square" rtlCol="0">
            <a:spAutoFit/>
          </a:bodyPr>
          <a:lstStyle/>
          <a:p>
            <a:pPr marL="742950" indent="-742950">
              <a:buFont typeface="+mj-lt"/>
              <a:buAutoNum type="arabicPeriod"/>
            </a:pPr>
            <a:r>
              <a:rPr lang="en-US" sz="4000" dirty="0"/>
              <a:t>Disrupting how you work </a:t>
            </a:r>
          </a:p>
          <a:p>
            <a:pPr marL="1200150" lvl="1" indent="-742950">
              <a:buFont typeface="+mj-lt"/>
              <a:buAutoNum type="arabicPeriod"/>
            </a:pPr>
            <a:r>
              <a:rPr lang="en-US" sz="4000" dirty="0"/>
              <a:t>Came of age during the global recession</a:t>
            </a:r>
          </a:p>
          <a:p>
            <a:pPr marL="1200150" lvl="1" indent="-742950">
              <a:buFont typeface="+mj-lt"/>
              <a:buAutoNum type="arabicPeriod"/>
            </a:pPr>
            <a:r>
              <a:rPr lang="en-US" sz="4000" dirty="0"/>
              <a:t>Rise of gig economy</a:t>
            </a:r>
          </a:p>
          <a:p>
            <a:pPr marL="1200150" lvl="1" indent="-742950">
              <a:buFont typeface="+mj-lt"/>
              <a:buAutoNum type="arabicPeriod"/>
            </a:pPr>
            <a:r>
              <a:rPr lang="en-US" sz="4000" dirty="0"/>
              <a:t>Autonomy _ Entrepreneurship 35%</a:t>
            </a:r>
          </a:p>
          <a:p>
            <a:pPr marL="742950" indent="-742950">
              <a:buFont typeface="+mj-lt"/>
              <a:buAutoNum type="arabicPeriod"/>
            </a:pPr>
            <a:r>
              <a:rPr lang="en-US" sz="4000" dirty="0"/>
              <a:t>How millennials buy</a:t>
            </a:r>
          </a:p>
          <a:p>
            <a:pPr marL="1200150" lvl="1" indent="-742950">
              <a:buFont typeface="+mj-lt"/>
              <a:buAutoNum type="arabicPeriod"/>
            </a:pPr>
            <a:r>
              <a:rPr lang="en-US" sz="4000" dirty="0"/>
              <a:t>Buy online</a:t>
            </a:r>
          </a:p>
          <a:p>
            <a:pPr marL="1200150" lvl="1" indent="-742950">
              <a:buFont typeface="+mj-lt"/>
              <a:buAutoNum type="arabicPeriod"/>
            </a:pPr>
            <a:r>
              <a:rPr lang="en-US" sz="4000" dirty="0"/>
              <a:t>Less brand loyal than their parents </a:t>
            </a:r>
          </a:p>
          <a:p>
            <a:pPr marL="1200150" lvl="1" indent="-742950">
              <a:buFont typeface="+mj-lt"/>
              <a:buAutoNum type="arabicPeriod"/>
            </a:pPr>
            <a:r>
              <a:rPr lang="en-US" sz="4000" dirty="0" err="1"/>
              <a:t>Savy</a:t>
            </a:r>
            <a:r>
              <a:rPr lang="en-US" sz="4000" dirty="0"/>
              <a:t>, not frugal </a:t>
            </a:r>
          </a:p>
          <a:p>
            <a:pPr marL="1200150" lvl="1" indent="-742950">
              <a:buFont typeface="+mj-lt"/>
              <a:buAutoNum type="arabicPeriod"/>
            </a:pPr>
            <a:r>
              <a:rPr lang="en-US" sz="4000" dirty="0"/>
              <a:t>Spending on experiences </a:t>
            </a:r>
          </a:p>
          <a:p>
            <a:pPr marL="1200150" lvl="1" indent="-742950">
              <a:buFont typeface="+mj-lt"/>
              <a:buAutoNum type="arabicPeriod"/>
            </a:pPr>
            <a:r>
              <a:rPr lang="en-US" sz="4000" dirty="0"/>
              <a:t>2013 millennials had $1962 less in disposable income annually than their parents at their age</a:t>
            </a:r>
          </a:p>
          <a:p>
            <a:pPr marL="1200150" lvl="1" indent="-742950">
              <a:buFont typeface="+mj-lt"/>
              <a:buAutoNum type="arabicPeriod"/>
            </a:pPr>
            <a:r>
              <a:rPr lang="en-US" sz="4000" dirty="0"/>
              <a:t>Millennials are more likely than their parents to join loyalty programs (as long as they match their needs) and enjoy non-financial rewards </a:t>
            </a:r>
          </a:p>
          <a:p>
            <a:pPr marL="1200150" lvl="1" indent="-742950">
              <a:buFont typeface="+mj-lt"/>
              <a:buAutoNum type="arabicPeriod"/>
            </a:pPr>
            <a:endParaRPr lang="en-US" sz="4000" dirty="0"/>
          </a:p>
          <a:p>
            <a:pPr marL="1200150" lvl="1" indent="-742950">
              <a:buFont typeface="+mj-lt"/>
              <a:buAutoNum type="arabicPeriod"/>
            </a:pPr>
            <a:endParaRPr lang="en-US" sz="4000" dirty="0"/>
          </a:p>
          <a:p>
            <a:pPr marL="1200150" lvl="1" indent="-742950">
              <a:buFont typeface="+mj-lt"/>
              <a:buAutoNum type="arabicPeriod"/>
            </a:pPr>
            <a:r>
              <a:rPr lang="en-US" sz="4000" dirty="0">
                <a:solidFill>
                  <a:schemeClr val="bg1"/>
                </a:solidFill>
              </a:rPr>
              <a:t>Millennials are less brand loyal than their parents</a:t>
            </a:r>
          </a:p>
          <a:p>
            <a:pPr marL="1200150" lvl="1" indent="-742950">
              <a:buFont typeface="+mj-lt"/>
              <a:buAutoNum type="arabicPeriod"/>
            </a:pPr>
            <a:endParaRPr lang="en-US" sz="4000" dirty="0"/>
          </a:p>
          <a:p>
            <a:pPr marL="1200150" lvl="1" indent="-742950">
              <a:buFont typeface="+mj-lt"/>
              <a:buAutoNum type="arabicPeriod"/>
            </a:pPr>
            <a:endParaRPr lang="en-US" sz="4000" dirty="0"/>
          </a:p>
        </p:txBody>
      </p:sp>
    </p:spTree>
    <p:extLst>
      <p:ext uri="{BB962C8B-B14F-4D97-AF65-F5344CB8AC3E}">
        <p14:creationId xmlns:p14="http://schemas.microsoft.com/office/powerpoint/2010/main" val="3999108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7C43E8-FD13-409B-9113-2E74C45BAD38}"/>
              </a:ext>
            </a:extLst>
          </p:cNvPr>
          <p:cNvSpPr>
            <a:spLocks noGrp="1"/>
          </p:cNvSpPr>
          <p:nvPr>
            <p:ph type="body" sz="quarter" idx="15"/>
          </p:nvPr>
        </p:nvSpPr>
        <p:spPr>
          <a:xfrm>
            <a:off x="1217042" y="1154914"/>
            <a:ext cx="21943565" cy="919388"/>
          </a:xfrm>
        </p:spPr>
        <p:txBody>
          <a:bodyPr/>
          <a:lstStyle/>
          <a:p>
            <a:r>
              <a:rPr lang="en-US" dirty="0">
                <a:latin typeface="+mn-lt"/>
              </a:rPr>
              <a:t>BASICS </a:t>
            </a:r>
          </a:p>
        </p:txBody>
      </p:sp>
      <p:sp>
        <p:nvSpPr>
          <p:cNvPr id="3" name="Text Placeholder 2">
            <a:extLst>
              <a:ext uri="{FF2B5EF4-FFF2-40B4-BE49-F238E27FC236}">
                <a16:creationId xmlns:a16="http://schemas.microsoft.com/office/drawing/2014/main" id="{8D4EE359-17CD-45ED-AF77-5E781CEAF235}"/>
              </a:ext>
            </a:extLst>
          </p:cNvPr>
          <p:cNvSpPr>
            <a:spLocks noGrp="1"/>
          </p:cNvSpPr>
          <p:nvPr>
            <p:ph type="body" sz="quarter" idx="16"/>
          </p:nvPr>
        </p:nvSpPr>
        <p:spPr>
          <a:xfrm>
            <a:off x="1838453" y="420623"/>
            <a:ext cx="1524263" cy="424732"/>
          </a:xfrm>
        </p:spPr>
        <p:txBody>
          <a:bodyPr/>
          <a:lstStyle/>
          <a:p>
            <a:r>
              <a:rPr lang="en-US" dirty="0"/>
              <a:t>insights</a:t>
            </a:r>
          </a:p>
        </p:txBody>
      </p:sp>
      <p:sp>
        <p:nvSpPr>
          <p:cNvPr id="4" name="TextBox 3">
            <a:extLst>
              <a:ext uri="{FF2B5EF4-FFF2-40B4-BE49-F238E27FC236}">
                <a16:creationId xmlns:a16="http://schemas.microsoft.com/office/drawing/2014/main" id="{A4BE1FDF-B91E-43B9-8A74-51AEF1D6447E}"/>
              </a:ext>
            </a:extLst>
          </p:cNvPr>
          <p:cNvSpPr txBox="1"/>
          <p:nvPr/>
        </p:nvSpPr>
        <p:spPr>
          <a:xfrm>
            <a:off x="17430644" y="4325535"/>
            <a:ext cx="6766560" cy="4216539"/>
          </a:xfrm>
          <a:prstGeom prst="rect">
            <a:avLst/>
          </a:prstGeom>
          <a:noFill/>
        </p:spPr>
        <p:txBody>
          <a:bodyPr wrap="square" rtlCol="0">
            <a:spAutoFit/>
          </a:bodyPr>
          <a:lstStyle/>
          <a:p>
            <a:r>
              <a:rPr lang="en-US" sz="6600" b="1" dirty="0">
                <a:solidFill>
                  <a:schemeClr val="accent3"/>
                </a:solidFill>
              </a:rPr>
              <a:t>8</a:t>
            </a:r>
            <a:r>
              <a:rPr lang="en-US" sz="4400" b="1" dirty="0"/>
              <a:t> second attention span</a:t>
            </a:r>
          </a:p>
          <a:p>
            <a:r>
              <a:rPr lang="en-US" sz="5400" b="1" dirty="0">
                <a:solidFill>
                  <a:schemeClr val="accent6"/>
                </a:solidFill>
              </a:rPr>
              <a:t>98% </a:t>
            </a:r>
            <a:r>
              <a:rPr lang="en-US" sz="4400" b="1" dirty="0"/>
              <a:t>use smart devices</a:t>
            </a:r>
            <a:endParaRPr lang="en-US" sz="6600" b="1" dirty="0"/>
          </a:p>
          <a:p>
            <a:endParaRPr lang="en-US" sz="8800" b="1" dirty="0"/>
          </a:p>
          <a:p>
            <a:endParaRPr lang="en-US" sz="6000" b="1" dirty="0"/>
          </a:p>
        </p:txBody>
      </p:sp>
      <p:sp>
        <p:nvSpPr>
          <p:cNvPr id="5" name="Rectangle 4">
            <a:extLst>
              <a:ext uri="{FF2B5EF4-FFF2-40B4-BE49-F238E27FC236}">
                <a16:creationId xmlns:a16="http://schemas.microsoft.com/office/drawing/2014/main" id="{6FD16327-5F94-4AD4-B3F7-E6110940051A}"/>
              </a:ext>
            </a:extLst>
          </p:cNvPr>
          <p:cNvSpPr/>
          <p:nvPr/>
        </p:nvSpPr>
        <p:spPr>
          <a:xfrm>
            <a:off x="1217042" y="5448180"/>
            <a:ext cx="10555081" cy="4154984"/>
          </a:xfrm>
          <a:prstGeom prst="rect">
            <a:avLst/>
          </a:prstGeom>
        </p:spPr>
        <p:txBody>
          <a:bodyPr wrap="square">
            <a:spAutoFit/>
          </a:bodyPr>
          <a:lstStyle/>
          <a:p>
            <a:r>
              <a:rPr lang="en-US" sz="8800" b="1" dirty="0">
                <a:solidFill>
                  <a:schemeClr val="accent4"/>
                </a:solidFill>
              </a:rPr>
              <a:t>35% </a:t>
            </a:r>
            <a:r>
              <a:rPr lang="en-US" sz="6000" b="1" dirty="0"/>
              <a:t>entrepreneurs </a:t>
            </a:r>
          </a:p>
          <a:p>
            <a:endParaRPr lang="en-US" sz="8800" b="1" dirty="0"/>
          </a:p>
          <a:p>
            <a:r>
              <a:rPr lang="en-US" sz="8800" b="1" dirty="0">
                <a:solidFill>
                  <a:schemeClr val="accent3"/>
                </a:solidFill>
              </a:rPr>
              <a:t>70% </a:t>
            </a:r>
            <a:r>
              <a:rPr lang="en-US" sz="6000" b="1" dirty="0"/>
              <a:t>post secondary</a:t>
            </a:r>
          </a:p>
        </p:txBody>
      </p:sp>
      <p:sp>
        <p:nvSpPr>
          <p:cNvPr id="6" name="Rectangle 5">
            <a:extLst>
              <a:ext uri="{FF2B5EF4-FFF2-40B4-BE49-F238E27FC236}">
                <a16:creationId xmlns:a16="http://schemas.microsoft.com/office/drawing/2014/main" id="{5C75D01B-3934-4010-BBB3-E48730F3515A}"/>
              </a:ext>
            </a:extLst>
          </p:cNvPr>
          <p:cNvSpPr/>
          <p:nvPr/>
        </p:nvSpPr>
        <p:spPr>
          <a:xfrm>
            <a:off x="16261693" y="12153354"/>
            <a:ext cx="6766560" cy="17176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Early Millennials </a:t>
            </a:r>
          </a:p>
          <a:p>
            <a:pPr algn="ctr"/>
            <a:r>
              <a:rPr lang="en-US" sz="2800" b="1" dirty="0"/>
              <a:t>1980 – 1986</a:t>
            </a:r>
          </a:p>
          <a:p>
            <a:pPr algn="ctr"/>
            <a:r>
              <a:rPr lang="en-US" sz="2800" b="1" dirty="0"/>
              <a:t>32 - 38</a:t>
            </a:r>
          </a:p>
        </p:txBody>
      </p:sp>
      <p:sp>
        <p:nvSpPr>
          <p:cNvPr id="7" name="Rectangle 6">
            <a:extLst>
              <a:ext uri="{FF2B5EF4-FFF2-40B4-BE49-F238E27FC236}">
                <a16:creationId xmlns:a16="http://schemas.microsoft.com/office/drawing/2014/main" id="{48CE0D30-6E5E-43A1-9B35-94FC36D35ECE}"/>
              </a:ext>
            </a:extLst>
          </p:cNvPr>
          <p:cNvSpPr/>
          <p:nvPr/>
        </p:nvSpPr>
        <p:spPr>
          <a:xfrm>
            <a:off x="8594731" y="12153354"/>
            <a:ext cx="6766560" cy="1717685"/>
          </a:xfrm>
          <a:prstGeom prst="rect">
            <a:avLst/>
          </a:prstGeom>
          <a:ln w="1524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Mid- Millennials </a:t>
            </a:r>
          </a:p>
          <a:p>
            <a:pPr algn="ctr"/>
            <a:r>
              <a:rPr lang="en-US" sz="2800" b="1" dirty="0"/>
              <a:t>1987 – 1993</a:t>
            </a:r>
          </a:p>
          <a:p>
            <a:pPr algn="ctr"/>
            <a:r>
              <a:rPr lang="en-US" sz="2800" b="1" dirty="0"/>
              <a:t>25 - 31</a:t>
            </a:r>
          </a:p>
        </p:txBody>
      </p:sp>
      <p:sp>
        <p:nvSpPr>
          <p:cNvPr id="8" name="Rectangle 7">
            <a:extLst>
              <a:ext uri="{FF2B5EF4-FFF2-40B4-BE49-F238E27FC236}">
                <a16:creationId xmlns:a16="http://schemas.microsoft.com/office/drawing/2014/main" id="{69068CB7-24B9-4579-BFA7-460A1A9FEA6C}"/>
              </a:ext>
            </a:extLst>
          </p:cNvPr>
          <p:cNvSpPr/>
          <p:nvPr/>
        </p:nvSpPr>
        <p:spPr>
          <a:xfrm>
            <a:off x="8604219" y="12134326"/>
            <a:ext cx="6771716" cy="1784070"/>
          </a:xfrm>
          <a:prstGeom prst="rect">
            <a:avLst/>
          </a:prstGeom>
          <a:noFill/>
          <a:ln w="2286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8AE21F-4E17-42D9-84BE-BA74663CD7E0}"/>
              </a:ext>
            </a:extLst>
          </p:cNvPr>
          <p:cNvSpPr/>
          <p:nvPr/>
        </p:nvSpPr>
        <p:spPr>
          <a:xfrm>
            <a:off x="927769" y="12153354"/>
            <a:ext cx="6766560" cy="17176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b="1" dirty="0"/>
              <a:t>Late Millennials </a:t>
            </a:r>
          </a:p>
          <a:p>
            <a:pPr algn="ctr"/>
            <a:r>
              <a:rPr lang="en-US" sz="2800" b="1" dirty="0"/>
              <a:t>1993 – 1999</a:t>
            </a:r>
          </a:p>
          <a:p>
            <a:pPr algn="ctr"/>
            <a:r>
              <a:rPr lang="en-US" sz="2800" b="1" dirty="0"/>
              <a:t>19-25</a:t>
            </a:r>
          </a:p>
        </p:txBody>
      </p:sp>
      <p:sp>
        <p:nvSpPr>
          <p:cNvPr id="10" name="TextBox 9">
            <a:extLst>
              <a:ext uri="{FF2B5EF4-FFF2-40B4-BE49-F238E27FC236}">
                <a16:creationId xmlns:a16="http://schemas.microsoft.com/office/drawing/2014/main" id="{B6C99CC3-F217-477C-A178-30FAF114CA26}"/>
              </a:ext>
            </a:extLst>
          </p:cNvPr>
          <p:cNvSpPr txBox="1"/>
          <p:nvPr/>
        </p:nvSpPr>
        <p:spPr>
          <a:xfrm>
            <a:off x="17430644" y="3325191"/>
            <a:ext cx="5656724" cy="830997"/>
          </a:xfrm>
          <a:prstGeom prst="rect">
            <a:avLst/>
          </a:prstGeom>
          <a:noFill/>
        </p:spPr>
        <p:txBody>
          <a:bodyPr wrap="square" rtlCol="0">
            <a:spAutoFit/>
          </a:bodyPr>
          <a:lstStyle/>
          <a:p>
            <a:r>
              <a:rPr lang="en-US" sz="4800" dirty="0"/>
              <a:t>DIGITAL NATIVE </a:t>
            </a:r>
          </a:p>
        </p:txBody>
      </p:sp>
      <p:sp>
        <p:nvSpPr>
          <p:cNvPr id="11" name="TextBox 10">
            <a:extLst>
              <a:ext uri="{FF2B5EF4-FFF2-40B4-BE49-F238E27FC236}">
                <a16:creationId xmlns:a16="http://schemas.microsoft.com/office/drawing/2014/main" id="{0E679669-5674-45D5-9293-7C33886F7CE5}"/>
              </a:ext>
            </a:extLst>
          </p:cNvPr>
          <p:cNvSpPr txBox="1"/>
          <p:nvPr/>
        </p:nvSpPr>
        <p:spPr>
          <a:xfrm>
            <a:off x="5432846" y="632989"/>
            <a:ext cx="5175657" cy="3785652"/>
          </a:xfrm>
          <a:prstGeom prst="rect">
            <a:avLst/>
          </a:prstGeom>
          <a:noFill/>
        </p:spPr>
        <p:txBody>
          <a:bodyPr wrap="square" rtlCol="0">
            <a:spAutoFit/>
          </a:bodyPr>
          <a:lstStyle/>
          <a:p>
            <a:r>
              <a:rPr lang="en-US" sz="4800" dirty="0"/>
              <a:t>Demographics </a:t>
            </a:r>
          </a:p>
          <a:p>
            <a:endParaRPr lang="en-US" sz="4800" dirty="0"/>
          </a:p>
          <a:p>
            <a:r>
              <a:rPr lang="en-US" sz="4800" dirty="0"/>
              <a:t>Age </a:t>
            </a:r>
          </a:p>
          <a:p>
            <a:endParaRPr lang="en-US" sz="4800" dirty="0"/>
          </a:p>
          <a:p>
            <a:r>
              <a:rPr lang="en-US" sz="4800" dirty="0"/>
              <a:t>education</a:t>
            </a:r>
          </a:p>
        </p:txBody>
      </p:sp>
      <p:sp>
        <p:nvSpPr>
          <p:cNvPr id="12" name="TextBox 11">
            <a:extLst>
              <a:ext uri="{FF2B5EF4-FFF2-40B4-BE49-F238E27FC236}">
                <a16:creationId xmlns:a16="http://schemas.microsoft.com/office/drawing/2014/main" id="{D6656AB7-A282-4FC1-A74C-3BB47F3ADD35}"/>
              </a:ext>
            </a:extLst>
          </p:cNvPr>
          <p:cNvSpPr txBox="1"/>
          <p:nvPr/>
        </p:nvSpPr>
        <p:spPr>
          <a:xfrm>
            <a:off x="8990123" y="3325191"/>
            <a:ext cx="7271570" cy="830997"/>
          </a:xfrm>
          <a:prstGeom prst="rect">
            <a:avLst/>
          </a:prstGeom>
          <a:noFill/>
        </p:spPr>
        <p:txBody>
          <a:bodyPr wrap="square" rtlCol="0">
            <a:spAutoFit/>
          </a:bodyPr>
          <a:lstStyle/>
          <a:p>
            <a:r>
              <a:rPr lang="en-US" sz="4800" dirty="0"/>
              <a:t>SAVY CONSUMER </a:t>
            </a:r>
          </a:p>
        </p:txBody>
      </p:sp>
      <p:sp>
        <p:nvSpPr>
          <p:cNvPr id="13" name="Rectangle 12">
            <a:extLst>
              <a:ext uri="{FF2B5EF4-FFF2-40B4-BE49-F238E27FC236}">
                <a16:creationId xmlns:a16="http://schemas.microsoft.com/office/drawing/2014/main" id="{C23DFCA5-4D1D-4FD0-A7DB-75A93CD31ACD}"/>
              </a:ext>
            </a:extLst>
          </p:cNvPr>
          <p:cNvSpPr/>
          <p:nvPr/>
        </p:nvSpPr>
        <p:spPr>
          <a:xfrm>
            <a:off x="9026981" y="4598140"/>
            <a:ext cx="3163045" cy="584775"/>
          </a:xfrm>
          <a:prstGeom prst="rect">
            <a:avLst/>
          </a:prstGeom>
        </p:spPr>
        <p:txBody>
          <a:bodyPr wrap="none">
            <a:spAutoFit/>
          </a:bodyPr>
          <a:lstStyle/>
          <a:p>
            <a:r>
              <a:rPr lang="en-US" sz="3200" b="1" dirty="0">
                <a:solidFill>
                  <a:schemeClr val="accent1"/>
                </a:solidFill>
              </a:rPr>
              <a:t>$30 000 </a:t>
            </a:r>
            <a:r>
              <a:rPr lang="en-US" b="1" dirty="0"/>
              <a:t>student debt</a:t>
            </a:r>
          </a:p>
        </p:txBody>
      </p:sp>
      <p:sp>
        <p:nvSpPr>
          <p:cNvPr id="14" name="Rectangle 13">
            <a:extLst>
              <a:ext uri="{FF2B5EF4-FFF2-40B4-BE49-F238E27FC236}">
                <a16:creationId xmlns:a16="http://schemas.microsoft.com/office/drawing/2014/main" id="{D16FA14F-010A-4D46-B873-8B4FDA669C8B}"/>
              </a:ext>
            </a:extLst>
          </p:cNvPr>
          <p:cNvSpPr/>
          <p:nvPr/>
        </p:nvSpPr>
        <p:spPr>
          <a:xfrm>
            <a:off x="1622753" y="4788952"/>
            <a:ext cx="3163045" cy="584775"/>
          </a:xfrm>
          <a:prstGeom prst="rect">
            <a:avLst/>
          </a:prstGeom>
        </p:spPr>
        <p:txBody>
          <a:bodyPr wrap="square">
            <a:spAutoFit/>
          </a:bodyPr>
          <a:lstStyle/>
          <a:p>
            <a:r>
              <a:rPr lang="en-US" sz="3200" b="1" dirty="0">
                <a:solidFill>
                  <a:schemeClr val="accent4"/>
                </a:solidFill>
              </a:rPr>
              <a:t>66% </a:t>
            </a:r>
            <a:r>
              <a:rPr lang="en-US" b="1" dirty="0"/>
              <a:t>urban</a:t>
            </a:r>
          </a:p>
        </p:txBody>
      </p:sp>
    </p:spTree>
    <p:extLst>
      <p:ext uri="{BB962C8B-B14F-4D97-AF65-F5344CB8AC3E}">
        <p14:creationId xmlns:p14="http://schemas.microsoft.com/office/powerpoint/2010/main" val="219659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15F5997-5206-4E82-95EF-13FD86339E62}"/>
              </a:ext>
            </a:extLst>
          </p:cNvPr>
          <p:cNvSpPr/>
          <p:nvPr/>
        </p:nvSpPr>
        <p:spPr>
          <a:xfrm>
            <a:off x="1188807" y="1782282"/>
            <a:ext cx="11953088" cy="2413125"/>
          </a:xfrm>
          <a:prstGeom prst="rect">
            <a:avLst/>
          </a:prstGeom>
          <a:effectLst/>
        </p:spPr>
        <p:txBody>
          <a:bodyPr wrap="square" lIns="0" rIns="0" anchor="ctr" anchorCtr="0">
            <a:normAutofit/>
          </a:bodyPr>
          <a:lstStyle/>
          <a:p>
            <a:pPr>
              <a:lnSpc>
                <a:spcPct val="80000"/>
              </a:lnSpc>
            </a:pPr>
            <a:r>
              <a:rPr lang="en-US" sz="17800" spc="-1200" dirty="0"/>
              <a:t>Samantha</a:t>
            </a:r>
          </a:p>
        </p:txBody>
      </p:sp>
      <p:sp>
        <p:nvSpPr>
          <p:cNvPr id="41" name="TextBox 40">
            <a:extLst>
              <a:ext uri="{FF2B5EF4-FFF2-40B4-BE49-F238E27FC236}">
                <a16:creationId xmlns:a16="http://schemas.microsoft.com/office/drawing/2014/main" id="{4FD4F003-DA91-46D8-AA43-191F0225EBE4}"/>
              </a:ext>
            </a:extLst>
          </p:cNvPr>
          <p:cNvSpPr txBox="1"/>
          <p:nvPr/>
        </p:nvSpPr>
        <p:spPr>
          <a:xfrm>
            <a:off x="1104000" y="5036976"/>
            <a:ext cx="11953088" cy="1200329"/>
          </a:xfrm>
          <a:prstGeom prst="rect">
            <a:avLst/>
          </a:prstGeom>
          <a:noFill/>
          <a:effectLst/>
        </p:spPr>
        <p:txBody>
          <a:bodyPr wrap="square" rtlCol="0">
            <a:spAutoFit/>
          </a:bodyPr>
          <a:lstStyle/>
          <a:p>
            <a:r>
              <a:rPr lang="en-US" sz="3600" b="1" i="1" dirty="0"/>
              <a:t>She doesn’t shop at Canadian Tire because she associates it with owning a home with backyard. </a:t>
            </a:r>
          </a:p>
        </p:txBody>
      </p:sp>
      <p:sp>
        <p:nvSpPr>
          <p:cNvPr id="42" name="TextBox 41">
            <a:extLst>
              <a:ext uri="{FF2B5EF4-FFF2-40B4-BE49-F238E27FC236}">
                <a16:creationId xmlns:a16="http://schemas.microsoft.com/office/drawing/2014/main" id="{A6AC5A81-DC8C-42D9-8D07-079042622BE2}"/>
              </a:ext>
            </a:extLst>
          </p:cNvPr>
          <p:cNvSpPr txBox="1"/>
          <p:nvPr/>
        </p:nvSpPr>
        <p:spPr>
          <a:xfrm>
            <a:off x="1131998" y="6630338"/>
            <a:ext cx="2238626" cy="461665"/>
          </a:xfrm>
          <a:prstGeom prst="rect">
            <a:avLst/>
          </a:prstGeom>
          <a:noFill/>
        </p:spPr>
        <p:txBody>
          <a:bodyPr wrap="none" rtlCol="0">
            <a:spAutoFit/>
          </a:bodyPr>
          <a:lstStyle/>
          <a:p>
            <a:r>
              <a:rPr lang="en-US" sz="2400" dirty="0">
                <a:latin typeface="+mj-lt"/>
              </a:rPr>
              <a:t>Shopping Intent </a:t>
            </a:r>
          </a:p>
        </p:txBody>
      </p:sp>
      <p:sp>
        <p:nvSpPr>
          <p:cNvPr id="43" name="TextBox 42">
            <a:extLst>
              <a:ext uri="{FF2B5EF4-FFF2-40B4-BE49-F238E27FC236}">
                <a16:creationId xmlns:a16="http://schemas.microsoft.com/office/drawing/2014/main" id="{996E1A6A-F872-4B92-9FC1-FCB0B0D8CD6B}"/>
              </a:ext>
            </a:extLst>
          </p:cNvPr>
          <p:cNvSpPr txBox="1"/>
          <p:nvPr/>
        </p:nvSpPr>
        <p:spPr>
          <a:xfrm>
            <a:off x="1104000" y="7648016"/>
            <a:ext cx="3445174" cy="461665"/>
          </a:xfrm>
          <a:prstGeom prst="rect">
            <a:avLst/>
          </a:prstGeom>
          <a:noFill/>
        </p:spPr>
        <p:txBody>
          <a:bodyPr wrap="none" rtlCol="0">
            <a:spAutoFit/>
          </a:bodyPr>
          <a:lstStyle/>
          <a:p>
            <a:r>
              <a:rPr lang="en-US" sz="2400" dirty="0">
                <a:latin typeface="+mj-lt"/>
              </a:rPr>
              <a:t>Desire for Deal / Rewards </a:t>
            </a:r>
          </a:p>
        </p:txBody>
      </p:sp>
      <p:sp>
        <p:nvSpPr>
          <p:cNvPr id="44" name="TextBox 43">
            <a:extLst>
              <a:ext uri="{FF2B5EF4-FFF2-40B4-BE49-F238E27FC236}">
                <a16:creationId xmlns:a16="http://schemas.microsoft.com/office/drawing/2014/main" id="{A56F6D63-3BC0-4D46-B970-CF4312D515B7}"/>
              </a:ext>
            </a:extLst>
          </p:cNvPr>
          <p:cNvSpPr txBox="1"/>
          <p:nvPr/>
        </p:nvSpPr>
        <p:spPr>
          <a:xfrm>
            <a:off x="1104000" y="8676402"/>
            <a:ext cx="2550442" cy="461665"/>
          </a:xfrm>
          <a:prstGeom prst="rect">
            <a:avLst/>
          </a:prstGeom>
          <a:noFill/>
        </p:spPr>
        <p:txBody>
          <a:bodyPr wrap="none" rtlCol="0">
            <a:spAutoFit/>
          </a:bodyPr>
          <a:lstStyle/>
          <a:p>
            <a:r>
              <a:rPr lang="en-US" sz="2400" dirty="0">
                <a:latin typeface="+mj-lt"/>
              </a:rPr>
              <a:t>Shopping Research</a:t>
            </a:r>
          </a:p>
        </p:txBody>
      </p:sp>
      <p:sp>
        <p:nvSpPr>
          <p:cNvPr id="45" name="Rectangle: Rounded Corners 44">
            <a:extLst>
              <a:ext uri="{FF2B5EF4-FFF2-40B4-BE49-F238E27FC236}">
                <a16:creationId xmlns:a16="http://schemas.microsoft.com/office/drawing/2014/main" id="{8B40C757-0883-489C-A36A-83BC9971FB72}"/>
              </a:ext>
            </a:extLst>
          </p:cNvPr>
          <p:cNvSpPr/>
          <p:nvPr/>
        </p:nvSpPr>
        <p:spPr>
          <a:xfrm>
            <a:off x="1188808" y="7175648"/>
            <a:ext cx="11953087" cy="241429"/>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6" name="Rectangle: Rounded Corners 45">
            <a:extLst>
              <a:ext uri="{FF2B5EF4-FFF2-40B4-BE49-F238E27FC236}">
                <a16:creationId xmlns:a16="http://schemas.microsoft.com/office/drawing/2014/main" id="{E4D08071-3365-47C2-9347-82784C3E448D}"/>
              </a:ext>
            </a:extLst>
          </p:cNvPr>
          <p:cNvSpPr/>
          <p:nvPr/>
        </p:nvSpPr>
        <p:spPr>
          <a:xfrm>
            <a:off x="1188808" y="8203142"/>
            <a:ext cx="11953087" cy="241429"/>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7" name="Rectangle: Rounded Corners 46">
            <a:extLst>
              <a:ext uri="{FF2B5EF4-FFF2-40B4-BE49-F238E27FC236}">
                <a16:creationId xmlns:a16="http://schemas.microsoft.com/office/drawing/2014/main" id="{5A9CD960-7855-4897-8294-74AB5DD43F4A}"/>
              </a:ext>
            </a:extLst>
          </p:cNvPr>
          <p:cNvSpPr/>
          <p:nvPr/>
        </p:nvSpPr>
        <p:spPr>
          <a:xfrm>
            <a:off x="1188808" y="9221714"/>
            <a:ext cx="11953087" cy="241429"/>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8" name="Rectangle: Rounded Corners 47">
            <a:extLst>
              <a:ext uri="{FF2B5EF4-FFF2-40B4-BE49-F238E27FC236}">
                <a16:creationId xmlns:a16="http://schemas.microsoft.com/office/drawing/2014/main" id="{87AB6B97-0F09-4A12-AC85-8E749F1EA678}"/>
              </a:ext>
            </a:extLst>
          </p:cNvPr>
          <p:cNvSpPr/>
          <p:nvPr/>
        </p:nvSpPr>
        <p:spPr>
          <a:xfrm>
            <a:off x="1188807" y="7175648"/>
            <a:ext cx="10446933" cy="2503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9" name="Rectangle: Rounded Corners 48">
            <a:extLst>
              <a:ext uri="{FF2B5EF4-FFF2-40B4-BE49-F238E27FC236}">
                <a16:creationId xmlns:a16="http://schemas.microsoft.com/office/drawing/2014/main" id="{D9875D65-1F3B-4129-BCEF-B323DDD6F6A2}"/>
              </a:ext>
            </a:extLst>
          </p:cNvPr>
          <p:cNvSpPr/>
          <p:nvPr/>
        </p:nvSpPr>
        <p:spPr>
          <a:xfrm>
            <a:off x="1188808" y="8203142"/>
            <a:ext cx="11224172" cy="24142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50" name="Rectangle: Rounded Corners 49">
            <a:extLst>
              <a:ext uri="{FF2B5EF4-FFF2-40B4-BE49-F238E27FC236}">
                <a16:creationId xmlns:a16="http://schemas.microsoft.com/office/drawing/2014/main" id="{4AB0C90F-EF8D-40A6-9589-8161A115CE88}"/>
              </a:ext>
            </a:extLst>
          </p:cNvPr>
          <p:cNvSpPr/>
          <p:nvPr/>
        </p:nvSpPr>
        <p:spPr>
          <a:xfrm>
            <a:off x="1188808" y="9221714"/>
            <a:ext cx="9578252" cy="241429"/>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400">
              <a:solidFill>
                <a:schemeClr val="tx1"/>
              </a:solidFill>
            </a:endParaRPr>
          </a:p>
        </p:txBody>
      </p:sp>
      <p:sp>
        <p:nvSpPr>
          <p:cNvPr id="5" name="Text Placeholder 4">
            <a:extLst>
              <a:ext uri="{FF2B5EF4-FFF2-40B4-BE49-F238E27FC236}">
                <a16:creationId xmlns:a16="http://schemas.microsoft.com/office/drawing/2014/main" id="{B8CD28BE-507D-4D73-9BC4-4B8E567C8095}"/>
              </a:ext>
            </a:extLst>
          </p:cNvPr>
          <p:cNvSpPr>
            <a:spLocks noGrp="1"/>
          </p:cNvSpPr>
          <p:nvPr>
            <p:ph type="body" sz="quarter" idx="16"/>
          </p:nvPr>
        </p:nvSpPr>
        <p:spPr>
          <a:xfrm>
            <a:off x="1838453" y="414206"/>
            <a:ext cx="1631665" cy="424732"/>
          </a:xfrm>
        </p:spPr>
        <p:txBody>
          <a:bodyPr/>
          <a:lstStyle/>
          <a:p>
            <a:r>
              <a:rPr lang="en-US" dirty="0"/>
              <a:t>Insights </a:t>
            </a:r>
          </a:p>
        </p:txBody>
      </p:sp>
      <p:sp>
        <p:nvSpPr>
          <p:cNvPr id="15" name="TextBox 14">
            <a:extLst>
              <a:ext uri="{FF2B5EF4-FFF2-40B4-BE49-F238E27FC236}">
                <a16:creationId xmlns:a16="http://schemas.microsoft.com/office/drawing/2014/main" id="{3346340A-B914-4A67-B120-FE71FA4C3429}"/>
              </a:ext>
            </a:extLst>
          </p:cNvPr>
          <p:cNvSpPr txBox="1"/>
          <p:nvPr/>
        </p:nvSpPr>
        <p:spPr>
          <a:xfrm>
            <a:off x="1104000" y="9609845"/>
            <a:ext cx="5108643" cy="461665"/>
          </a:xfrm>
          <a:prstGeom prst="rect">
            <a:avLst/>
          </a:prstGeom>
          <a:noFill/>
        </p:spPr>
        <p:txBody>
          <a:bodyPr wrap="none" rtlCol="0">
            <a:spAutoFit/>
          </a:bodyPr>
          <a:lstStyle/>
          <a:p>
            <a:r>
              <a:rPr lang="en-US" sz="2400" dirty="0">
                <a:latin typeface="+mj-lt"/>
              </a:rPr>
              <a:t>Canadian Tire – Top of Mind Awareness</a:t>
            </a:r>
          </a:p>
        </p:txBody>
      </p:sp>
      <p:sp>
        <p:nvSpPr>
          <p:cNvPr id="16" name="Rectangle: Rounded Corners 15">
            <a:extLst>
              <a:ext uri="{FF2B5EF4-FFF2-40B4-BE49-F238E27FC236}">
                <a16:creationId xmlns:a16="http://schemas.microsoft.com/office/drawing/2014/main" id="{81C0B327-74F4-4F3A-A797-A6B8448FD97A}"/>
              </a:ext>
            </a:extLst>
          </p:cNvPr>
          <p:cNvSpPr/>
          <p:nvPr/>
        </p:nvSpPr>
        <p:spPr>
          <a:xfrm>
            <a:off x="1160810" y="10155155"/>
            <a:ext cx="11953087" cy="241429"/>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7" name="Rectangle: Rounded Corners 16">
            <a:extLst>
              <a:ext uri="{FF2B5EF4-FFF2-40B4-BE49-F238E27FC236}">
                <a16:creationId xmlns:a16="http://schemas.microsoft.com/office/drawing/2014/main" id="{FCCCC2FA-D04A-4A6F-87F1-61D630D0B645}"/>
              </a:ext>
            </a:extLst>
          </p:cNvPr>
          <p:cNvSpPr/>
          <p:nvPr/>
        </p:nvSpPr>
        <p:spPr>
          <a:xfrm>
            <a:off x="1160809" y="10132295"/>
            <a:ext cx="2016731" cy="241429"/>
          </a:xfrm>
          <a:prstGeom prst="roundRect">
            <a:avLst>
              <a:gd name="adj" fmla="val 5000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400">
              <a:solidFill>
                <a:schemeClr val="tx1"/>
              </a:solidFill>
            </a:endParaRPr>
          </a:p>
        </p:txBody>
      </p:sp>
      <p:pic>
        <p:nvPicPr>
          <p:cNvPr id="2052" name="Picture 4" descr="Image result for smiling woman young">
            <a:extLst>
              <a:ext uri="{FF2B5EF4-FFF2-40B4-BE49-F238E27FC236}">
                <a16:creationId xmlns:a16="http://schemas.microsoft.com/office/drawing/2014/main" id="{81F9A31F-146C-481E-A794-762BF9ABE16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26667" y="4195407"/>
            <a:ext cx="8252174" cy="97466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F48E02-217F-4AE5-8D35-D2D1D6C2F230}"/>
              </a:ext>
            </a:extLst>
          </p:cNvPr>
          <p:cNvSpPr txBox="1"/>
          <p:nvPr/>
        </p:nvSpPr>
        <p:spPr>
          <a:xfrm>
            <a:off x="1104000" y="4022892"/>
            <a:ext cx="11868281" cy="769441"/>
          </a:xfrm>
          <a:prstGeom prst="rect">
            <a:avLst/>
          </a:prstGeom>
          <a:noFill/>
        </p:spPr>
        <p:txBody>
          <a:bodyPr wrap="square" rtlCol="0">
            <a:spAutoFit/>
          </a:bodyPr>
          <a:lstStyle/>
          <a:p>
            <a:r>
              <a:rPr lang="en-US" sz="4400" dirty="0"/>
              <a:t>Savvy city shopper</a:t>
            </a:r>
          </a:p>
        </p:txBody>
      </p:sp>
    </p:spTree>
    <p:extLst>
      <p:ext uri="{BB962C8B-B14F-4D97-AF65-F5344CB8AC3E}">
        <p14:creationId xmlns:p14="http://schemas.microsoft.com/office/powerpoint/2010/main" val="378021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015F5997-5206-4E82-95EF-13FD86339E62}"/>
              </a:ext>
            </a:extLst>
          </p:cNvPr>
          <p:cNvSpPr/>
          <p:nvPr/>
        </p:nvSpPr>
        <p:spPr>
          <a:xfrm>
            <a:off x="966840" y="1451648"/>
            <a:ext cx="11953088" cy="2325121"/>
          </a:xfrm>
          <a:prstGeom prst="rect">
            <a:avLst/>
          </a:prstGeom>
          <a:effectLst/>
        </p:spPr>
        <p:txBody>
          <a:bodyPr wrap="square" lIns="0" rIns="0" anchor="ctr" anchorCtr="0">
            <a:normAutofit/>
          </a:bodyPr>
          <a:lstStyle/>
          <a:p>
            <a:pPr>
              <a:lnSpc>
                <a:spcPct val="80000"/>
              </a:lnSpc>
            </a:pPr>
            <a:r>
              <a:rPr lang="en-US" sz="17800" spc="-1200" dirty="0"/>
              <a:t>William</a:t>
            </a:r>
          </a:p>
        </p:txBody>
      </p:sp>
      <p:sp>
        <p:nvSpPr>
          <p:cNvPr id="41" name="TextBox 40">
            <a:extLst>
              <a:ext uri="{FF2B5EF4-FFF2-40B4-BE49-F238E27FC236}">
                <a16:creationId xmlns:a16="http://schemas.microsoft.com/office/drawing/2014/main" id="{4FD4F003-DA91-46D8-AA43-191F0225EBE4}"/>
              </a:ext>
            </a:extLst>
          </p:cNvPr>
          <p:cNvSpPr txBox="1"/>
          <p:nvPr/>
        </p:nvSpPr>
        <p:spPr>
          <a:xfrm>
            <a:off x="966840" y="3966967"/>
            <a:ext cx="11953088" cy="1754326"/>
          </a:xfrm>
          <a:prstGeom prst="rect">
            <a:avLst/>
          </a:prstGeom>
          <a:noFill/>
          <a:effectLst/>
        </p:spPr>
        <p:txBody>
          <a:bodyPr wrap="square" rtlCol="0">
            <a:spAutoFit/>
          </a:bodyPr>
          <a:lstStyle/>
          <a:p>
            <a:endParaRPr lang="en-US" sz="3600" b="1" i="1" dirty="0"/>
          </a:p>
          <a:p>
            <a:r>
              <a:rPr lang="en-US" sz="3600" b="1" i="1" dirty="0"/>
              <a:t>Will shops at CTC occasionally usually to buy hockey equipment for his beer league.</a:t>
            </a:r>
          </a:p>
        </p:txBody>
      </p:sp>
      <p:sp>
        <p:nvSpPr>
          <p:cNvPr id="42" name="TextBox 41">
            <a:extLst>
              <a:ext uri="{FF2B5EF4-FFF2-40B4-BE49-F238E27FC236}">
                <a16:creationId xmlns:a16="http://schemas.microsoft.com/office/drawing/2014/main" id="{A6AC5A81-DC8C-42D9-8D07-079042622BE2}"/>
              </a:ext>
            </a:extLst>
          </p:cNvPr>
          <p:cNvSpPr txBox="1"/>
          <p:nvPr/>
        </p:nvSpPr>
        <p:spPr>
          <a:xfrm>
            <a:off x="994838" y="5844206"/>
            <a:ext cx="2238626" cy="460444"/>
          </a:xfrm>
          <a:prstGeom prst="rect">
            <a:avLst/>
          </a:prstGeom>
          <a:noFill/>
        </p:spPr>
        <p:txBody>
          <a:bodyPr wrap="none" rtlCol="0">
            <a:spAutoFit/>
          </a:bodyPr>
          <a:lstStyle/>
          <a:p>
            <a:r>
              <a:rPr lang="en-US" sz="2400" dirty="0">
                <a:latin typeface="+mj-lt"/>
              </a:rPr>
              <a:t>Shopping Intent </a:t>
            </a:r>
          </a:p>
        </p:txBody>
      </p:sp>
      <p:sp>
        <p:nvSpPr>
          <p:cNvPr id="43" name="TextBox 42">
            <a:extLst>
              <a:ext uri="{FF2B5EF4-FFF2-40B4-BE49-F238E27FC236}">
                <a16:creationId xmlns:a16="http://schemas.microsoft.com/office/drawing/2014/main" id="{996E1A6A-F872-4B92-9FC1-FCB0B0D8CD6B}"/>
              </a:ext>
            </a:extLst>
          </p:cNvPr>
          <p:cNvSpPr txBox="1"/>
          <p:nvPr/>
        </p:nvSpPr>
        <p:spPr>
          <a:xfrm>
            <a:off x="966840" y="6824770"/>
            <a:ext cx="3489032" cy="460444"/>
          </a:xfrm>
          <a:prstGeom prst="rect">
            <a:avLst/>
          </a:prstGeom>
          <a:noFill/>
        </p:spPr>
        <p:txBody>
          <a:bodyPr wrap="none" rtlCol="0">
            <a:spAutoFit/>
          </a:bodyPr>
          <a:lstStyle/>
          <a:p>
            <a:r>
              <a:rPr lang="en-US" sz="2400" dirty="0">
                <a:latin typeface="+mj-lt"/>
              </a:rPr>
              <a:t>Desire for Deal / Rewards  </a:t>
            </a:r>
          </a:p>
        </p:txBody>
      </p:sp>
      <p:sp>
        <p:nvSpPr>
          <p:cNvPr id="44" name="TextBox 43">
            <a:extLst>
              <a:ext uri="{FF2B5EF4-FFF2-40B4-BE49-F238E27FC236}">
                <a16:creationId xmlns:a16="http://schemas.microsoft.com/office/drawing/2014/main" id="{A56F6D63-3BC0-4D46-B970-CF4312D515B7}"/>
              </a:ext>
            </a:extLst>
          </p:cNvPr>
          <p:cNvSpPr txBox="1"/>
          <p:nvPr/>
        </p:nvSpPr>
        <p:spPr>
          <a:xfrm>
            <a:off x="966840" y="7815651"/>
            <a:ext cx="2619371" cy="460444"/>
          </a:xfrm>
          <a:prstGeom prst="rect">
            <a:avLst/>
          </a:prstGeom>
          <a:noFill/>
        </p:spPr>
        <p:txBody>
          <a:bodyPr wrap="none" rtlCol="0">
            <a:spAutoFit/>
          </a:bodyPr>
          <a:lstStyle/>
          <a:p>
            <a:r>
              <a:rPr lang="en-US" sz="2400" dirty="0">
                <a:latin typeface="+mj-lt"/>
              </a:rPr>
              <a:t>Shopping Research</a:t>
            </a:r>
          </a:p>
        </p:txBody>
      </p:sp>
      <p:sp>
        <p:nvSpPr>
          <p:cNvPr id="45" name="Rectangle: Rounded Corners 44">
            <a:extLst>
              <a:ext uri="{FF2B5EF4-FFF2-40B4-BE49-F238E27FC236}">
                <a16:creationId xmlns:a16="http://schemas.microsoft.com/office/drawing/2014/main" id="{8B40C757-0883-489C-A36A-83BC9971FB72}"/>
              </a:ext>
            </a:extLst>
          </p:cNvPr>
          <p:cNvSpPr/>
          <p:nvPr/>
        </p:nvSpPr>
        <p:spPr>
          <a:xfrm>
            <a:off x="1051648" y="6369629"/>
            <a:ext cx="11953087" cy="232624"/>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6" name="Rectangle: Rounded Corners 45">
            <a:extLst>
              <a:ext uri="{FF2B5EF4-FFF2-40B4-BE49-F238E27FC236}">
                <a16:creationId xmlns:a16="http://schemas.microsoft.com/office/drawing/2014/main" id="{E4D08071-3365-47C2-9347-82784C3E448D}"/>
              </a:ext>
            </a:extLst>
          </p:cNvPr>
          <p:cNvSpPr/>
          <p:nvPr/>
        </p:nvSpPr>
        <p:spPr>
          <a:xfrm>
            <a:off x="1051648" y="7359651"/>
            <a:ext cx="11953087" cy="232624"/>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7" name="Rectangle: Rounded Corners 46">
            <a:extLst>
              <a:ext uri="{FF2B5EF4-FFF2-40B4-BE49-F238E27FC236}">
                <a16:creationId xmlns:a16="http://schemas.microsoft.com/office/drawing/2014/main" id="{5A9CD960-7855-4897-8294-74AB5DD43F4A}"/>
              </a:ext>
            </a:extLst>
          </p:cNvPr>
          <p:cNvSpPr/>
          <p:nvPr/>
        </p:nvSpPr>
        <p:spPr>
          <a:xfrm>
            <a:off x="1051648" y="8341077"/>
            <a:ext cx="11953087" cy="232624"/>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8" name="Rectangle: Rounded Corners 47">
            <a:extLst>
              <a:ext uri="{FF2B5EF4-FFF2-40B4-BE49-F238E27FC236}">
                <a16:creationId xmlns:a16="http://schemas.microsoft.com/office/drawing/2014/main" id="{87AB6B97-0F09-4A12-AC85-8E749F1EA678}"/>
              </a:ext>
            </a:extLst>
          </p:cNvPr>
          <p:cNvSpPr/>
          <p:nvPr/>
        </p:nvSpPr>
        <p:spPr>
          <a:xfrm>
            <a:off x="1051647" y="6369629"/>
            <a:ext cx="1782993" cy="20931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9" name="Rectangle: Rounded Corners 48">
            <a:extLst>
              <a:ext uri="{FF2B5EF4-FFF2-40B4-BE49-F238E27FC236}">
                <a16:creationId xmlns:a16="http://schemas.microsoft.com/office/drawing/2014/main" id="{D9875D65-1F3B-4129-BCEF-B323DDD6F6A2}"/>
              </a:ext>
            </a:extLst>
          </p:cNvPr>
          <p:cNvSpPr/>
          <p:nvPr/>
        </p:nvSpPr>
        <p:spPr>
          <a:xfrm>
            <a:off x="1051648" y="7359651"/>
            <a:ext cx="11137177" cy="23262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50" name="Rectangle: Rounded Corners 49">
            <a:extLst>
              <a:ext uri="{FF2B5EF4-FFF2-40B4-BE49-F238E27FC236}">
                <a16:creationId xmlns:a16="http://schemas.microsoft.com/office/drawing/2014/main" id="{4AB0C90F-EF8D-40A6-9589-8161A115CE88}"/>
              </a:ext>
            </a:extLst>
          </p:cNvPr>
          <p:cNvSpPr/>
          <p:nvPr/>
        </p:nvSpPr>
        <p:spPr>
          <a:xfrm>
            <a:off x="1051648" y="8341077"/>
            <a:ext cx="3063152" cy="23262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5" name="Text Placeholder 4">
            <a:extLst>
              <a:ext uri="{FF2B5EF4-FFF2-40B4-BE49-F238E27FC236}">
                <a16:creationId xmlns:a16="http://schemas.microsoft.com/office/drawing/2014/main" id="{B8CD28BE-507D-4D73-9BC4-4B8E567C8095}"/>
              </a:ext>
            </a:extLst>
          </p:cNvPr>
          <p:cNvSpPr>
            <a:spLocks noGrp="1"/>
          </p:cNvSpPr>
          <p:nvPr>
            <p:ph type="body" sz="quarter" idx="16"/>
          </p:nvPr>
        </p:nvSpPr>
        <p:spPr>
          <a:xfrm>
            <a:off x="1838453" y="414206"/>
            <a:ext cx="1631665" cy="424732"/>
          </a:xfrm>
        </p:spPr>
        <p:txBody>
          <a:bodyPr/>
          <a:lstStyle/>
          <a:p>
            <a:r>
              <a:rPr lang="en-US" dirty="0"/>
              <a:t>Insights </a:t>
            </a:r>
          </a:p>
        </p:txBody>
      </p:sp>
      <p:sp>
        <p:nvSpPr>
          <p:cNvPr id="15" name="TextBox 14">
            <a:extLst>
              <a:ext uri="{FF2B5EF4-FFF2-40B4-BE49-F238E27FC236}">
                <a16:creationId xmlns:a16="http://schemas.microsoft.com/office/drawing/2014/main" id="{F79125E1-950C-4892-92F9-9EF0C786ED78}"/>
              </a:ext>
            </a:extLst>
          </p:cNvPr>
          <p:cNvSpPr txBox="1"/>
          <p:nvPr/>
        </p:nvSpPr>
        <p:spPr>
          <a:xfrm>
            <a:off x="1012560" y="8870705"/>
            <a:ext cx="5108643" cy="461665"/>
          </a:xfrm>
          <a:prstGeom prst="rect">
            <a:avLst/>
          </a:prstGeom>
          <a:noFill/>
        </p:spPr>
        <p:txBody>
          <a:bodyPr wrap="none" rtlCol="0">
            <a:spAutoFit/>
          </a:bodyPr>
          <a:lstStyle/>
          <a:p>
            <a:r>
              <a:rPr lang="en-US" sz="2400" dirty="0">
                <a:latin typeface="+mj-lt"/>
              </a:rPr>
              <a:t>Canadian Tire – Top of Mind Awareness</a:t>
            </a:r>
          </a:p>
        </p:txBody>
      </p:sp>
      <p:sp>
        <p:nvSpPr>
          <p:cNvPr id="16" name="Rectangle: Rounded Corners 15">
            <a:extLst>
              <a:ext uri="{FF2B5EF4-FFF2-40B4-BE49-F238E27FC236}">
                <a16:creationId xmlns:a16="http://schemas.microsoft.com/office/drawing/2014/main" id="{8399BF12-CD34-4058-B721-030CDDBE5C6E}"/>
              </a:ext>
            </a:extLst>
          </p:cNvPr>
          <p:cNvSpPr/>
          <p:nvPr/>
        </p:nvSpPr>
        <p:spPr>
          <a:xfrm>
            <a:off x="1069370" y="9416015"/>
            <a:ext cx="11953087" cy="241429"/>
          </a:xfrm>
          <a:prstGeom prst="roundRect">
            <a:avLst>
              <a:gd name="adj" fmla="val 50000"/>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7" name="Rectangle: Rounded Corners 16">
            <a:extLst>
              <a:ext uri="{FF2B5EF4-FFF2-40B4-BE49-F238E27FC236}">
                <a16:creationId xmlns:a16="http://schemas.microsoft.com/office/drawing/2014/main" id="{E112D4DC-C890-4109-B63A-A2C46071DC18}"/>
              </a:ext>
            </a:extLst>
          </p:cNvPr>
          <p:cNvSpPr/>
          <p:nvPr/>
        </p:nvSpPr>
        <p:spPr>
          <a:xfrm>
            <a:off x="1069369" y="9416015"/>
            <a:ext cx="5051834" cy="241429"/>
          </a:xfrm>
          <a:prstGeom prst="roundRect">
            <a:avLst>
              <a:gd name="adj" fmla="val 5000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400">
              <a:solidFill>
                <a:schemeClr val="tx1"/>
              </a:solidFill>
            </a:endParaRPr>
          </a:p>
        </p:txBody>
      </p:sp>
      <p:pic>
        <p:nvPicPr>
          <p:cNvPr id="6148" name="Picture 4" descr="Image result for black guy white background">
            <a:extLst>
              <a:ext uri="{FF2B5EF4-FFF2-40B4-BE49-F238E27FC236}">
                <a16:creationId xmlns:a16="http://schemas.microsoft.com/office/drawing/2014/main" id="{22F337F7-3F57-442F-B081-8F938FD8F89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99724" y="4359928"/>
            <a:ext cx="18800445" cy="1059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78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ED4787-30D7-4DB6-B2EB-BD4F29ADDCC5}"/>
              </a:ext>
            </a:extLst>
          </p:cNvPr>
          <p:cNvPicPr>
            <a:picLocks noChangeAspect="1"/>
          </p:cNvPicPr>
          <p:nvPr/>
        </p:nvPicPr>
        <p:blipFill>
          <a:blip r:embed="rId2"/>
          <a:stretch>
            <a:fillRect/>
          </a:stretch>
        </p:blipFill>
        <p:spPr>
          <a:xfrm>
            <a:off x="11024243" y="2238734"/>
            <a:ext cx="9276036" cy="2566081"/>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D139D927-9B01-47B9-9BA9-37722768DFF6}"/>
              </a:ext>
            </a:extLst>
          </p:cNvPr>
          <p:cNvPicPr>
            <a:picLocks noChangeAspect="1"/>
          </p:cNvPicPr>
          <p:nvPr/>
        </p:nvPicPr>
        <p:blipFill rotWithShape="1">
          <a:blip r:embed="rId3"/>
          <a:srcRect b="10497"/>
          <a:stretch/>
        </p:blipFill>
        <p:spPr>
          <a:xfrm>
            <a:off x="14885795" y="4650805"/>
            <a:ext cx="7870799" cy="316742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AF54DCE2-BE06-4E8D-8B97-433691963E54}"/>
              </a:ext>
            </a:extLst>
          </p:cNvPr>
          <p:cNvPicPr>
            <a:picLocks noChangeAspect="1"/>
          </p:cNvPicPr>
          <p:nvPr/>
        </p:nvPicPr>
        <p:blipFill>
          <a:blip r:embed="rId4"/>
          <a:stretch>
            <a:fillRect/>
          </a:stretch>
        </p:blipFill>
        <p:spPr>
          <a:xfrm>
            <a:off x="15662261" y="8103013"/>
            <a:ext cx="5533528" cy="5119911"/>
          </a:xfrm>
          <a:prstGeom prst="rect">
            <a:avLst/>
          </a:prstGeom>
          <a:ln>
            <a:noFill/>
          </a:ln>
          <a:effectLst>
            <a:outerShdw blurRad="292100" dist="139700" dir="2700000" algn="tl" rotWithShape="0">
              <a:srgbClr val="333333">
                <a:alpha val="65000"/>
              </a:srgbClr>
            </a:outerShdw>
          </a:effectLst>
        </p:spPr>
      </p:pic>
      <p:pic>
        <p:nvPicPr>
          <p:cNvPr id="7" name="Picture 2" descr="Image result for clever adulting meme">
            <a:extLst>
              <a:ext uri="{FF2B5EF4-FFF2-40B4-BE49-F238E27FC236}">
                <a16:creationId xmlns:a16="http://schemas.microsoft.com/office/drawing/2014/main" id="{7E26DD71-228D-462C-ACAB-7B29FD1F719D}"/>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311281" y="6343554"/>
            <a:ext cx="3540898" cy="33639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8" descr="Image result for adulting meme square">
            <a:extLst>
              <a:ext uri="{FF2B5EF4-FFF2-40B4-BE49-F238E27FC236}">
                <a16:creationId xmlns:a16="http://schemas.microsoft.com/office/drawing/2014/main" id="{C7F7C085-98F5-4A40-A72C-DB426F35B5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80818" y="10097510"/>
            <a:ext cx="4000500" cy="2800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E3DCF48-0798-4969-9B9A-C584B8898EBA}"/>
              </a:ext>
            </a:extLst>
          </p:cNvPr>
          <p:cNvPicPr>
            <a:picLocks noChangeAspect="1"/>
          </p:cNvPicPr>
          <p:nvPr/>
        </p:nvPicPr>
        <p:blipFill>
          <a:blip r:embed="rId7"/>
          <a:stretch>
            <a:fillRect/>
          </a:stretch>
        </p:blipFill>
        <p:spPr>
          <a:xfrm>
            <a:off x="1202118" y="2695966"/>
            <a:ext cx="5638800" cy="1857375"/>
          </a:xfrm>
          <a:prstGeom prst="rect">
            <a:avLst/>
          </a:prstGeom>
        </p:spPr>
      </p:pic>
      <p:pic>
        <p:nvPicPr>
          <p:cNvPr id="10" name="Picture 2" descr="https://images-na.ssl-images-amazon.com/images/I/510VK8Q1dbL._SX328_BO1,204,203,200_.jpg">
            <a:extLst>
              <a:ext uri="{FF2B5EF4-FFF2-40B4-BE49-F238E27FC236}">
                <a16:creationId xmlns:a16="http://schemas.microsoft.com/office/drawing/2014/main" id="{6C940057-5A18-4629-8BE8-26F743CF68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7960" y="4409685"/>
            <a:ext cx="3143250" cy="47529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AC50E52-AD62-43B6-B5AE-2BFDAC379AA6}"/>
              </a:ext>
            </a:extLst>
          </p:cNvPr>
          <p:cNvPicPr>
            <a:picLocks noChangeAspect="1"/>
          </p:cNvPicPr>
          <p:nvPr/>
        </p:nvPicPr>
        <p:blipFill>
          <a:blip r:embed="rId9"/>
          <a:stretch>
            <a:fillRect/>
          </a:stretch>
        </p:blipFill>
        <p:spPr>
          <a:xfrm>
            <a:off x="1290607" y="10607378"/>
            <a:ext cx="9505950" cy="2457450"/>
          </a:xfrm>
          <a:prstGeom prst="rect">
            <a:avLst/>
          </a:prstGeom>
        </p:spPr>
      </p:pic>
      <p:pic>
        <p:nvPicPr>
          <p:cNvPr id="12" name="Picture 11">
            <a:extLst>
              <a:ext uri="{FF2B5EF4-FFF2-40B4-BE49-F238E27FC236}">
                <a16:creationId xmlns:a16="http://schemas.microsoft.com/office/drawing/2014/main" id="{F329E926-D655-456A-B6A4-C172089BB7AD}"/>
              </a:ext>
            </a:extLst>
          </p:cNvPr>
          <p:cNvPicPr>
            <a:picLocks noChangeAspect="1"/>
          </p:cNvPicPr>
          <p:nvPr/>
        </p:nvPicPr>
        <p:blipFill>
          <a:blip r:embed="rId10"/>
          <a:stretch>
            <a:fillRect/>
          </a:stretch>
        </p:blipFill>
        <p:spPr>
          <a:xfrm>
            <a:off x="12175482" y="7554068"/>
            <a:ext cx="6762750" cy="1752600"/>
          </a:xfrm>
          <a:prstGeom prst="rect">
            <a:avLst/>
          </a:prstGeom>
        </p:spPr>
      </p:pic>
      <p:pic>
        <p:nvPicPr>
          <p:cNvPr id="13" name="Picture 4" descr="Image result for adulting">
            <a:extLst>
              <a:ext uri="{FF2B5EF4-FFF2-40B4-BE49-F238E27FC236}">
                <a16:creationId xmlns:a16="http://schemas.microsoft.com/office/drawing/2014/main" id="{BC6A356E-A09D-42BC-81DB-4A6944674EE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92354" y="7499397"/>
            <a:ext cx="68865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mage result for adulting">
            <a:extLst>
              <a:ext uri="{FF2B5EF4-FFF2-40B4-BE49-F238E27FC236}">
                <a16:creationId xmlns:a16="http://schemas.microsoft.com/office/drawing/2014/main" id="{72DCB9C6-FD6F-4D31-8B3B-F3159155F20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428568" y="2758649"/>
            <a:ext cx="5905500" cy="41338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Image result for adulting">
            <a:extLst>
              <a:ext uri="{FF2B5EF4-FFF2-40B4-BE49-F238E27FC236}">
                <a16:creationId xmlns:a16="http://schemas.microsoft.com/office/drawing/2014/main" id="{77F2CD97-964D-4E57-8017-F95C13514DE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97052" y="1276741"/>
            <a:ext cx="476250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Image result for adulting">
            <a:extLst>
              <a:ext uri="{FF2B5EF4-FFF2-40B4-BE49-F238E27FC236}">
                <a16:creationId xmlns:a16="http://schemas.microsoft.com/office/drawing/2014/main" id="{DB0A5647-8A58-495B-BAE8-CA7E75FB45B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1891" y="4119062"/>
            <a:ext cx="8763000" cy="380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39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E9AEFC-D5D4-437F-8366-5EB55BD980AE}"/>
              </a:ext>
            </a:extLst>
          </p:cNvPr>
          <p:cNvSpPr>
            <a:spLocks noGrp="1"/>
          </p:cNvSpPr>
          <p:nvPr>
            <p:ph type="body" sz="quarter" idx="15"/>
          </p:nvPr>
        </p:nvSpPr>
        <p:spPr>
          <a:xfrm>
            <a:off x="1206366" y="1033017"/>
            <a:ext cx="21943565" cy="919388"/>
          </a:xfrm>
        </p:spPr>
        <p:txBody>
          <a:bodyPr/>
          <a:lstStyle/>
          <a:p>
            <a:r>
              <a:rPr lang="en-US" dirty="0"/>
              <a:t> INTRODUCING THE ADULTING PHENOMENON </a:t>
            </a:r>
          </a:p>
        </p:txBody>
      </p:sp>
      <p:sp>
        <p:nvSpPr>
          <p:cNvPr id="3" name="Text Placeholder 2">
            <a:extLst>
              <a:ext uri="{FF2B5EF4-FFF2-40B4-BE49-F238E27FC236}">
                <a16:creationId xmlns:a16="http://schemas.microsoft.com/office/drawing/2014/main" id="{17FF673C-43C0-4048-87FA-332BDA2C68C6}"/>
              </a:ext>
            </a:extLst>
          </p:cNvPr>
          <p:cNvSpPr>
            <a:spLocks noGrp="1"/>
          </p:cNvSpPr>
          <p:nvPr>
            <p:ph type="body" sz="quarter" idx="16"/>
          </p:nvPr>
        </p:nvSpPr>
        <p:spPr>
          <a:xfrm>
            <a:off x="1838453" y="414206"/>
            <a:ext cx="1524263" cy="424732"/>
          </a:xfrm>
        </p:spPr>
        <p:txBody>
          <a:bodyPr/>
          <a:lstStyle/>
          <a:p>
            <a:r>
              <a:rPr lang="en-US" dirty="0"/>
              <a:t>INSIGHTS</a:t>
            </a:r>
          </a:p>
        </p:txBody>
      </p:sp>
      <p:sp>
        <p:nvSpPr>
          <p:cNvPr id="4" name="Rectangle 3">
            <a:extLst>
              <a:ext uri="{FF2B5EF4-FFF2-40B4-BE49-F238E27FC236}">
                <a16:creationId xmlns:a16="http://schemas.microsoft.com/office/drawing/2014/main" id="{9F92FE7B-226C-471D-8AB7-559B770BBE70}"/>
              </a:ext>
            </a:extLst>
          </p:cNvPr>
          <p:cNvSpPr/>
          <p:nvPr/>
        </p:nvSpPr>
        <p:spPr>
          <a:xfrm>
            <a:off x="2627731" y="3172969"/>
            <a:ext cx="19122188" cy="5242461"/>
          </a:xfrm>
          <a:prstGeom prst="rect">
            <a:avLst/>
          </a:prstGeom>
        </p:spPr>
        <p:txBody>
          <a:bodyPr wrap="square">
            <a:spAutoFit/>
          </a:bodyPr>
          <a:lstStyle/>
          <a:p>
            <a:r>
              <a:rPr lang="en-US" sz="6600" dirty="0" err="1">
                <a:solidFill>
                  <a:schemeClr val="accent1"/>
                </a:solidFill>
              </a:rPr>
              <a:t>a•dult•ing</a:t>
            </a:r>
            <a:r>
              <a:rPr lang="en-US" sz="6600" dirty="0">
                <a:solidFill>
                  <a:schemeClr val="accent1"/>
                </a:solidFill>
              </a:rPr>
              <a:t> </a:t>
            </a:r>
            <a:endParaRPr lang="en-US" sz="5400" dirty="0">
              <a:solidFill>
                <a:schemeClr val="accent1"/>
              </a:solidFill>
            </a:endParaRPr>
          </a:p>
          <a:p>
            <a:r>
              <a:rPr lang="en-US" sz="5400" dirty="0">
                <a:solidFill>
                  <a:schemeClr val="accent1"/>
                </a:solidFill>
              </a:rPr>
              <a:t>[ə </a:t>
            </a:r>
            <a:r>
              <a:rPr lang="en-US" sz="5400" dirty="0" err="1">
                <a:solidFill>
                  <a:schemeClr val="accent1"/>
                </a:solidFill>
              </a:rPr>
              <a:t>də́lt</a:t>
            </a:r>
            <a:r>
              <a:rPr lang="en-US" sz="5400" dirty="0">
                <a:solidFill>
                  <a:schemeClr val="accent1"/>
                </a:solidFill>
              </a:rPr>
              <a:t> </a:t>
            </a:r>
            <a:r>
              <a:rPr lang="en-US" sz="5400" dirty="0" err="1">
                <a:solidFill>
                  <a:schemeClr val="accent1"/>
                </a:solidFill>
              </a:rPr>
              <a:t>ɪŋ</a:t>
            </a:r>
            <a:r>
              <a:rPr lang="en-US" sz="5400" dirty="0">
                <a:solidFill>
                  <a:schemeClr val="accent1"/>
                </a:solidFill>
              </a:rPr>
              <a:t>]</a:t>
            </a:r>
          </a:p>
          <a:p>
            <a:pPr>
              <a:spcBef>
                <a:spcPts val="1000"/>
              </a:spcBef>
            </a:pPr>
            <a:r>
              <a:rPr lang="en-US" sz="5400" dirty="0">
                <a:solidFill>
                  <a:srgbClr val="000000"/>
                </a:solidFill>
              </a:rPr>
              <a:t>Verb</a:t>
            </a:r>
            <a:endParaRPr lang="en-US" sz="5400" dirty="0"/>
          </a:p>
          <a:p>
            <a:pPr fontAlgn="base">
              <a:spcBef>
                <a:spcPts val="1000"/>
              </a:spcBef>
              <a:buFont typeface="+mj-lt"/>
              <a:buAutoNum type="arabicPeriod"/>
            </a:pPr>
            <a:r>
              <a:rPr lang="en-US" sz="4800" i="1" dirty="0">
                <a:solidFill>
                  <a:srgbClr val="000000"/>
                </a:solidFill>
              </a:rPr>
              <a:t>The practice of behaving in a way characteristic of a responsible adult, especially the accomplishment of </a:t>
            </a:r>
            <a:r>
              <a:rPr lang="en-US" sz="4800" b="1" i="1" dirty="0">
                <a:solidFill>
                  <a:srgbClr val="000000"/>
                </a:solidFill>
              </a:rPr>
              <a:t>mundane but necessary tasks.  </a:t>
            </a:r>
            <a:endParaRPr lang="en-US" sz="4800" i="1" dirty="0">
              <a:solidFill>
                <a:srgbClr val="000000"/>
              </a:solidFill>
            </a:endParaRPr>
          </a:p>
        </p:txBody>
      </p:sp>
      <p:sp>
        <p:nvSpPr>
          <p:cNvPr id="12" name="Rectangle 11">
            <a:extLst>
              <a:ext uri="{FF2B5EF4-FFF2-40B4-BE49-F238E27FC236}">
                <a16:creationId xmlns:a16="http://schemas.microsoft.com/office/drawing/2014/main" id="{58F97BE5-245B-4BE1-AB84-BBD28EB802A8}"/>
              </a:ext>
            </a:extLst>
          </p:cNvPr>
          <p:cNvSpPr/>
          <p:nvPr/>
        </p:nvSpPr>
        <p:spPr>
          <a:xfrm>
            <a:off x="1838454" y="9700808"/>
            <a:ext cx="19122188" cy="36009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r>
              <a:rPr lang="en-US" sz="6000" b="1" i="1" dirty="0" err="1">
                <a:solidFill>
                  <a:schemeClr val="tx1"/>
                </a:solidFill>
              </a:rPr>
              <a:t>En</a:t>
            </a:r>
            <a:r>
              <a:rPr lang="en-US" sz="6000" b="1" i="1" dirty="0">
                <a:solidFill>
                  <a:schemeClr val="tx1"/>
                </a:solidFill>
              </a:rPr>
              <a:t> </a:t>
            </a:r>
            <a:r>
              <a:rPr lang="en-US" sz="6000" b="1" i="1" dirty="0" err="1">
                <a:solidFill>
                  <a:schemeClr val="tx1"/>
                </a:solidFill>
              </a:rPr>
              <a:t>jouant</a:t>
            </a:r>
            <a:r>
              <a:rPr lang="en-US" sz="6000" b="1" i="1" dirty="0">
                <a:solidFill>
                  <a:schemeClr val="tx1"/>
                </a:solidFill>
              </a:rPr>
              <a:t> </a:t>
            </a:r>
            <a:r>
              <a:rPr lang="en-US" sz="6000" b="1" i="1" dirty="0">
                <a:solidFill>
                  <a:schemeClr val="tx1"/>
                </a:solidFill>
                <a:cs typeface="Calibri" panose="020F0502020204030204" pitchFamily="34" charset="0"/>
              </a:rPr>
              <a:t>à </a:t>
            </a:r>
            <a:r>
              <a:rPr lang="en-US" sz="6000" b="1" i="1" dirty="0" err="1">
                <a:solidFill>
                  <a:schemeClr val="tx1"/>
                </a:solidFill>
              </a:rPr>
              <a:t>l’adulte</a:t>
            </a:r>
            <a:endParaRPr lang="en-US" sz="6000" b="1" i="1" dirty="0">
              <a:solidFill>
                <a:schemeClr val="tx1"/>
              </a:solidFill>
            </a:endParaRPr>
          </a:p>
          <a:p>
            <a:br>
              <a:rPr lang="en-US" sz="4400" i="1" dirty="0">
                <a:solidFill>
                  <a:srgbClr val="000000"/>
                </a:solidFill>
              </a:rPr>
            </a:br>
            <a:r>
              <a:rPr lang="en-US" sz="4400" i="1" dirty="0" err="1">
                <a:solidFill>
                  <a:srgbClr val="000000"/>
                </a:solidFill>
              </a:rPr>
              <a:t>Oui</a:t>
            </a:r>
            <a:r>
              <a:rPr lang="en-US" sz="4400" i="1" dirty="0">
                <a:solidFill>
                  <a:srgbClr val="000000"/>
                </a:solidFill>
              </a:rPr>
              <a:t>, </a:t>
            </a:r>
            <a:r>
              <a:rPr lang="en-US" sz="4400" i="1" dirty="0" err="1">
                <a:solidFill>
                  <a:srgbClr val="000000"/>
                </a:solidFill>
              </a:rPr>
              <a:t>j’ai</a:t>
            </a:r>
            <a:r>
              <a:rPr lang="en-US" sz="4400" i="1" dirty="0">
                <a:solidFill>
                  <a:srgbClr val="000000"/>
                </a:solidFill>
              </a:rPr>
              <a:t> des </a:t>
            </a:r>
            <a:r>
              <a:rPr lang="en-US" sz="4400" i="1" dirty="0" err="1">
                <a:solidFill>
                  <a:srgbClr val="000000"/>
                </a:solidFill>
              </a:rPr>
              <a:t>trous</a:t>
            </a:r>
            <a:r>
              <a:rPr lang="en-US" sz="4400" i="1" dirty="0">
                <a:solidFill>
                  <a:srgbClr val="000000"/>
                </a:solidFill>
              </a:rPr>
              <a:t> </a:t>
            </a:r>
            <a:r>
              <a:rPr lang="en-US" sz="4400" i="1" dirty="0" err="1">
                <a:solidFill>
                  <a:srgbClr val="000000"/>
                </a:solidFill>
              </a:rPr>
              <a:t>dans</a:t>
            </a:r>
            <a:r>
              <a:rPr lang="en-US" sz="4400" i="1" dirty="0">
                <a:solidFill>
                  <a:srgbClr val="000000"/>
                </a:solidFill>
              </a:rPr>
              <a:t> </a:t>
            </a:r>
            <a:r>
              <a:rPr lang="en-US" sz="4400" i="1" dirty="0" err="1">
                <a:solidFill>
                  <a:srgbClr val="000000"/>
                </a:solidFill>
              </a:rPr>
              <a:t>mes</a:t>
            </a:r>
            <a:r>
              <a:rPr lang="en-US" sz="4400" i="1" dirty="0">
                <a:solidFill>
                  <a:srgbClr val="000000"/>
                </a:solidFill>
              </a:rPr>
              <a:t> jeans, </a:t>
            </a:r>
            <a:r>
              <a:rPr lang="en-US" sz="4400" i="1" dirty="0" err="1">
                <a:solidFill>
                  <a:srgbClr val="000000"/>
                </a:solidFill>
              </a:rPr>
              <a:t>mais</a:t>
            </a:r>
            <a:r>
              <a:rPr lang="en-US" sz="4400" i="1" dirty="0">
                <a:solidFill>
                  <a:srgbClr val="000000"/>
                </a:solidFill>
              </a:rPr>
              <a:t> </a:t>
            </a:r>
            <a:r>
              <a:rPr lang="en-US" sz="4400" i="1" dirty="0" err="1">
                <a:solidFill>
                  <a:srgbClr val="000000"/>
                </a:solidFill>
              </a:rPr>
              <a:t>j’ai</a:t>
            </a:r>
            <a:r>
              <a:rPr lang="en-US" sz="4400" i="1" dirty="0">
                <a:solidFill>
                  <a:srgbClr val="000000"/>
                </a:solidFill>
              </a:rPr>
              <a:t> </a:t>
            </a:r>
            <a:r>
              <a:rPr lang="en-US" sz="4400" i="1" dirty="0" err="1">
                <a:solidFill>
                  <a:srgbClr val="000000"/>
                </a:solidFill>
              </a:rPr>
              <a:t>aussi</a:t>
            </a:r>
            <a:r>
              <a:rPr lang="en-US" sz="4400" i="1" dirty="0">
                <a:solidFill>
                  <a:srgbClr val="000000"/>
                </a:solidFill>
              </a:rPr>
              <a:t> </a:t>
            </a:r>
            <a:r>
              <a:rPr lang="en-US" sz="4400" i="1" dirty="0" err="1">
                <a:solidFill>
                  <a:srgbClr val="000000"/>
                </a:solidFill>
              </a:rPr>
              <a:t>payé</a:t>
            </a:r>
            <a:r>
              <a:rPr lang="en-US" sz="4400" i="1" dirty="0">
                <a:solidFill>
                  <a:srgbClr val="000000"/>
                </a:solidFill>
              </a:rPr>
              <a:t> </a:t>
            </a:r>
            <a:r>
              <a:rPr lang="en-US" sz="4400" i="1" dirty="0" err="1">
                <a:solidFill>
                  <a:srgbClr val="000000"/>
                </a:solidFill>
              </a:rPr>
              <a:t>mes</a:t>
            </a:r>
            <a:r>
              <a:rPr lang="en-US" sz="4400" i="1" dirty="0">
                <a:solidFill>
                  <a:srgbClr val="000000"/>
                </a:solidFill>
              </a:rPr>
              <a:t> </a:t>
            </a:r>
            <a:r>
              <a:rPr lang="en-US" sz="4400" i="1" dirty="0" err="1">
                <a:solidFill>
                  <a:srgbClr val="000000"/>
                </a:solidFill>
              </a:rPr>
              <a:t>impôts</a:t>
            </a:r>
            <a:r>
              <a:rPr lang="en-US" sz="4400" i="1" dirty="0">
                <a:solidFill>
                  <a:srgbClr val="000000"/>
                </a:solidFill>
              </a:rPr>
              <a:t>, </a:t>
            </a:r>
            <a:r>
              <a:rPr lang="en-US" sz="4400" i="1" dirty="0" err="1">
                <a:solidFill>
                  <a:srgbClr val="000000"/>
                </a:solidFill>
              </a:rPr>
              <a:t>donc</a:t>
            </a:r>
            <a:r>
              <a:rPr lang="en-US" sz="4400" i="1" dirty="0">
                <a:solidFill>
                  <a:srgbClr val="000000"/>
                </a:solidFill>
              </a:rPr>
              <a:t> </a:t>
            </a:r>
            <a:r>
              <a:rPr lang="en-US" sz="4400" i="1" dirty="0" err="1">
                <a:solidFill>
                  <a:srgbClr val="000000"/>
                </a:solidFill>
              </a:rPr>
              <a:t>je</a:t>
            </a:r>
            <a:r>
              <a:rPr lang="en-US" sz="4400" i="1" dirty="0">
                <a:solidFill>
                  <a:srgbClr val="000000"/>
                </a:solidFill>
              </a:rPr>
              <a:t> </a:t>
            </a:r>
            <a:r>
              <a:rPr lang="en-US" sz="4400" i="1" dirty="0" err="1">
                <a:solidFill>
                  <a:srgbClr val="000000"/>
                </a:solidFill>
              </a:rPr>
              <a:t>suis</a:t>
            </a:r>
            <a:r>
              <a:rPr lang="en-US" sz="4400" i="1" dirty="0">
                <a:solidFill>
                  <a:srgbClr val="000000"/>
                </a:solidFill>
              </a:rPr>
              <a:t> </a:t>
            </a:r>
            <a:r>
              <a:rPr lang="en-US" sz="4400" i="1" dirty="0" err="1">
                <a:solidFill>
                  <a:srgbClr val="000000"/>
                </a:solidFill>
              </a:rPr>
              <a:t>une</a:t>
            </a:r>
            <a:r>
              <a:rPr lang="en-US" sz="4400" i="1" dirty="0">
                <a:solidFill>
                  <a:srgbClr val="000000"/>
                </a:solidFill>
              </a:rPr>
              <a:t> adult </a:t>
            </a:r>
            <a:r>
              <a:rPr lang="en-US" sz="4400" i="1" dirty="0" err="1">
                <a:solidFill>
                  <a:srgbClr val="000000"/>
                </a:solidFill>
              </a:rPr>
              <a:t>valabe</a:t>
            </a:r>
            <a:endParaRPr lang="en-US" sz="4400" i="1" dirty="0">
              <a:solidFill>
                <a:srgbClr val="000000"/>
              </a:solidFill>
            </a:endParaRPr>
          </a:p>
          <a:p>
            <a:endParaRPr lang="en-US" sz="3600" i="1" dirty="0">
              <a:solidFill>
                <a:srgbClr val="000000"/>
              </a:solidFill>
            </a:endParaRPr>
          </a:p>
        </p:txBody>
      </p:sp>
    </p:spTree>
    <p:extLst>
      <p:ext uri="{BB962C8B-B14F-4D97-AF65-F5344CB8AC3E}">
        <p14:creationId xmlns:p14="http://schemas.microsoft.com/office/powerpoint/2010/main" val="3832590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1F3B96-2AD7-4690-8563-7BAE3E613469}"/>
              </a:ext>
            </a:extLst>
          </p:cNvPr>
          <p:cNvSpPr>
            <a:spLocks noGrp="1"/>
          </p:cNvSpPr>
          <p:nvPr>
            <p:ph type="body" sz="quarter" idx="15"/>
          </p:nvPr>
        </p:nvSpPr>
        <p:spPr/>
        <p:txBody>
          <a:bodyPr/>
          <a:lstStyle/>
          <a:p>
            <a:r>
              <a:rPr lang="en-US" dirty="0"/>
              <a:t>The adulting concept decoded</a:t>
            </a:r>
          </a:p>
        </p:txBody>
      </p:sp>
      <p:sp>
        <p:nvSpPr>
          <p:cNvPr id="3" name="Text Placeholder 2">
            <a:extLst>
              <a:ext uri="{FF2B5EF4-FFF2-40B4-BE49-F238E27FC236}">
                <a16:creationId xmlns:a16="http://schemas.microsoft.com/office/drawing/2014/main" id="{40651371-0489-480D-9747-35CFC346F33A}"/>
              </a:ext>
            </a:extLst>
          </p:cNvPr>
          <p:cNvSpPr>
            <a:spLocks noGrp="1"/>
          </p:cNvSpPr>
          <p:nvPr>
            <p:ph type="body" sz="quarter" idx="16"/>
          </p:nvPr>
        </p:nvSpPr>
        <p:spPr>
          <a:xfrm>
            <a:off x="1838453" y="414206"/>
            <a:ext cx="1524263" cy="424732"/>
          </a:xfrm>
        </p:spPr>
        <p:txBody>
          <a:bodyPr/>
          <a:lstStyle/>
          <a:p>
            <a:r>
              <a:rPr lang="en-US" dirty="0"/>
              <a:t>insights</a:t>
            </a:r>
          </a:p>
        </p:txBody>
      </p:sp>
      <p:grpSp>
        <p:nvGrpSpPr>
          <p:cNvPr id="8" name="Group 7">
            <a:extLst>
              <a:ext uri="{FF2B5EF4-FFF2-40B4-BE49-F238E27FC236}">
                <a16:creationId xmlns:a16="http://schemas.microsoft.com/office/drawing/2014/main" id="{E833FABE-6D15-4E7B-9A28-36D43D5965F9}"/>
              </a:ext>
            </a:extLst>
          </p:cNvPr>
          <p:cNvGrpSpPr/>
          <p:nvPr/>
        </p:nvGrpSpPr>
        <p:grpSpPr>
          <a:xfrm>
            <a:off x="1416316" y="7192184"/>
            <a:ext cx="21207710" cy="2554545"/>
            <a:chOff x="1357322" y="5540363"/>
            <a:chExt cx="15943315" cy="2554545"/>
          </a:xfrm>
        </p:grpSpPr>
        <p:sp>
          <p:nvSpPr>
            <p:cNvPr id="5" name="TextBox 4">
              <a:extLst>
                <a:ext uri="{FF2B5EF4-FFF2-40B4-BE49-F238E27FC236}">
                  <a16:creationId xmlns:a16="http://schemas.microsoft.com/office/drawing/2014/main" id="{816A3668-AB55-44F5-8EC2-A844204B6D4A}"/>
                </a:ext>
              </a:extLst>
            </p:cNvPr>
            <p:cNvSpPr txBox="1"/>
            <p:nvPr/>
          </p:nvSpPr>
          <p:spPr>
            <a:xfrm>
              <a:off x="1357322" y="5540363"/>
              <a:ext cx="4180398" cy="2554545"/>
            </a:xfrm>
            <a:prstGeom prst="rect">
              <a:avLst/>
            </a:prstGeom>
            <a:noFill/>
          </p:spPr>
          <p:txBody>
            <a:bodyPr wrap="square" rtlCol="0">
              <a:spAutoFit/>
            </a:bodyPr>
            <a:lstStyle/>
            <a:p>
              <a:r>
                <a:rPr lang="en-US" sz="6000" b="1" dirty="0"/>
                <a:t>ADULTING </a:t>
              </a:r>
            </a:p>
            <a:p>
              <a:r>
                <a:rPr lang="en-US" sz="6000" b="1" dirty="0"/>
                <a:t>Feelings</a:t>
              </a:r>
            </a:p>
            <a:p>
              <a:endParaRPr lang="en-US" sz="4000" dirty="0"/>
            </a:p>
          </p:txBody>
        </p:sp>
        <p:sp>
          <p:nvSpPr>
            <p:cNvPr id="6" name="Rectangle 5">
              <a:extLst>
                <a:ext uri="{FF2B5EF4-FFF2-40B4-BE49-F238E27FC236}">
                  <a16:creationId xmlns:a16="http://schemas.microsoft.com/office/drawing/2014/main" id="{2CEC38A7-6B31-4DAC-A7F8-1CC6F059E211}"/>
                </a:ext>
              </a:extLst>
            </p:cNvPr>
            <p:cNvSpPr/>
            <p:nvPr/>
          </p:nvSpPr>
          <p:spPr>
            <a:xfrm>
              <a:off x="13120239" y="5540363"/>
              <a:ext cx="4180398" cy="1938992"/>
            </a:xfrm>
            <a:prstGeom prst="rect">
              <a:avLst/>
            </a:prstGeom>
          </p:spPr>
          <p:txBody>
            <a:bodyPr wrap="square">
              <a:spAutoFit/>
            </a:bodyPr>
            <a:lstStyle/>
            <a:p>
              <a:r>
                <a:rPr lang="en-US" sz="6000" b="1" dirty="0"/>
                <a:t>ADULTING</a:t>
              </a:r>
            </a:p>
            <a:p>
              <a:r>
                <a:rPr lang="en-US" sz="6000" b="1" dirty="0"/>
                <a:t>Purchases</a:t>
              </a:r>
            </a:p>
          </p:txBody>
        </p:sp>
        <p:sp>
          <p:nvSpPr>
            <p:cNvPr id="4" name="Rectangle 3">
              <a:extLst>
                <a:ext uri="{FF2B5EF4-FFF2-40B4-BE49-F238E27FC236}">
                  <a16:creationId xmlns:a16="http://schemas.microsoft.com/office/drawing/2014/main" id="{9FA7767A-D30B-4EE0-BED0-0C3A53894FF9}"/>
                </a:ext>
              </a:extLst>
            </p:cNvPr>
            <p:cNvSpPr/>
            <p:nvPr/>
          </p:nvSpPr>
          <p:spPr>
            <a:xfrm>
              <a:off x="6959024" y="5540363"/>
              <a:ext cx="4739911" cy="1938992"/>
            </a:xfrm>
            <a:prstGeom prst="rect">
              <a:avLst/>
            </a:prstGeom>
          </p:spPr>
          <p:txBody>
            <a:bodyPr wrap="square">
              <a:spAutoFit/>
            </a:bodyPr>
            <a:lstStyle/>
            <a:p>
              <a:r>
                <a:rPr lang="en-US" sz="6000" b="1" dirty="0"/>
                <a:t>ADULTING </a:t>
              </a:r>
            </a:p>
            <a:p>
              <a:r>
                <a:rPr lang="en-US" sz="6000" b="1" dirty="0"/>
                <a:t>Actions</a:t>
              </a:r>
              <a:endParaRPr lang="en-US" sz="6000" dirty="0"/>
            </a:p>
          </p:txBody>
        </p:sp>
      </p:grpSp>
      <p:pic>
        <p:nvPicPr>
          <p:cNvPr id="5122" name="Picture 2" descr="Image result for adulting">
            <a:extLst>
              <a:ext uri="{FF2B5EF4-FFF2-40B4-BE49-F238E27FC236}">
                <a16:creationId xmlns:a16="http://schemas.microsoft.com/office/drawing/2014/main" id="{E5687859-D770-43DD-BD60-471F76DD3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2316" y="3029996"/>
            <a:ext cx="3288398" cy="32883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E8327DC-72F4-4831-B3AC-B9416FD1C2BD}"/>
              </a:ext>
            </a:extLst>
          </p:cNvPr>
          <p:cNvSpPr txBox="1"/>
          <p:nvPr/>
        </p:nvSpPr>
        <p:spPr>
          <a:xfrm>
            <a:off x="1207008" y="10591800"/>
            <a:ext cx="20128992" cy="1200329"/>
          </a:xfrm>
          <a:prstGeom prst="rect">
            <a:avLst/>
          </a:prstGeom>
          <a:noFill/>
        </p:spPr>
        <p:txBody>
          <a:bodyPr wrap="square" rtlCol="0">
            <a:spAutoFit/>
          </a:bodyPr>
          <a:lstStyle/>
          <a:p>
            <a:r>
              <a:rPr lang="en-US" sz="7200" dirty="0"/>
              <a:t>NECESSARY, MUNDANE, IMMEDIATE </a:t>
            </a:r>
          </a:p>
        </p:txBody>
      </p:sp>
    </p:spTree>
    <p:extLst>
      <p:ext uri="{BB962C8B-B14F-4D97-AF65-F5344CB8AC3E}">
        <p14:creationId xmlns:p14="http://schemas.microsoft.com/office/powerpoint/2010/main" val="3728634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597ECB-987A-44B4-AA24-FFC0E4A8B714}"/>
              </a:ext>
            </a:extLst>
          </p:cNvPr>
          <p:cNvSpPr>
            <a:spLocks noGrp="1"/>
          </p:cNvSpPr>
          <p:nvPr>
            <p:ph type="body" sz="quarter" idx="16"/>
          </p:nvPr>
        </p:nvSpPr>
        <p:spPr>
          <a:xfrm>
            <a:off x="1838453" y="444686"/>
            <a:ext cx="1524135" cy="424732"/>
          </a:xfrm>
        </p:spPr>
        <p:txBody>
          <a:bodyPr/>
          <a:lstStyle/>
          <a:p>
            <a:r>
              <a:rPr lang="en-US" dirty="0"/>
              <a:t>INSIGHTS</a:t>
            </a:r>
          </a:p>
        </p:txBody>
      </p:sp>
      <p:pic>
        <p:nvPicPr>
          <p:cNvPr id="2050" name="Picture 2" descr="Image result for LAPTOP SCREEN">
            <a:extLst>
              <a:ext uri="{FF2B5EF4-FFF2-40B4-BE49-F238E27FC236}">
                <a16:creationId xmlns:a16="http://schemas.microsoft.com/office/drawing/2014/main" id="{E201EF07-BA20-4D98-838D-7C6CE2C0C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213" y="2087635"/>
            <a:ext cx="22216665" cy="113691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7A3F545-3E09-447A-8218-0A9417C7C85D}"/>
              </a:ext>
            </a:extLst>
          </p:cNvPr>
          <p:cNvPicPr>
            <a:picLocks noChangeAspect="1"/>
          </p:cNvPicPr>
          <p:nvPr/>
        </p:nvPicPr>
        <p:blipFill>
          <a:blip r:embed="rId4"/>
          <a:stretch>
            <a:fillRect/>
          </a:stretch>
        </p:blipFill>
        <p:spPr>
          <a:xfrm>
            <a:off x="4155907" y="2971436"/>
            <a:ext cx="15755151" cy="8487288"/>
          </a:xfrm>
          <a:prstGeom prst="rect">
            <a:avLst/>
          </a:prstGeom>
        </p:spPr>
      </p:pic>
      <p:pic>
        <p:nvPicPr>
          <p:cNvPr id="5" name="Picture 4">
            <a:extLst>
              <a:ext uri="{FF2B5EF4-FFF2-40B4-BE49-F238E27FC236}">
                <a16:creationId xmlns:a16="http://schemas.microsoft.com/office/drawing/2014/main" id="{A24CFA14-A672-4493-918D-B5FC54F3B861}"/>
              </a:ext>
            </a:extLst>
          </p:cNvPr>
          <p:cNvPicPr>
            <a:picLocks noChangeAspect="1"/>
          </p:cNvPicPr>
          <p:nvPr/>
        </p:nvPicPr>
        <p:blipFill>
          <a:blip r:embed="rId5"/>
          <a:stretch>
            <a:fillRect/>
          </a:stretch>
        </p:blipFill>
        <p:spPr>
          <a:xfrm>
            <a:off x="4155907" y="2971436"/>
            <a:ext cx="15755150" cy="8862272"/>
          </a:xfrm>
          <a:prstGeom prst="rect">
            <a:avLst/>
          </a:prstGeom>
        </p:spPr>
      </p:pic>
    </p:spTree>
    <p:extLst>
      <p:ext uri="{BB962C8B-B14F-4D97-AF65-F5344CB8AC3E}">
        <p14:creationId xmlns:p14="http://schemas.microsoft.com/office/powerpoint/2010/main" val="45908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52926C-20B4-44CA-9A60-13A371C5624A}"/>
              </a:ext>
            </a:extLst>
          </p:cNvPr>
          <p:cNvSpPr>
            <a:spLocks noGrp="1"/>
          </p:cNvSpPr>
          <p:nvPr>
            <p:ph type="body" sz="quarter" idx="16"/>
          </p:nvPr>
        </p:nvSpPr>
        <p:spPr>
          <a:xfrm>
            <a:off x="1838453" y="420623"/>
            <a:ext cx="1524263" cy="424732"/>
          </a:xfrm>
        </p:spPr>
        <p:txBody>
          <a:bodyPr/>
          <a:lstStyle/>
          <a:p>
            <a:r>
              <a:rPr lang="en-US" dirty="0"/>
              <a:t>insights</a:t>
            </a:r>
          </a:p>
        </p:txBody>
      </p:sp>
      <p:sp>
        <p:nvSpPr>
          <p:cNvPr id="5" name="Rectangle 1">
            <a:extLst>
              <a:ext uri="{FF2B5EF4-FFF2-40B4-BE49-F238E27FC236}">
                <a16:creationId xmlns:a16="http://schemas.microsoft.com/office/drawing/2014/main" id="{A5316394-847D-414C-BCD2-3508324ED2F5}"/>
              </a:ext>
            </a:extLst>
          </p:cNvPr>
          <p:cNvSpPr>
            <a:spLocks noChangeArrowheads="1"/>
          </p:cNvSpPr>
          <p:nvPr/>
        </p:nvSpPr>
        <p:spPr bwMode="auto">
          <a:xfrm>
            <a:off x="6931025" y="6440488"/>
            <a:ext cx="24377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Table 5">
            <a:extLst>
              <a:ext uri="{FF2B5EF4-FFF2-40B4-BE49-F238E27FC236}">
                <a16:creationId xmlns:a16="http://schemas.microsoft.com/office/drawing/2014/main" id="{E2793BE6-E5B6-45D0-A704-B3A7CED6B78B}"/>
              </a:ext>
            </a:extLst>
          </p:cNvPr>
          <p:cNvGraphicFramePr>
            <a:graphicFrameLocks noGrp="1"/>
          </p:cNvGraphicFramePr>
          <p:nvPr>
            <p:extLst>
              <p:ext uri="{D42A27DB-BD31-4B8C-83A1-F6EECF244321}">
                <p14:modId xmlns:p14="http://schemas.microsoft.com/office/powerpoint/2010/main" val="1390836609"/>
              </p:ext>
            </p:extLst>
          </p:nvPr>
        </p:nvGraphicFramePr>
        <p:xfrm>
          <a:off x="836404" y="4156366"/>
          <a:ext cx="22704843" cy="6836784"/>
        </p:xfrm>
        <a:graphic>
          <a:graphicData uri="http://schemas.openxmlformats.org/drawingml/2006/table">
            <a:tbl>
              <a:tblPr>
                <a:tableStyleId>{073A0DAA-6AF3-43AB-8588-CEC1D06C72B9}</a:tableStyleId>
              </a:tblPr>
              <a:tblGrid>
                <a:gridCol w="7425513">
                  <a:extLst>
                    <a:ext uri="{9D8B030D-6E8A-4147-A177-3AD203B41FA5}">
                      <a16:colId xmlns:a16="http://schemas.microsoft.com/office/drawing/2014/main" val="148374796"/>
                    </a:ext>
                  </a:extLst>
                </a:gridCol>
                <a:gridCol w="3055866">
                  <a:extLst>
                    <a:ext uri="{9D8B030D-6E8A-4147-A177-3AD203B41FA5}">
                      <a16:colId xmlns:a16="http://schemas.microsoft.com/office/drawing/2014/main" val="1121115251"/>
                    </a:ext>
                  </a:extLst>
                </a:gridCol>
                <a:gridCol w="3055866">
                  <a:extLst>
                    <a:ext uri="{9D8B030D-6E8A-4147-A177-3AD203B41FA5}">
                      <a16:colId xmlns:a16="http://schemas.microsoft.com/office/drawing/2014/main" val="3737713802"/>
                    </a:ext>
                  </a:extLst>
                </a:gridCol>
                <a:gridCol w="3055866">
                  <a:extLst>
                    <a:ext uri="{9D8B030D-6E8A-4147-A177-3AD203B41FA5}">
                      <a16:colId xmlns:a16="http://schemas.microsoft.com/office/drawing/2014/main" val="1638717080"/>
                    </a:ext>
                  </a:extLst>
                </a:gridCol>
                <a:gridCol w="3055866">
                  <a:extLst>
                    <a:ext uri="{9D8B030D-6E8A-4147-A177-3AD203B41FA5}">
                      <a16:colId xmlns:a16="http://schemas.microsoft.com/office/drawing/2014/main" val="2032138699"/>
                    </a:ext>
                  </a:extLst>
                </a:gridCol>
                <a:gridCol w="3055866">
                  <a:extLst>
                    <a:ext uri="{9D8B030D-6E8A-4147-A177-3AD203B41FA5}">
                      <a16:colId xmlns:a16="http://schemas.microsoft.com/office/drawing/2014/main" val="4108785144"/>
                    </a:ext>
                  </a:extLst>
                </a:gridCol>
              </a:tblGrid>
              <a:tr h="1271042">
                <a:tc>
                  <a:txBody>
                    <a:bodyPr/>
                    <a:lstStyle/>
                    <a:p>
                      <a:pPr algn="l" fontAlgn="b"/>
                      <a:r>
                        <a:rPr lang="en-US" sz="3600" b="1" i="0" u="none" strike="noStrike" spc="0" dirty="0">
                          <a:solidFill>
                            <a:schemeClr val="tx1">
                              <a:lumMod val="10000"/>
                              <a:lumOff val="90000"/>
                            </a:schemeClr>
                          </a:solidFill>
                          <a:effectLst>
                            <a:outerShdw blurRad="50800" dist="38100" dir="5400000" algn="t" rotWithShape="0">
                              <a:prstClr val="black">
                                <a:alpha val="40000"/>
                              </a:prstClr>
                            </a:outerShdw>
                          </a:effectLst>
                          <a:latin typeface="+mn-lt"/>
                        </a:rPr>
                        <a:t>Choice Dimensions</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25000"/>
                      </a:schemeClr>
                    </a:solidFill>
                  </a:tcPr>
                </a:tc>
                <a:tc>
                  <a:txBody>
                    <a:bodyPr/>
                    <a:lstStyle/>
                    <a:p>
                      <a:pPr algn="ctr" fontAlgn="b"/>
                      <a:r>
                        <a:rPr lang="en-US" sz="3600" b="1" i="0" u="none" strike="noStrike" spc="0" dirty="0">
                          <a:solidFill>
                            <a:schemeClr val="tx1">
                              <a:lumMod val="10000"/>
                              <a:lumOff val="90000"/>
                            </a:schemeClr>
                          </a:solidFill>
                          <a:effectLst>
                            <a:outerShdw blurRad="50800" dist="38100" dir="5400000" algn="t" rotWithShape="0">
                              <a:prstClr val="black">
                                <a:alpha val="40000"/>
                              </a:prstClr>
                            </a:outerShdw>
                          </a:effectLst>
                          <a:latin typeface="+mj-lt"/>
                        </a:rPr>
                        <a:t>CANADIAN TIRE </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US" sz="3600" b="1" i="0" u="none" strike="noStrike" spc="0" dirty="0">
                          <a:solidFill>
                            <a:schemeClr val="tx1">
                              <a:lumMod val="10000"/>
                              <a:lumOff val="90000"/>
                            </a:schemeClr>
                          </a:solidFill>
                          <a:effectLst>
                            <a:outerShdw blurRad="50800" dist="38100" dir="5400000" algn="t" rotWithShape="0">
                              <a:prstClr val="black">
                                <a:alpha val="40000"/>
                              </a:prstClr>
                            </a:outerShdw>
                          </a:effectLst>
                          <a:latin typeface="+mj-lt"/>
                        </a:rPr>
                        <a:t>AMAZON</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b"/>
                      <a:r>
                        <a:rPr lang="en-US" sz="3600" b="1" i="0" u="none" strike="noStrike" spc="0" dirty="0">
                          <a:solidFill>
                            <a:schemeClr val="tx1">
                              <a:lumMod val="10000"/>
                              <a:lumOff val="90000"/>
                            </a:schemeClr>
                          </a:solidFill>
                          <a:effectLst>
                            <a:outerShdw blurRad="50800" dist="38100" dir="5400000" algn="t" rotWithShape="0">
                              <a:prstClr val="black">
                                <a:alpha val="40000"/>
                              </a:prstClr>
                            </a:outerShdw>
                          </a:effectLst>
                          <a:latin typeface="+mj-lt"/>
                        </a:rPr>
                        <a:t>WALMART</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US" sz="3600" b="1" i="0" u="none" strike="noStrike" spc="0" dirty="0">
                          <a:solidFill>
                            <a:schemeClr val="tx1">
                              <a:lumMod val="10000"/>
                              <a:lumOff val="90000"/>
                            </a:schemeClr>
                          </a:solidFill>
                          <a:effectLst>
                            <a:outerShdw blurRad="50800" dist="38100" dir="5400000" algn="t" rotWithShape="0">
                              <a:prstClr val="black">
                                <a:alpha val="40000"/>
                              </a:prstClr>
                            </a:outerShdw>
                          </a:effectLst>
                          <a:latin typeface="+mj-lt"/>
                        </a:rPr>
                        <a:t>COSTCO</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b"/>
                      <a:r>
                        <a:rPr lang="en-US" sz="3600" b="1" i="0" u="none" strike="noStrike" spc="0" dirty="0">
                          <a:solidFill>
                            <a:schemeClr val="tx1">
                              <a:lumMod val="10000"/>
                              <a:lumOff val="90000"/>
                            </a:schemeClr>
                          </a:solidFill>
                          <a:effectLst>
                            <a:outerShdw blurRad="50800" dist="38100" dir="5400000" algn="t" rotWithShape="0">
                              <a:prstClr val="black">
                                <a:alpha val="40000"/>
                              </a:prstClr>
                            </a:outerShdw>
                          </a:effectLst>
                          <a:latin typeface="+mj-lt"/>
                        </a:rPr>
                        <a:t>DOLLARAMA</a:t>
                      </a: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537963949"/>
                  </a:ext>
                </a:extLst>
              </a:tr>
              <a:tr h="926104">
                <a:tc>
                  <a:txBody>
                    <a:bodyPr/>
                    <a:lstStyle/>
                    <a:p>
                      <a:pPr algn="l" fontAlgn="b"/>
                      <a:r>
                        <a:rPr lang="en-US" sz="3600" b="1" i="0" u="none" strike="noStrike" spc="0" dirty="0">
                          <a:solidFill>
                            <a:schemeClr val="bg1">
                              <a:lumMod val="25000"/>
                            </a:schemeClr>
                          </a:solidFill>
                          <a:effectLst/>
                          <a:latin typeface="+mn-lt"/>
                        </a:rPr>
                        <a:t>Proximity to Urban Downtown</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04213752"/>
                  </a:ext>
                </a:extLst>
              </a:tr>
              <a:tr h="926104">
                <a:tc>
                  <a:txBody>
                    <a:bodyPr/>
                    <a:lstStyle/>
                    <a:p>
                      <a:pPr algn="l" fontAlgn="b"/>
                      <a:r>
                        <a:rPr lang="en-US" sz="3600" b="1" i="0" u="none" strike="noStrike" spc="0" dirty="0">
                          <a:solidFill>
                            <a:schemeClr val="bg1">
                              <a:lumMod val="25000"/>
                            </a:schemeClr>
                          </a:solidFill>
                          <a:effectLst/>
                          <a:latin typeface="+mn-lt"/>
                        </a:rPr>
                        <a:t>Brick and Mortar (Immediacy)</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9214156"/>
                  </a:ext>
                </a:extLst>
              </a:tr>
              <a:tr h="926104">
                <a:tc>
                  <a:txBody>
                    <a:bodyPr/>
                    <a:lstStyle/>
                    <a:p>
                      <a:pPr algn="l" fontAlgn="b"/>
                      <a:r>
                        <a:rPr lang="en-US" sz="3600" b="1" i="0" u="none" strike="noStrike" spc="0" dirty="0">
                          <a:solidFill>
                            <a:schemeClr val="bg1">
                              <a:lumMod val="25000"/>
                            </a:schemeClr>
                          </a:solidFill>
                          <a:effectLst/>
                          <a:latin typeface="+mn-lt"/>
                        </a:rPr>
                        <a:t>Broad Adulting Categories</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31652762"/>
                  </a:ext>
                </a:extLst>
              </a:tr>
              <a:tr h="926104">
                <a:tc>
                  <a:txBody>
                    <a:bodyPr/>
                    <a:lstStyle/>
                    <a:p>
                      <a:pPr algn="l" fontAlgn="b"/>
                      <a:r>
                        <a:rPr lang="en-US" sz="3600" b="1" i="0" u="none" strike="noStrike" spc="0" dirty="0">
                          <a:solidFill>
                            <a:schemeClr val="bg1">
                              <a:lumMod val="25000"/>
                            </a:schemeClr>
                          </a:solidFill>
                          <a:effectLst/>
                          <a:latin typeface="+mn-lt"/>
                        </a:rPr>
                        <a:t>Entry-Level Price Point</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1730411"/>
                  </a:ext>
                </a:extLst>
              </a:tr>
              <a:tr h="926104">
                <a:tc>
                  <a:txBody>
                    <a:bodyPr/>
                    <a:lstStyle/>
                    <a:p>
                      <a:pPr algn="l" fontAlgn="b"/>
                      <a:r>
                        <a:rPr lang="en-US" sz="3600" b="1" i="0" u="none" strike="noStrike" spc="0" dirty="0">
                          <a:solidFill>
                            <a:schemeClr val="bg1">
                              <a:lumMod val="25000"/>
                            </a:schemeClr>
                          </a:solidFill>
                          <a:effectLst/>
                          <a:latin typeface="+mn-lt"/>
                        </a:rPr>
                        <a:t>Mid-Level Price Point</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85888036"/>
                  </a:ext>
                </a:extLst>
              </a:tr>
              <a:tr h="926104">
                <a:tc>
                  <a:txBody>
                    <a:bodyPr/>
                    <a:lstStyle/>
                    <a:p>
                      <a:pPr algn="l" fontAlgn="b"/>
                      <a:r>
                        <a:rPr lang="en-US" sz="3600" b="1" i="0" u="none" strike="noStrike" spc="0" dirty="0">
                          <a:solidFill>
                            <a:schemeClr val="bg1">
                              <a:lumMod val="25000"/>
                            </a:schemeClr>
                          </a:solidFill>
                          <a:effectLst/>
                          <a:latin typeface="+mn-lt"/>
                        </a:rPr>
                        <a:t>Loyalty Program </a:t>
                      </a:r>
                    </a:p>
                  </a:txBody>
                  <a:tcPr marL="274320" marR="274320" marT="91440" marB="91440" anchor="ctr">
                    <a:lnL w="28575"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en-US" sz="3600" b="1" i="0" u="none" strike="noStrike" dirty="0">
                          <a:solidFill>
                            <a:schemeClr val="bg1">
                              <a:lumMod val="25000"/>
                            </a:schemeClr>
                          </a:solidFill>
                          <a:effectLst/>
                          <a:latin typeface="+mn-lt"/>
                        </a:rPr>
                        <a:t>x</a:t>
                      </a:r>
                    </a:p>
                  </a:txBody>
                  <a:tcPr marL="274320" marR="274320"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endParaRPr lang="en-US" sz="3600" b="1" i="0" u="none" strike="noStrike" dirty="0">
                        <a:solidFill>
                          <a:schemeClr val="bg1">
                            <a:lumMod val="25000"/>
                          </a:schemeClr>
                        </a:solidFill>
                        <a:effectLst/>
                        <a:latin typeface="+mn-lt"/>
                      </a:endParaRPr>
                    </a:p>
                  </a:txBody>
                  <a:tcPr marL="274320" marR="274320" marT="91440" marB="91440" anchor="ctr">
                    <a:lnL w="571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4482359"/>
                  </a:ext>
                </a:extLst>
              </a:tr>
            </a:tbl>
          </a:graphicData>
        </a:graphic>
      </p:graphicFrame>
      <p:sp>
        <p:nvSpPr>
          <p:cNvPr id="7" name="TextBox 6">
            <a:extLst>
              <a:ext uri="{FF2B5EF4-FFF2-40B4-BE49-F238E27FC236}">
                <a16:creationId xmlns:a16="http://schemas.microsoft.com/office/drawing/2014/main" id="{24E198DB-CF43-48C8-B4FD-12BB5359A015}"/>
              </a:ext>
            </a:extLst>
          </p:cNvPr>
          <p:cNvSpPr txBox="1"/>
          <p:nvPr/>
        </p:nvSpPr>
        <p:spPr>
          <a:xfrm>
            <a:off x="1217042" y="11818049"/>
            <a:ext cx="21943565" cy="646331"/>
          </a:xfrm>
          <a:prstGeom prst="rect">
            <a:avLst/>
          </a:prstGeom>
          <a:noFill/>
        </p:spPr>
        <p:txBody>
          <a:bodyPr wrap="square" rtlCol="0">
            <a:spAutoFit/>
          </a:bodyPr>
          <a:lstStyle/>
          <a:p>
            <a:endParaRPr lang="en-US" dirty="0"/>
          </a:p>
          <a:p>
            <a:endParaRPr lang="en-US" dirty="0"/>
          </a:p>
        </p:txBody>
      </p:sp>
      <p:sp>
        <p:nvSpPr>
          <p:cNvPr id="9" name="Text Placeholder 1">
            <a:extLst>
              <a:ext uri="{FF2B5EF4-FFF2-40B4-BE49-F238E27FC236}">
                <a16:creationId xmlns:a16="http://schemas.microsoft.com/office/drawing/2014/main" id="{2F12A489-8B9C-4AE0-B723-6FB483E9DC56}"/>
              </a:ext>
            </a:extLst>
          </p:cNvPr>
          <p:cNvSpPr txBox="1">
            <a:spLocks/>
          </p:cNvSpPr>
          <p:nvPr/>
        </p:nvSpPr>
        <p:spPr>
          <a:xfrm>
            <a:off x="1217042" y="1484632"/>
            <a:ext cx="20525026" cy="919388"/>
          </a:xfrm>
          <a:prstGeom prst="rect">
            <a:avLst/>
          </a:prstGeom>
        </p:spPr>
        <p:txBody>
          <a:bodyPr vert="horz" lIns="0" tIns="0" rIns="0" bIns="0" rtlCol="0" anchor="ctr">
            <a:noAutofit/>
          </a:bodyPr>
          <a:lstStyle>
            <a:lvl1pPr marL="0" indent="0" algn="l" defTabSz="1828343" rtl="0" eaLnBrk="1" latinLnBrk="0" hangingPunct="1">
              <a:lnSpc>
                <a:spcPct val="90000"/>
              </a:lnSpc>
              <a:spcBef>
                <a:spcPts val="2000"/>
              </a:spcBef>
              <a:buFont typeface="Arial" panose="020B0604020202020204" pitchFamily="34" charset="0"/>
              <a:buNone/>
              <a:defRPr sz="8000" kern="1200" cap="all" spc="0" baseline="0">
                <a:solidFill>
                  <a:schemeClr val="tx1"/>
                </a:solidFill>
                <a:latin typeface="+mj-lt"/>
                <a:ea typeface="+mn-ea"/>
                <a:cs typeface="+mn-cs"/>
              </a:defRPr>
            </a:lvl1pPr>
            <a:lvl2pPr marL="1371257" indent="-457086" algn="ctr"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ctr"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t>CANADIAN TIRE: perfectly positioned to be the DESTINATION FOR ADULTING </a:t>
            </a:r>
          </a:p>
        </p:txBody>
      </p:sp>
    </p:spTree>
    <p:extLst>
      <p:ext uri="{BB962C8B-B14F-4D97-AF65-F5344CB8AC3E}">
        <p14:creationId xmlns:p14="http://schemas.microsoft.com/office/powerpoint/2010/main" val="1791107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502717-DCCD-49F8-AB4F-E170ACC6A5DB}"/>
              </a:ext>
            </a:extLst>
          </p:cNvPr>
          <p:cNvSpPr>
            <a:spLocks noGrp="1"/>
          </p:cNvSpPr>
          <p:nvPr>
            <p:ph type="body" sz="quarter" idx="15"/>
          </p:nvPr>
        </p:nvSpPr>
        <p:spPr>
          <a:xfrm>
            <a:off x="1217042" y="1863850"/>
            <a:ext cx="21943565" cy="919388"/>
          </a:xfrm>
        </p:spPr>
        <p:txBody>
          <a:bodyPr/>
          <a:lstStyle/>
          <a:p>
            <a:r>
              <a:rPr lang="en-US" dirty="0"/>
              <a:t>No loyalty programs reward millennials for adulting</a:t>
            </a:r>
          </a:p>
        </p:txBody>
      </p:sp>
      <p:sp>
        <p:nvSpPr>
          <p:cNvPr id="3" name="Text Placeholder 2">
            <a:extLst>
              <a:ext uri="{FF2B5EF4-FFF2-40B4-BE49-F238E27FC236}">
                <a16:creationId xmlns:a16="http://schemas.microsoft.com/office/drawing/2014/main" id="{F7DF4BFB-11ED-466B-B61C-5960A4EA7504}"/>
              </a:ext>
            </a:extLst>
          </p:cNvPr>
          <p:cNvSpPr>
            <a:spLocks noGrp="1"/>
          </p:cNvSpPr>
          <p:nvPr>
            <p:ph type="body" sz="quarter" idx="16"/>
          </p:nvPr>
        </p:nvSpPr>
        <p:spPr/>
        <p:txBody>
          <a:bodyPr/>
          <a:lstStyle/>
          <a:p>
            <a:endParaRPr lang="en-US"/>
          </a:p>
        </p:txBody>
      </p:sp>
      <p:pic>
        <p:nvPicPr>
          <p:cNvPr id="6148" name="Picture 4" descr="Image result for starbuck loyalty program">
            <a:extLst>
              <a:ext uri="{FF2B5EF4-FFF2-40B4-BE49-F238E27FC236}">
                <a16:creationId xmlns:a16="http://schemas.microsoft.com/office/drawing/2014/main" id="{DDD51288-F24A-42F8-801F-939360B02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7042" y="4758282"/>
            <a:ext cx="5709502" cy="27191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Image result for pc optimum">
            <a:extLst>
              <a:ext uri="{FF2B5EF4-FFF2-40B4-BE49-F238E27FC236}">
                <a16:creationId xmlns:a16="http://schemas.microsoft.com/office/drawing/2014/main" id="{B572E802-4036-40DD-A7C5-65DE5E1290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499" y="4758282"/>
            <a:ext cx="4323617" cy="27191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Image result for scene rewards">
            <a:extLst>
              <a:ext uri="{FF2B5EF4-FFF2-40B4-BE49-F238E27FC236}">
                <a16:creationId xmlns:a16="http://schemas.microsoft.com/office/drawing/2014/main" id="{6B3EA52B-FB6E-4C5C-BA94-8BFDA976E7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4631" y="4631521"/>
            <a:ext cx="5364023" cy="2972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076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4795-80F1-4668-A24B-838E11E2CA4A}"/>
              </a:ext>
            </a:extLst>
          </p:cNvPr>
          <p:cNvSpPr>
            <a:spLocks noGrp="1"/>
          </p:cNvSpPr>
          <p:nvPr>
            <p:ph type="body" sz="quarter" idx="15"/>
          </p:nvPr>
        </p:nvSpPr>
        <p:spPr/>
        <p:txBody>
          <a:bodyPr/>
          <a:lstStyle/>
          <a:p>
            <a:endParaRPr lang="en-US" dirty="0"/>
          </a:p>
        </p:txBody>
      </p:sp>
      <p:sp>
        <p:nvSpPr>
          <p:cNvPr id="3" name="Text Placeholder 2">
            <a:extLst>
              <a:ext uri="{FF2B5EF4-FFF2-40B4-BE49-F238E27FC236}">
                <a16:creationId xmlns:a16="http://schemas.microsoft.com/office/drawing/2014/main" id="{AB93A0B9-6B8C-4FA4-81AD-4F062B139A50}"/>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281935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4DFD86-ADB4-4EB5-94ED-B3791DC7C41B}"/>
              </a:ext>
            </a:extLst>
          </p:cNvPr>
          <p:cNvSpPr>
            <a:spLocks noGrp="1"/>
          </p:cNvSpPr>
          <p:nvPr>
            <p:ph type="body" sz="quarter" idx="15"/>
          </p:nvPr>
        </p:nvSpPr>
        <p:spPr>
          <a:xfrm>
            <a:off x="1207008" y="972184"/>
            <a:ext cx="21943565" cy="919388"/>
          </a:xfrm>
        </p:spPr>
        <p:txBody>
          <a:bodyPr/>
          <a:lstStyle/>
          <a:p>
            <a:r>
              <a:rPr lang="en-US" dirty="0"/>
              <a:t>RECAP</a:t>
            </a:r>
          </a:p>
        </p:txBody>
      </p:sp>
      <p:sp>
        <p:nvSpPr>
          <p:cNvPr id="3" name="Text Placeholder 2">
            <a:extLst>
              <a:ext uri="{FF2B5EF4-FFF2-40B4-BE49-F238E27FC236}">
                <a16:creationId xmlns:a16="http://schemas.microsoft.com/office/drawing/2014/main" id="{47B77C7D-3B55-46F4-9528-9654C25F601A}"/>
              </a:ext>
            </a:extLst>
          </p:cNvPr>
          <p:cNvSpPr>
            <a:spLocks noGrp="1"/>
          </p:cNvSpPr>
          <p:nvPr>
            <p:ph type="body" sz="quarter" idx="16"/>
          </p:nvPr>
        </p:nvSpPr>
        <p:spPr>
          <a:xfrm>
            <a:off x="1838453" y="420623"/>
            <a:ext cx="1524135" cy="424732"/>
          </a:xfrm>
        </p:spPr>
        <p:txBody>
          <a:bodyPr/>
          <a:lstStyle/>
          <a:p>
            <a:r>
              <a:rPr lang="en-US" dirty="0"/>
              <a:t>INSIGHTS</a:t>
            </a:r>
          </a:p>
        </p:txBody>
      </p:sp>
      <p:sp>
        <p:nvSpPr>
          <p:cNvPr id="4" name="TextBox 3">
            <a:extLst>
              <a:ext uri="{FF2B5EF4-FFF2-40B4-BE49-F238E27FC236}">
                <a16:creationId xmlns:a16="http://schemas.microsoft.com/office/drawing/2014/main" id="{A2E5D520-4B56-40E7-BD92-CAE27894C5DA}"/>
              </a:ext>
            </a:extLst>
          </p:cNvPr>
          <p:cNvSpPr txBox="1"/>
          <p:nvPr/>
        </p:nvSpPr>
        <p:spPr>
          <a:xfrm>
            <a:off x="1207008" y="3414727"/>
            <a:ext cx="21151547" cy="6001643"/>
          </a:xfrm>
          <a:prstGeom prst="rect">
            <a:avLst/>
          </a:prstGeom>
          <a:noFill/>
        </p:spPr>
        <p:txBody>
          <a:bodyPr wrap="square" rtlCol="0">
            <a:spAutoFit/>
          </a:bodyPr>
          <a:lstStyle/>
          <a:p>
            <a:pPr marL="342900" indent="-342900">
              <a:buFont typeface="+mj-lt"/>
              <a:buAutoNum type="arabicPeriod"/>
            </a:pPr>
            <a:r>
              <a:rPr lang="en-US" sz="9600" dirty="0"/>
              <a:t>Millennials are adulting </a:t>
            </a:r>
          </a:p>
          <a:p>
            <a:pPr marL="342900" indent="-342900">
              <a:buFont typeface="+mj-lt"/>
              <a:buAutoNum type="arabicPeriod"/>
            </a:pPr>
            <a:r>
              <a:rPr lang="en-US" sz="9600" dirty="0"/>
              <a:t>Canadian Tire meets adulting needs</a:t>
            </a:r>
          </a:p>
          <a:p>
            <a:pPr marL="342900" indent="-342900">
              <a:buFont typeface="+mj-lt"/>
              <a:buAutoNum type="arabicPeriod"/>
            </a:pPr>
            <a:r>
              <a:rPr lang="en-US" sz="9600" dirty="0"/>
              <a:t>No loyalty program owns adulting space</a:t>
            </a:r>
          </a:p>
        </p:txBody>
      </p:sp>
    </p:spTree>
    <p:extLst>
      <p:ext uri="{BB962C8B-B14F-4D97-AF65-F5344CB8AC3E}">
        <p14:creationId xmlns:p14="http://schemas.microsoft.com/office/powerpoint/2010/main" val="183621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4616CFA7-372D-4ABD-8D29-2891871A1880}"/>
              </a:ext>
            </a:extLst>
          </p:cNvPr>
          <p:cNvSpPr>
            <a:spLocks noGrp="1"/>
          </p:cNvSpPr>
          <p:nvPr>
            <p:ph type="body" sz="quarter" idx="16"/>
          </p:nvPr>
        </p:nvSpPr>
        <p:spPr>
          <a:xfrm>
            <a:off x="1838453" y="420623"/>
            <a:ext cx="1648978" cy="424732"/>
          </a:xfrm>
        </p:spPr>
        <p:txBody>
          <a:bodyPr/>
          <a:lstStyle/>
          <a:p>
            <a:r>
              <a:rPr lang="en-US" dirty="0"/>
              <a:t>solution</a:t>
            </a:r>
          </a:p>
        </p:txBody>
      </p:sp>
      <p:sp>
        <p:nvSpPr>
          <p:cNvPr id="4" name="Rectangle 3">
            <a:extLst>
              <a:ext uri="{FF2B5EF4-FFF2-40B4-BE49-F238E27FC236}">
                <a16:creationId xmlns:a16="http://schemas.microsoft.com/office/drawing/2014/main" id="{8C92892A-F114-4B90-99D9-FB4251D4B8C5}"/>
              </a:ext>
            </a:extLst>
          </p:cNvPr>
          <p:cNvSpPr/>
          <p:nvPr/>
        </p:nvSpPr>
        <p:spPr>
          <a:xfrm>
            <a:off x="2302419" y="12616442"/>
            <a:ext cx="21171010" cy="2123658"/>
          </a:xfrm>
          <a:prstGeom prst="rect">
            <a:avLst/>
          </a:prstGeom>
        </p:spPr>
        <p:txBody>
          <a:bodyPr wrap="square">
            <a:spAutoFit/>
          </a:bodyPr>
          <a:lstStyle/>
          <a:p>
            <a:pPr fontAlgn="base"/>
            <a:endParaRPr lang="en-US" sz="4400" dirty="0">
              <a:solidFill>
                <a:srgbClr val="000000"/>
              </a:solidFill>
            </a:endParaRPr>
          </a:p>
          <a:p>
            <a:pPr fontAlgn="base">
              <a:buFont typeface="Arial" panose="020B0604020202020204" pitchFamily="34" charset="0"/>
              <a:buChar char="•"/>
            </a:pPr>
            <a:endParaRPr lang="en-US" sz="4400" dirty="0">
              <a:solidFill>
                <a:srgbClr val="000000"/>
              </a:solidFill>
            </a:endParaRPr>
          </a:p>
          <a:p>
            <a:pPr fontAlgn="base">
              <a:buFont typeface="Arial" panose="020B0604020202020204" pitchFamily="34" charset="0"/>
              <a:buChar char="•"/>
            </a:pPr>
            <a:endParaRPr lang="en-US" sz="4400" dirty="0">
              <a:solidFill>
                <a:srgbClr val="000000"/>
              </a:solidFill>
            </a:endParaRPr>
          </a:p>
        </p:txBody>
      </p:sp>
      <p:sp>
        <p:nvSpPr>
          <p:cNvPr id="18" name="Text Placeholder 17">
            <a:extLst>
              <a:ext uri="{FF2B5EF4-FFF2-40B4-BE49-F238E27FC236}">
                <a16:creationId xmlns:a16="http://schemas.microsoft.com/office/drawing/2014/main" id="{B0E911C8-BD6D-419F-91C1-579362C794D8}"/>
              </a:ext>
            </a:extLst>
          </p:cNvPr>
          <p:cNvSpPr>
            <a:spLocks noGrp="1"/>
          </p:cNvSpPr>
          <p:nvPr>
            <p:ph type="body" sz="quarter" idx="15"/>
          </p:nvPr>
        </p:nvSpPr>
        <p:spPr>
          <a:xfrm>
            <a:off x="1217042" y="2278340"/>
            <a:ext cx="22256387" cy="1111032"/>
          </a:xfrm>
        </p:spPr>
        <p:txBody>
          <a:bodyPr/>
          <a:lstStyle/>
          <a:p>
            <a:r>
              <a:rPr lang="en-US" dirty="0"/>
              <a:t>Make crimson the loyalty program that </a:t>
            </a:r>
            <a:r>
              <a:rPr lang="en-US" b="1" i="1" dirty="0"/>
              <a:t>rewards</a:t>
            </a:r>
            <a:r>
              <a:rPr lang="en-US" dirty="0"/>
              <a:t> millennials for adulting and use it to drive </a:t>
            </a:r>
            <a:r>
              <a:rPr lang="en-US" dirty="0" err="1"/>
              <a:t>ct’s</a:t>
            </a:r>
            <a:r>
              <a:rPr lang="en-US" dirty="0"/>
              <a:t> top of mind awareness. </a:t>
            </a:r>
          </a:p>
        </p:txBody>
      </p:sp>
      <p:grpSp>
        <p:nvGrpSpPr>
          <p:cNvPr id="2" name="Group 1">
            <a:extLst>
              <a:ext uri="{FF2B5EF4-FFF2-40B4-BE49-F238E27FC236}">
                <a16:creationId xmlns:a16="http://schemas.microsoft.com/office/drawing/2014/main" id="{92E68BE1-8A41-44FB-9519-661C7592F724}"/>
              </a:ext>
            </a:extLst>
          </p:cNvPr>
          <p:cNvGrpSpPr/>
          <p:nvPr/>
        </p:nvGrpSpPr>
        <p:grpSpPr>
          <a:xfrm>
            <a:off x="3487431" y="5744473"/>
            <a:ext cx="16408489" cy="6665492"/>
            <a:chOff x="3984581" y="6497055"/>
            <a:chExt cx="16408489" cy="6665492"/>
          </a:xfrm>
        </p:grpSpPr>
        <p:sp>
          <p:nvSpPr>
            <p:cNvPr id="10" name="TextBox 51">
              <a:extLst>
                <a:ext uri="{FF2B5EF4-FFF2-40B4-BE49-F238E27FC236}">
                  <a16:creationId xmlns:a16="http://schemas.microsoft.com/office/drawing/2014/main" id="{2F371EE2-6830-43AB-B54F-37EDE16A1DD1}"/>
                </a:ext>
              </a:extLst>
            </p:cNvPr>
            <p:cNvSpPr txBox="1"/>
            <p:nvPr/>
          </p:nvSpPr>
          <p:spPr>
            <a:xfrm>
              <a:off x="4225213" y="8768251"/>
              <a:ext cx="4305987"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dirty="0">
                  <a:solidFill>
                    <a:srgbClr val="000000"/>
                  </a:solidFill>
                </a:rPr>
                <a:t>Education through online content </a:t>
              </a:r>
              <a:endParaRPr lang="en-GB" sz="3600" dirty="0"/>
            </a:p>
          </p:txBody>
        </p:sp>
        <p:grpSp>
          <p:nvGrpSpPr>
            <p:cNvPr id="23" name="Group 22">
              <a:extLst>
                <a:ext uri="{FF2B5EF4-FFF2-40B4-BE49-F238E27FC236}">
                  <a16:creationId xmlns:a16="http://schemas.microsoft.com/office/drawing/2014/main" id="{F9EB68F2-6ACB-4979-8514-3C6532AFC0B3}"/>
                </a:ext>
              </a:extLst>
            </p:cNvPr>
            <p:cNvGrpSpPr/>
            <p:nvPr/>
          </p:nvGrpSpPr>
          <p:grpSpPr>
            <a:xfrm>
              <a:off x="3984581" y="6497055"/>
              <a:ext cx="16408489" cy="6665492"/>
              <a:chOff x="3743948" y="6497055"/>
              <a:chExt cx="16408489" cy="6665492"/>
            </a:xfrm>
          </p:grpSpPr>
          <p:sp>
            <p:nvSpPr>
              <p:cNvPr id="15" name="Rectangle 14">
                <a:extLst>
                  <a:ext uri="{FF2B5EF4-FFF2-40B4-BE49-F238E27FC236}">
                    <a16:creationId xmlns:a16="http://schemas.microsoft.com/office/drawing/2014/main" id="{E9E4F4B4-6A3B-487A-BC82-00F0F2016F0B}"/>
                  </a:ext>
                </a:extLst>
              </p:cNvPr>
              <p:cNvSpPr/>
              <p:nvPr/>
            </p:nvSpPr>
            <p:spPr>
              <a:xfrm>
                <a:off x="3743948" y="6497055"/>
                <a:ext cx="5286828" cy="666549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76E8FD35-990E-40B3-B81E-E661790CE213}"/>
                  </a:ext>
                </a:extLst>
              </p:cNvPr>
              <p:cNvSpPr/>
              <p:nvPr/>
            </p:nvSpPr>
            <p:spPr>
              <a:xfrm>
                <a:off x="9317620" y="6497055"/>
                <a:ext cx="5286828" cy="6665492"/>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3E878092-8FAA-41BD-9E18-811E7A3FAEC7}"/>
                  </a:ext>
                </a:extLst>
              </p:cNvPr>
              <p:cNvSpPr/>
              <p:nvPr/>
            </p:nvSpPr>
            <p:spPr>
              <a:xfrm>
                <a:off x="14865609" y="6497055"/>
                <a:ext cx="5286828" cy="6665492"/>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19" name="TextBox 51">
              <a:extLst>
                <a:ext uri="{FF2B5EF4-FFF2-40B4-BE49-F238E27FC236}">
                  <a16:creationId xmlns:a16="http://schemas.microsoft.com/office/drawing/2014/main" id="{19018A60-1C63-4E8F-8BE6-CB4B57C1C591}"/>
                </a:ext>
              </a:extLst>
            </p:cNvPr>
            <p:cNvSpPr txBox="1"/>
            <p:nvPr/>
          </p:nvSpPr>
          <p:spPr>
            <a:xfrm>
              <a:off x="9864011" y="8768251"/>
              <a:ext cx="4305987"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base"/>
              <a:r>
                <a:rPr lang="en-US" sz="3600" dirty="0">
                  <a:solidFill>
                    <a:srgbClr val="000000"/>
                  </a:solidFill>
                </a:rPr>
                <a:t> Contest</a:t>
              </a:r>
            </a:p>
          </p:txBody>
        </p:sp>
        <p:sp>
          <p:nvSpPr>
            <p:cNvPr id="22" name="Rectangle 21">
              <a:extLst>
                <a:ext uri="{FF2B5EF4-FFF2-40B4-BE49-F238E27FC236}">
                  <a16:creationId xmlns:a16="http://schemas.microsoft.com/office/drawing/2014/main" id="{FA539832-411B-4AFF-997F-28FCD1AD308E}"/>
                </a:ext>
              </a:extLst>
            </p:cNvPr>
            <p:cNvSpPr/>
            <p:nvPr/>
          </p:nvSpPr>
          <p:spPr>
            <a:xfrm>
              <a:off x="15356029" y="8768251"/>
              <a:ext cx="4305987" cy="1754326"/>
            </a:xfrm>
            <a:prstGeom prst="rect">
              <a:avLst/>
            </a:prstGeom>
          </p:spPr>
          <p:txBody>
            <a:bodyPr wrap="square">
              <a:spAutoFit/>
            </a:bodyPr>
            <a:lstStyle/>
            <a:p>
              <a:pPr algn="ctr" fontAlgn="base"/>
              <a:r>
                <a:rPr lang="en-US" sz="3600" dirty="0">
                  <a:solidFill>
                    <a:srgbClr val="000000"/>
                  </a:solidFill>
                </a:rPr>
                <a:t>Create loyalty through app engagement </a:t>
              </a:r>
            </a:p>
          </p:txBody>
        </p:sp>
        <p:pic>
          <p:nvPicPr>
            <p:cNvPr id="3074" name="Picture 2" descr="Image result for awareness icon">
              <a:extLst>
                <a:ext uri="{FF2B5EF4-FFF2-40B4-BE49-F238E27FC236}">
                  <a16:creationId xmlns:a16="http://schemas.microsoft.com/office/drawing/2014/main" id="{4886D215-0EE3-4BC0-BAD7-F36A37124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9951" y="6572365"/>
              <a:ext cx="2195886" cy="219588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incentive icon">
              <a:extLst>
                <a:ext uri="{FF2B5EF4-FFF2-40B4-BE49-F238E27FC236}">
                  <a16:creationId xmlns:a16="http://schemas.microsoft.com/office/drawing/2014/main" id="{8C982C0A-02A1-4B4C-944A-6742825856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2419" y="7141859"/>
              <a:ext cx="1329170" cy="132917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routine icon">
              <a:extLst>
                <a:ext uri="{FF2B5EF4-FFF2-40B4-BE49-F238E27FC236}">
                  <a16:creationId xmlns:a16="http://schemas.microsoft.com/office/drawing/2014/main" id="{7AED4187-866B-4F6B-9864-876F557DC2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50398" y="7003439"/>
              <a:ext cx="1606011" cy="160601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5785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F01301-A6BB-4872-A070-270B119BBAAB}"/>
              </a:ext>
            </a:extLst>
          </p:cNvPr>
          <p:cNvSpPr>
            <a:spLocks noGrp="1"/>
          </p:cNvSpPr>
          <p:nvPr>
            <p:ph type="body" sz="quarter" idx="15"/>
          </p:nvPr>
        </p:nvSpPr>
        <p:spPr/>
        <p:txBody>
          <a:bodyPr/>
          <a:lstStyle/>
          <a:p>
            <a:r>
              <a:rPr lang="en-US" dirty="0"/>
              <a:t>recommendation</a:t>
            </a:r>
          </a:p>
        </p:txBody>
      </p:sp>
      <p:sp>
        <p:nvSpPr>
          <p:cNvPr id="3" name="Text Placeholder 2">
            <a:extLst>
              <a:ext uri="{FF2B5EF4-FFF2-40B4-BE49-F238E27FC236}">
                <a16:creationId xmlns:a16="http://schemas.microsoft.com/office/drawing/2014/main" id="{E63D0D3F-07FF-42B0-BACA-2743009533F4}"/>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887530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5E429A-4D7A-4203-A2BA-CC32CF76C9C5}"/>
              </a:ext>
            </a:extLst>
          </p:cNvPr>
          <p:cNvSpPr>
            <a:spLocks noGrp="1"/>
          </p:cNvSpPr>
          <p:nvPr>
            <p:ph type="body" sz="quarter" idx="15"/>
          </p:nvPr>
        </p:nvSpPr>
        <p:spPr>
          <a:xfrm>
            <a:off x="1217042" y="2247307"/>
            <a:ext cx="21943565" cy="919388"/>
          </a:xfrm>
        </p:spPr>
        <p:txBody>
          <a:bodyPr/>
          <a:lstStyle/>
          <a:p>
            <a:r>
              <a:rPr lang="en-US" dirty="0"/>
              <a:t>Online content strategy </a:t>
            </a:r>
          </a:p>
        </p:txBody>
      </p:sp>
      <p:sp>
        <p:nvSpPr>
          <p:cNvPr id="3" name="Text Placeholder 2">
            <a:extLst>
              <a:ext uri="{FF2B5EF4-FFF2-40B4-BE49-F238E27FC236}">
                <a16:creationId xmlns:a16="http://schemas.microsoft.com/office/drawing/2014/main" id="{B8FEB0D0-C883-4919-A98E-6BE9CED165ED}"/>
              </a:ext>
            </a:extLst>
          </p:cNvPr>
          <p:cNvSpPr>
            <a:spLocks noGrp="1"/>
          </p:cNvSpPr>
          <p:nvPr>
            <p:ph type="body" sz="quarter" idx="16"/>
          </p:nvPr>
        </p:nvSpPr>
        <p:spPr>
          <a:xfrm>
            <a:off x="1838453" y="420623"/>
            <a:ext cx="3214150" cy="424732"/>
          </a:xfrm>
        </p:spPr>
        <p:txBody>
          <a:bodyPr/>
          <a:lstStyle/>
          <a:p>
            <a:r>
              <a:rPr lang="en-US" dirty="0"/>
              <a:t>Recommendation </a:t>
            </a:r>
          </a:p>
        </p:txBody>
      </p:sp>
      <p:sp>
        <p:nvSpPr>
          <p:cNvPr id="4" name="TextBox 3">
            <a:extLst>
              <a:ext uri="{FF2B5EF4-FFF2-40B4-BE49-F238E27FC236}">
                <a16:creationId xmlns:a16="http://schemas.microsoft.com/office/drawing/2014/main" id="{0122AC48-A097-4074-BD93-0AD10F49E074}"/>
              </a:ext>
            </a:extLst>
          </p:cNvPr>
          <p:cNvSpPr txBox="1"/>
          <p:nvPr/>
        </p:nvSpPr>
        <p:spPr>
          <a:xfrm>
            <a:off x="2241755" y="5899355"/>
            <a:ext cx="19762839" cy="923330"/>
          </a:xfrm>
          <a:prstGeom prst="rect">
            <a:avLst/>
          </a:prstGeom>
          <a:noFill/>
        </p:spPr>
        <p:txBody>
          <a:bodyPr wrap="square" rtlCol="0">
            <a:spAutoFit/>
          </a:bodyPr>
          <a:lstStyle/>
          <a:p>
            <a:r>
              <a:rPr lang="en-US" dirty="0"/>
              <a:t>Objectives: </a:t>
            </a:r>
          </a:p>
          <a:p>
            <a:endParaRPr lang="en-US" dirty="0"/>
          </a:p>
          <a:p>
            <a:endParaRPr lang="en-US" dirty="0"/>
          </a:p>
        </p:txBody>
      </p:sp>
    </p:spTree>
    <p:extLst>
      <p:ext uri="{BB962C8B-B14F-4D97-AF65-F5344CB8AC3E}">
        <p14:creationId xmlns:p14="http://schemas.microsoft.com/office/powerpoint/2010/main" val="2798959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canadian tire gary">
            <a:extLst>
              <a:ext uri="{FF2B5EF4-FFF2-40B4-BE49-F238E27FC236}">
                <a16:creationId xmlns:a16="http://schemas.microsoft.com/office/drawing/2014/main" id="{496E9215-AC2E-43C6-86D0-EF83D77BE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308" y="-535575"/>
            <a:ext cx="26288265" cy="14787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108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965D6A32-B4E0-41CC-B53A-021A71BF7C10}"/>
              </a:ext>
            </a:extLst>
          </p:cNvPr>
          <p:cNvSpPr txBox="1">
            <a:spLocks/>
          </p:cNvSpPr>
          <p:nvPr/>
        </p:nvSpPr>
        <p:spPr>
          <a:xfrm>
            <a:off x="1217042" y="1348712"/>
            <a:ext cx="21943565" cy="919388"/>
          </a:xfrm>
          <a:prstGeom prst="rect">
            <a:avLst/>
          </a:prstGeom>
        </p:spPr>
        <p:txBody>
          <a:bodyPr vert="horz" lIns="0" tIns="0" rIns="0" bIns="0" rtlCol="0" anchor="ctr">
            <a:noAutofit/>
          </a:bodyPr>
          <a:lstStyle>
            <a:lvl1pPr marL="0" indent="0" algn="l" defTabSz="1828343" rtl="0" eaLnBrk="1" latinLnBrk="0" hangingPunct="1">
              <a:lnSpc>
                <a:spcPct val="90000"/>
              </a:lnSpc>
              <a:spcBef>
                <a:spcPts val="2000"/>
              </a:spcBef>
              <a:buFont typeface="Arial" panose="020B0604020202020204" pitchFamily="34" charset="0"/>
              <a:buNone/>
              <a:defRPr sz="8000" kern="1200" cap="all" spc="0" baseline="0">
                <a:solidFill>
                  <a:schemeClr val="tx1"/>
                </a:solidFill>
                <a:latin typeface="+mj-lt"/>
                <a:ea typeface="+mn-ea"/>
                <a:cs typeface="+mn-cs"/>
              </a:defRPr>
            </a:lvl1pPr>
            <a:lvl2pPr marL="1371257" indent="-457086" algn="ctr"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ctr"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latin typeface="+mn-lt"/>
              </a:rPr>
              <a:t>MEET jerry!</a:t>
            </a:r>
          </a:p>
        </p:txBody>
      </p:sp>
      <p:sp>
        <p:nvSpPr>
          <p:cNvPr id="5" name="Rectangle 4">
            <a:extLst>
              <a:ext uri="{FF2B5EF4-FFF2-40B4-BE49-F238E27FC236}">
                <a16:creationId xmlns:a16="http://schemas.microsoft.com/office/drawing/2014/main" id="{D0C27254-BD32-4C75-903B-60ECC5AF7CFB}"/>
              </a:ext>
            </a:extLst>
          </p:cNvPr>
          <p:cNvSpPr/>
          <p:nvPr/>
        </p:nvSpPr>
        <p:spPr>
          <a:xfrm>
            <a:off x="10292858" y="4365477"/>
            <a:ext cx="10598986" cy="2251899"/>
          </a:xfrm>
          <a:prstGeom prst="rect">
            <a:avLst/>
          </a:prstGeom>
        </p:spPr>
        <p:txBody>
          <a:bodyPr wrap="square">
            <a:spAutoFit/>
          </a:bodyPr>
          <a:lstStyle/>
          <a:p>
            <a:pPr>
              <a:spcBef>
                <a:spcPts val="1000"/>
              </a:spcBef>
            </a:pPr>
            <a:endParaRPr lang="en-US" sz="4800" dirty="0"/>
          </a:p>
          <a:p>
            <a:pPr>
              <a:spcBef>
                <a:spcPts val="1000"/>
              </a:spcBef>
            </a:pPr>
            <a:br>
              <a:rPr lang="en-US" sz="4800" dirty="0"/>
            </a:br>
            <a:br>
              <a:rPr lang="en-US" dirty="0"/>
            </a:br>
            <a:endParaRPr lang="en-US" dirty="0"/>
          </a:p>
        </p:txBody>
      </p:sp>
      <p:pic>
        <p:nvPicPr>
          <p:cNvPr id="6" name="Picture 5">
            <a:extLst>
              <a:ext uri="{FF2B5EF4-FFF2-40B4-BE49-F238E27FC236}">
                <a16:creationId xmlns:a16="http://schemas.microsoft.com/office/drawing/2014/main" id="{D6233F40-E31E-4E63-91D4-C41EAE71BE4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17042" y="3746090"/>
            <a:ext cx="9015108" cy="9969910"/>
          </a:xfrm>
          <a:prstGeom prst="rect">
            <a:avLst/>
          </a:prstGeom>
        </p:spPr>
      </p:pic>
      <p:sp>
        <p:nvSpPr>
          <p:cNvPr id="7" name="Text Placeholder 2">
            <a:extLst>
              <a:ext uri="{FF2B5EF4-FFF2-40B4-BE49-F238E27FC236}">
                <a16:creationId xmlns:a16="http://schemas.microsoft.com/office/drawing/2014/main" id="{FFCA650C-1F8C-4776-9C41-D7B8045055FF}"/>
              </a:ext>
            </a:extLst>
          </p:cNvPr>
          <p:cNvSpPr txBox="1">
            <a:spLocks/>
          </p:cNvSpPr>
          <p:nvPr/>
        </p:nvSpPr>
        <p:spPr>
          <a:xfrm>
            <a:off x="1838453" y="420623"/>
            <a:ext cx="3577582" cy="424732"/>
          </a:xfrm>
          <a:prstGeom prst="rect">
            <a:avLst/>
          </a:prstGeom>
          <a:gradFill>
            <a:gsLst>
              <a:gs pos="0">
                <a:schemeClr val="accent1"/>
              </a:gs>
              <a:gs pos="10000">
                <a:schemeClr val="accent1"/>
              </a:gs>
              <a:gs pos="10000">
                <a:schemeClr val="bg1">
                  <a:alpha val="0"/>
                </a:schemeClr>
              </a:gs>
              <a:gs pos="100000">
                <a:schemeClr val="bg1">
                  <a:alpha val="0"/>
                </a:schemeClr>
              </a:gs>
            </a:gsLst>
            <a:lin ang="5400000" scaled="1"/>
          </a:gradFill>
        </p:spPr>
        <p:txBody>
          <a:bodyPr vert="horz" wrap="none" lIns="45720" tIns="91440" rIns="0" bIns="0" rtlCol="0" anchor="t" anchorCtr="0">
            <a:spAutoFit/>
          </a:bodyPr>
          <a:lstStyle>
            <a:lvl1pPr marL="0" indent="0" algn="l" defTabSz="1828343" rtl="0" eaLnBrk="1" latinLnBrk="0" hangingPunct="1">
              <a:lnSpc>
                <a:spcPct val="90000"/>
              </a:lnSpc>
              <a:spcBef>
                <a:spcPts val="2000"/>
              </a:spcBef>
              <a:buFont typeface="Arial" panose="020B0604020202020204" pitchFamily="34" charset="0"/>
              <a:buNone/>
              <a:defRPr sz="2400" i="0" kern="1200" cap="all" spc="300" baseline="0">
                <a:solidFill>
                  <a:schemeClr val="accent1"/>
                </a:solidFill>
                <a:latin typeface="+mj-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latin typeface="+mn-lt"/>
              </a:rPr>
              <a:t>RECOMMENDATION</a:t>
            </a:r>
          </a:p>
        </p:txBody>
      </p:sp>
      <p:sp>
        <p:nvSpPr>
          <p:cNvPr id="3" name="TextBox 2">
            <a:extLst>
              <a:ext uri="{FF2B5EF4-FFF2-40B4-BE49-F238E27FC236}">
                <a16:creationId xmlns:a16="http://schemas.microsoft.com/office/drawing/2014/main" id="{143625D7-F9CF-4A9F-ACAA-8148C031A456}"/>
              </a:ext>
            </a:extLst>
          </p:cNvPr>
          <p:cNvSpPr txBox="1"/>
          <p:nvPr/>
        </p:nvSpPr>
        <p:spPr>
          <a:xfrm>
            <a:off x="12188824" y="5589703"/>
            <a:ext cx="10025743" cy="5201424"/>
          </a:xfrm>
          <a:prstGeom prst="rect">
            <a:avLst/>
          </a:prstGeom>
          <a:noFill/>
        </p:spPr>
        <p:txBody>
          <a:bodyPr wrap="square" rtlCol="0">
            <a:spAutoFit/>
          </a:bodyPr>
          <a:lstStyle/>
          <a:p>
            <a:r>
              <a:rPr lang="en-US" sz="6600" b="1" dirty="0"/>
              <a:t>Video Campaign</a:t>
            </a:r>
          </a:p>
          <a:p>
            <a:endParaRPr lang="en-US" sz="3600" dirty="0"/>
          </a:p>
          <a:p>
            <a:r>
              <a:rPr lang="en-US" sz="11500" b="1" dirty="0">
                <a:solidFill>
                  <a:schemeClr val="accent1"/>
                </a:solidFill>
              </a:rPr>
              <a:t>6</a:t>
            </a:r>
            <a:r>
              <a:rPr lang="en-US" sz="8800" dirty="0"/>
              <a:t> Humorous </a:t>
            </a:r>
          </a:p>
          <a:p>
            <a:r>
              <a:rPr lang="en-US" sz="11500" b="1" dirty="0">
                <a:solidFill>
                  <a:schemeClr val="accent4"/>
                </a:solidFill>
              </a:rPr>
              <a:t>2</a:t>
            </a:r>
            <a:r>
              <a:rPr lang="en-US" sz="8800" dirty="0">
                <a:solidFill>
                  <a:schemeClr val="accent4"/>
                </a:solidFill>
              </a:rPr>
              <a:t> </a:t>
            </a:r>
            <a:r>
              <a:rPr lang="en-US" sz="8800" dirty="0"/>
              <a:t>Informational </a:t>
            </a:r>
          </a:p>
        </p:txBody>
      </p:sp>
    </p:spTree>
    <p:extLst>
      <p:ext uri="{BB962C8B-B14F-4D97-AF65-F5344CB8AC3E}">
        <p14:creationId xmlns:p14="http://schemas.microsoft.com/office/powerpoint/2010/main" val="4245732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BF2A5A-9783-46C3-ACA5-E022953E7111}"/>
              </a:ext>
            </a:extLst>
          </p:cNvPr>
          <p:cNvSpPr>
            <a:spLocks noGrp="1"/>
          </p:cNvSpPr>
          <p:nvPr>
            <p:ph type="body" sz="quarter" idx="15"/>
          </p:nvPr>
        </p:nvSpPr>
        <p:spPr>
          <a:xfrm>
            <a:off x="1217042" y="1258602"/>
            <a:ext cx="21943565" cy="919388"/>
          </a:xfrm>
        </p:spPr>
        <p:txBody>
          <a:bodyPr/>
          <a:lstStyle/>
          <a:p>
            <a:r>
              <a:rPr lang="en-US" dirty="0">
                <a:latin typeface="+mn-lt"/>
              </a:rPr>
              <a:t>JERRY DOES LAUNDRY</a:t>
            </a:r>
          </a:p>
        </p:txBody>
      </p:sp>
      <p:sp>
        <p:nvSpPr>
          <p:cNvPr id="3" name="Text Placeholder 2">
            <a:extLst>
              <a:ext uri="{FF2B5EF4-FFF2-40B4-BE49-F238E27FC236}">
                <a16:creationId xmlns:a16="http://schemas.microsoft.com/office/drawing/2014/main" id="{767C2284-46AE-480A-BB4C-5B03C2C2A87A}"/>
              </a:ext>
            </a:extLst>
          </p:cNvPr>
          <p:cNvSpPr>
            <a:spLocks noGrp="1"/>
          </p:cNvSpPr>
          <p:nvPr>
            <p:ph type="body" sz="quarter" idx="16"/>
          </p:nvPr>
        </p:nvSpPr>
        <p:spPr>
          <a:xfrm>
            <a:off x="1838453" y="420623"/>
            <a:ext cx="3577582" cy="424732"/>
          </a:xfrm>
        </p:spPr>
        <p:txBody>
          <a:bodyPr/>
          <a:lstStyle/>
          <a:p>
            <a:r>
              <a:rPr lang="en-US" dirty="0">
                <a:latin typeface="+mn-lt"/>
              </a:rPr>
              <a:t>RECOMMENDATION</a:t>
            </a:r>
          </a:p>
        </p:txBody>
      </p:sp>
      <p:pic>
        <p:nvPicPr>
          <p:cNvPr id="62" name="Picture 61" descr="A close up of text on a white background&#10;&#10;Description generated with high confidence">
            <a:extLst>
              <a:ext uri="{FF2B5EF4-FFF2-40B4-BE49-F238E27FC236}">
                <a16:creationId xmlns:a16="http://schemas.microsoft.com/office/drawing/2014/main" id="{9FED3B53-2B67-46C1-A9A1-C04FD6972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265" y="2946400"/>
            <a:ext cx="9283120" cy="10058400"/>
          </a:xfrm>
          <a:prstGeom prst="rect">
            <a:avLst/>
          </a:prstGeom>
          <a:ln>
            <a:noFill/>
          </a:ln>
          <a:effectLst>
            <a:outerShdw blurRad="292100" dist="139700" dir="2700000" algn="tl" rotWithShape="0">
              <a:srgbClr val="333333">
                <a:alpha val="65000"/>
              </a:srgbClr>
            </a:outerShdw>
          </a:effectLst>
        </p:spPr>
      </p:pic>
      <p:pic>
        <p:nvPicPr>
          <p:cNvPr id="64" name="Picture 63" descr="A picture containing text&#10;&#10;Description generated with high confidence">
            <a:extLst>
              <a:ext uri="{FF2B5EF4-FFF2-40B4-BE49-F238E27FC236}">
                <a16:creationId xmlns:a16="http://schemas.microsoft.com/office/drawing/2014/main" id="{05E944F3-EF79-4685-8781-FF8FD55E90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320" y="2946400"/>
            <a:ext cx="9283010" cy="10058400"/>
          </a:xfrm>
          <a:prstGeom prst="rect">
            <a:avLst/>
          </a:prstGeom>
          <a:ln>
            <a:noFill/>
          </a:ln>
          <a:effectLst>
            <a:outerShdw blurRad="292100" dist="139700" dir="2700000" algn="tl" rotWithShape="0">
              <a:srgbClr val="333333">
                <a:alpha val="65000"/>
              </a:srgbClr>
            </a:outerShdw>
          </a:effectLst>
        </p:spPr>
      </p:pic>
      <p:pic>
        <p:nvPicPr>
          <p:cNvPr id="66" name="Picture 65" descr="A screenshot of a video game&#10;&#10;Description generated with high confidence">
            <a:extLst>
              <a:ext uri="{FF2B5EF4-FFF2-40B4-BE49-F238E27FC236}">
                <a16:creationId xmlns:a16="http://schemas.microsoft.com/office/drawing/2014/main" id="{B04D2D5A-C6E5-4AA8-B5BE-2392F2754D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7265" y="2946400"/>
            <a:ext cx="9283120" cy="10058400"/>
          </a:xfrm>
          <a:prstGeom prst="rect">
            <a:avLst/>
          </a:prstGeom>
          <a:ln>
            <a:noFill/>
          </a:ln>
          <a:effectLst>
            <a:outerShdw blurRad="292100" dist="139700" dir="2700000" algn="tl" rotWithShape="0">
              <a:srgbClr val="333333">
                <a:alpha val="65000"/>
              </a:srgbClr>
            </a:outerShdw>
          </a:effectLst>
        </p:spPr>
      </p:pic>
      <p:pic>
        <p:nvPicPr>
          <p:cNvPr id="68" name="Picture 67">
            <a:extLst>
              <a:ext uri="{FF2B5EF4-FFF2-40B4-BE49-F238E27FC236}">
                <a16:creationId xmlns:a16="http://schemas.microsoft.com/office/drawing/2014/main" id="{8322645C-7190-4220-BD2C-E0FD1ECDC7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7265" y="2946400"/>
            <a:ext cx="9283120" cy="10058400"/>
          </a:xfrm>
          <a:prstGeom prst="rect">
            <a:avLst/>
          </a:prstGeom>
          <a:ln>
            <a:noFill/>
          </a:ln>
          <a:effectLst>
            <a:outerShdw blurRad="292100" dist="139700" dir="2700000" algn="tl" rotWithShape="0">
              <a:srgbClr val="333333">
                <a:alpha val="65000"/>
              </a:srgbClr>
            </a:outerShdw>
          </a:effectLst>
        </p:spPr>
      </p:pic>
      <p:pic>
        <p:nvPicPr>
          <p:cNvPr id="70" name="Picture 69" descr="A screenshot of a video game&#10;&#10;Description generated with high confidence">
            <a:extLst>
              <a:ext uri="{FF2B5EF4-FFF2-40B4-BE49-F238E27FC236}">
                <a16:creationId xmlns:a16="http://schemas.microsoft.com/office/drawing/2014/main" id="{11B68454-9312-403A-9F12-3E3247B42D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47309" y="2946400"/>
            <a:ext cx="9283033" cy="10058400"/>
          </a:xfrm>
          <a:prstGeom prst="rect">
            <a:avLst/>
          </a:prstGeom>
          <a:ln>
            <a:noFill/>
          </a:ln>
          <a:effectLst>
            <a:outerShdw blurRad="292100" dist="139700" dir="2700000" algn="tl" rotWithShape="0">
              <a:srgbClr val="333333">
                <a:alpha val="65000"/>
              </a:srgbClr>
            </a:outerShdw>
          </a:effectLst>
        </p:spPr>
      </p:pic>
      <p:pic>
        <p:nvPicPr>
          <p:cNvPr id="32" name="Picture 31" descr="A screenshot of a video game&#10;&#10;Description generated with high confidence">
            <a:extLst>
              <a:ext uri="{FF2B5EF4-FFF2-40B4-BE49-F238E27FC236}">
                <a16:creationId xmlns:a16="http://schemas.microsoft.com/office/drawing/2014/main" id="{C661E39E-FBAF-4792-8632-DDD72C5F3D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47309" y="2946400"/>
            <a:ext cx="9283033" cy="10058400"/>
          </a:xfrm>
          <a:prstGeom prst="rect">
            <a:avLst/>
          </a:prstGeom>
          <a:ln>
            <a:noFill/>
          </a:ln>
          <a:effectLst>
            <a:outerShdw blurRad="292100" dist="139700" dir="2700000" algn="tl" rotWithShape="0">
              <a:srgbClr val="333333">
                <a:alpha val="65000"/>
              </a:srgbClr>
            </a:outerShdw>
          </a:effectLst>
        </p:spPr>
      </p:pic>
      <p:sp>
        <p:nvSpPr>
          <p:cNvPr id="33" name="Rectangle 32">
            <a:extLst>
              <a:ext uri="{FF2B5EF4-FFF2-40B4-BE49-F238E27FC236}">
                <a16:creationId xmlns:a16="http://schemas.microsoft.com/office/drawing/2014/main" id="{5EC152DA-B000-466C-BC4B-3F203F0CE267}"/>
              </a:ext>
            </a:extLst>
          </p:cNvPr>
          <p:cNvSpPr/>
          <p:nvPr/>
        </p:nvSpPr>
        <p:spPr>
          <a:xfrm>
            <a:off x="6932784" y="2413218"/>
            <a:ext cx="10512080" cy="1112476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i="1" dirty="0">
                <a:solidFill>
                  <a:srgbClr val="000000"/>
                </a:solidFill>
              </a:rPr>
              <a:t>CRIMSON REWARDS</a:t>
            </a:r>
            <a:endParaRPr lang="en-GB" sz="13800" b="1" i="1" dirty="0">
              <a:solidFill>
                <a:srgbClr val="000000"/>
              </a:solidFill>
            </a:endParaRPr>
          </a:p>
          <a:p>
            <a:pPr algn="ctr"/>
            <a:r>
              <a:rPr lang="en-GB" sz="13800" b="1" i="1" dirty="0">
                <a:solidFill>
                  <a:srgbClr val="000000"/>
                </a:solidFill>
              </a:rPr>
              <a:t>ADULTING </a:t>
            </a:r>
          </a:p>
          <a:p>
            <a:pPr algn="ctr"/>
            <a:r>
              <a:rPr lang="en-GB" sz="13800" b="1" i="1" dirty="0">
                <a:solidFill>
                  <a:srgbClr val="000000"/>
                </a:solidFill>
              </a:rPr>
              <a:t>DONE </a:t>
            </a:r>
          </a:p>
          <a:p>
            <a:pPr algn="ctr"/>
            <a:r>
              <a:rPr lang="en-GB" sz="13800" b="1" i="1" dirty="0">
                <a:solidFill>
                  <a:srgbClr val="000000"/>
                </a:solidFill>
              </a:rPr>
              <a:t>RIGHT!</a:t>
            </a:r>
          </a:p>
          <a:p>
            <a:pPr algn="ctr"/>
            <a:endParaRPr lang="en-US" dirty="0"/>
          </a:p>
        </p:txBody>
      </p:sp>
    </p:spTree>
    <p:extLst>
      <p:ext uri="{BB962C8B-B14F-4D97-AF65-F5344CB8AC3E}">
        <p14:creationId xmlns:p14="http://schemas.microsoft.com/office/powerpoint/2010/main" val="88597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1000" fill="hold"/>
                                        <p:tgtEl>
                                          <p:spTgt spid="62"/>
                                        </p:tgtEl>
                                        <p:attrNameLst>
                                          <p:attrName>ppt_x</p:attrName>
                                        </p:attrNameLst>
                                      </p:cBhvr>
                                      <p:tavLst>
                                        <p:tav tm="0">
                                          <p:val>
                                            <p:strVal val="#ppt_x"/>
                                          </p:val>
                                        </p:tav>
                                        <p:tav tm="100000">
                                          <p:val>
                                            <p:strVal val="#ppt_x"/>
                                          </p:val>
                                        </p:tav>
                                      </p:tavLst>
                                    </p:anim>
                                    <p:anim calcmode="lin" valueType="num">
                                      <p:cBhvr additive="base">
                                        <p:cTn id="8" dur="10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750" fill="hold"/>
                                        <p:tgtEl>
                                          <p:spTgt spid="64"/>
                                        </p:tgtEl>
                                        <p:attrNameLst>
                                          <p:attrName>ppt_x</p:attrName>
                                        </p:attrNameLst>
                                      </p:cBhvr>
                                      <p:tavLst>
                                        <p:tav tm="0">
                                          <p:val>
                                            <p:strVal val="#ppt_x"/>
                                          </p:val>
                                        </p:tav>
                                        <p:tav tm="100000">
                                          <p:val>
                                            <p:strVal val="#ppt_x"/>
                                          </p:val>
                                        </p:tav>
                                      </p:tavLst>
                                    </p:anim>
                                    <p:anim calcmode="lin" valueType="num">
                                      <p:cBhvr additive="base">
                                        <p:cTn id="14" dur="75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750" fill="hold"/>
                                        <p:tgtEl>
                                          <p:spTgt spid="66"/>
                                        </p:tgtEl>
                                        <p:attrNameLst>
                                          <p:attrName>ppt_x</p:attrName>
                                        </p:attrNameLst>
                                      </p:cBhvr>
                                      <p:tavLst>
                                        <p:tav tm="0">
                                          <p:val>
                                            <p:strVal val="#ppt_x"/>
                                          </p:val>
                                        </p:tav>
                                        <p:tav tm="100000">
                                          <p:val>
                                            <p:strVal val="#ppt_x"/>
                                          </p:val>
                                        </p:tav>
                                      </p:tavLst>
                                    </p:anim>
                                    <p:anim calcmode="lin" valueType="num">
                                      <p:cBhvr additive="base">
                                        <p:cTn id="20" dur="75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750" fill="hold"/>
                                        <p:tgtEl>
                                          <p:spTgt spid="68"/>
                                        </p:tgtEl>
                                        <p:attrNameLst>
                                          <p:attrName>ppt_x</p:attrName>
                                        </p:attrNameLst>
                                      </p:cBhvr>
                                      <p:tavLst>
                                        <p:tav tm="0">
                                          <p:val>
                                            <p:strVal val="#ppt_x"/>
                                          </p:val>
                                        </p:tav>
                                        <p:tav tm="100000">
                                          <p:val>
                                            <p:strVal val="#ppt_x"/>
                                          </p:val>
                                        </p:tav>
                                      </p:tavLst>
                                    </p:anim>
                                    <p:anim calcmode="lin" valueType="num">
                                      <p:cBhvr additive="base">
                                        <p:cTn id="26" dur="75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additive="base">
                                        <p:cTn id="31" dur="750" fill="hold"/>
                                        <p:tgtEl>
                                          <p:spTgt spid="70"/>
                                        </p:tgtEl>
                                        <p:attrNameLst>
                                          <p:attrName>ppt_x</p:attrName>
                                        </p:attrNameLst>
                                      </p:cBhvr>
                                      <p:tavLst>
                                        <p:tav tm="0">
                                          <p:val>
                                            <p:strVal val="#ppt_x"/>
                                          </p:val>
                                        </p:tav>
                                        <p:tav tm="100000">
                                          <p:val>
                                            <p:strVal val="#ppt_x"/>
                                          </p:val>
                                        </p:tav>
                                      </p:tavLst>
                                    </p:anim>
                                    <p:anim calcmode="lin" valueType="num">
                                      <p:cBhvr additive="base">
                                        <p:cTn id="32" dur="75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750" fill="hold"/>
                                        <p:tgtEl>
                                          <p:spTgt spid="32"/>
                                        </p:tgtEl>
                                        <p:attrNameLst>
                                          <p:attrName>ppt_x</p:attrName>
                                        </p:attrNameLst>
                                      </p:cBhvr>
                                      <p:tavLst>
                                        <p:tav tm="0">
                                          <p:val>
                                            <p:strVal val="#ppt_x"/>
                                          </p:val>
                                        </p:tav>
                                        <p:tav tm="100000">
                                          <p:val>
                                            <p:strVal val="#ppt_x"/>
                                          </p:val>
                                        </p:tav>
                                      </p:tavLst>
                                    </p:anim>
                                    <p:anim calcmode="lin" valueType="num">
                                      <p:cBhvr additive="base">
                                        <p:cTn id="38" dur="75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3EA979-D5C3-42C2-839C-5CC8035F8723}"/>
              </a:ext>
            </a:extLst>
          </p:cNvPr>
          <p:cNvSpPr>
            <a:spLocks noGrp="1"/>
          </p:cNvSpPr>
          <p:nvPr>
            <p:ph type="body" sz="quarter" idx="16"/>
          </p:nvPr>
        </p:nvSpPr>
        <p:spPr>
          <a:xfrm>
            <a:off x="1838453" y="444686"/>
            <a:ext cx="3106748" cy="424732"/>
          </a:xfrm>
        </p:spPr>
        <p:txBody>
          <a:bodyPr/>
          <a:lstStyle/>
          <a:p>
            <a:r>
              <a:rPr lang="en-US" dirty="0"/>
              <a:t>recommendation</a:t>
            </a:r>
          </a:p>
        </p:txBody>
      </p:sp>
      <p:sp>
        <p:nvSpPr>
          <p:cNvPr id="4" name="Text Placeholder 1">
            <a:extLst>
              <a:ext uri="{FF2B5EF4-FFF2-40B4-BE49-F238E27FC236}">
                <a16:creationId xmlns:a16="http://schemas.microsoft.com/office/drawing/2014/main" id="{BE6B17AC-2127-442B-B9B7-CA5B31750114}"/>
              </a:ext>
            </a:extLst>
          </p:cNvPr>
          <p:cNvSpPr>
            <a:spLocks noGrp="1"/>
          </p:cNvSpPr>
          <p:nvPr>
            <p:ph type="body" sz="quarter" idx="15"/>
          </p:nvPr>
        </p:nvSpPr>
        <p:spPr>
          <a:xfrm>
            <a:off x="1217042" y="1258602"/>
            <a:ext cx="21943565" cy="919388"/>
          </a:xfrm>
        </p:spPr>
        <p:txBody>
          <a:bodyPr/>
          <a:lstStyle/>
          <a:p>
            <a:r>
              <a:rPr lang="en-US" dirty="0">
                <a:latin typeface="+mn-lt"/>
              </a:rPr>
              <a:t>jerry buys lightbulbs </a:t>
            </a:r>
          </a:p>
        </p:txBody>
      </p:sp>
      <p:pic>
        <p:nvPicPr>
          <p:cNvPr id="22" name="Picture 21" descr="A close up of a logo&#10;&#10;Description generated with high confidence">
            <a:extLst>
              <a:ext uri="{FF2B5EF4-FFF2-40B4-BE49-F238E27FC236}">
                <a16:creationId xmlns:a16="http://schemas.microsoft.com/office/drawing/2014/main" id="{29ED650F-66D2-4654-A088-589E9C2B1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293" y="2895600"/>
            <a:ext cx="9283065" cy="10058400"/>
          </a:xfrm>
          <a:prstGeom prst="rect">
            <a:avLst/>
          </a:prstGeom>
          <a:ln>
            <a:noFill/>
          </a:ln>
          <a:effectLst>
            <a:outerShdw blurRad="292100" dist="139700" dir="2700000" algn="tl" rotWithShape="0">
              <a:srgbClr val="333333">
                <a:alpha val="65000"/>
              </a:srgbClr>
            </a:outerShdw>
          </a:effectLst>
        </p:spPr>
      </p:pic>
      <p:pic>
        <p:nvPicPr>
          <p:cNvPr id="28" name="Picture 27" descr="A close up of a logo&#10;&#10;Description generated with high confidence">
            <a:extLst>
              <a:ext uri="{FF2B5EF4-FFF2-40B4-BE49-F238E27FC236}">
                <a16:creationId xmlns:a16="http://schemas.microsoft.com/office/drawing/2014/main" id="{08F94B39-ACA6-4435-9D91-451C3A10CD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293" y="2895600"/>
            <a:ext cx="9283065" cy="10058400"/>
          </a:xfrm>
          <a:prstGeom prst="rect">
            <a:avLst/>
          </a:prstGeom>
          <a:ln>
            <a:noFill/>
          </a:ln>
          <a:effectLst>
            <a:outerShdw blurRad="292100" dist="139700" dir="2700000" algn="tl" rotWithShape="0">
              <a:srgbClr val="333333">
                <a:alpha val="65000"/>
              </a:srgbClr>
            </a:outerShdw>
          </a:effectLst>
        </p:spPr>
      </p:pic>
      <p:pic>
        <p:nvPicPr>
          <p:cNvPr id="24" name="Picture 23">
            <a:extLst>
              <a:ext uri="{FF2B5EF4-FFF2-40B4-BE49-F238E27FC236}">
                <a16:creationId xmlns:a16="http://schemas.microsoft.com/office/drawing/2014/main" id="{D42BAFBE-692A-4EDF-AF8D-4ABE961910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7293" y="2895600"/>
            <a:ext cx="9283065" cy="10058400"/>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1148A935-3411-4882-8602-F8D1F63512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7293" y="2895600"/>
            <a:ext cx="9283065" cy="10058400"/>
          </a:xfrm>
          <a:prstGeom prst="rect">
            <a:avLst/>
          </a:prstGeom>
          <a:ln>
            <a:noFill/>
          </a:ln>
          <a:effectLst>
            <a:outerShdw blurRad="292100" dist="139700" dir="2700000" algn="tl" rotWithShape="0">
              <a:srgbClr val="333333">
                <a:alpha val="65000"/>
              </a:srgbClr>
            </a:outerShdw>
          </a:effectLst>
        </p:spPr>
      </p:pic>
      <p:sp>
        <p:nvSpPr>
          <p:cNvPr id="23" name="Rectangle 22">
            <a:extLst>
              <a:ext uri="{FF2B5EF4-FFF2-40B4-BE49-F238E27FC236}">
                <a16:creationId xmlns:a16="http://schemas.microsoft.com/office/drawing/2014/main" id="{840CE50A-66F6-4941-9F2F-21356944E0AF}"/>
              </a:ext>
            </a:extLst>
          </p:cNvPr>
          <p:cNvSpPr/>
          <p:nvPr/>
        </p:nvSpPr>
        <p:spPr>
          <a:xfrm>
            <a:off x="6932784" y="2362418"/>
            <a:ext cx="10512080" cy="11124763"/>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i="1" dirty="0">
                <a:solidFill>
                  <a:srgbClr val="000000"/>
                </a:solidFill>
              </a:rPr>
              <a:t>CRIMSON REWARDS</a:t>
            </a:r>
            <a:endParaRPr lang="en-GB" sz="13800" b="1" i="1" dirty="0">
              <a:solidFill>
                <a:srgbClr val="000000"/>
              </a:solidFill>
            </a:endParaRPr>
          </a:p>
          <a:p>
            <a:pPr algn="ctr"/>
            <a:r>
              <a:rPr lang="en-GB" sz="13800" b="1" i="1" dirty="0">
                <a:solidFill>
                  <a:srgbClr val="000000"/>
                </a:solidFill>
              </a:rPr>
              <a:t>ADULTING </a:t>
            </a:r>
          </a:p>
          <a:p>
            <a:pPr algn="ctr"/>
            <a:r>
              <a:rPr lang="en-GB" sz="13800" b="1" i="1" dirty="0">
                <a:solidFill>
                  <a:srgbClr val="000000"/>
                </a:solidFill>
              </a:rPr>
              <a:t>DONE </a:t>
            </a:r>
          </a:p>
          <a:p>
            <a:pPr algn="ctr"/>
            <a:r>
              <a:rPr lang="en-GB" sz="13800" b="1" i="1" dirty="0">
                <a:solidFill>
                  <a:srgbClr val="000000"/>
                </a:solidFill>
              </a:rPr>
              <a:t>RIGHT!</a:t>
            </a:r>
          </a:p>
          <a:p>
            <a:pPr algn="ctr"/>
            <a:endParaRPr lang="en-US" dirty="0"/>
          </a:p>
        </p:txBody>
      </p:sp>
    </p:spTree>
    <p:extLst>
      <p:ext uri="{BB962C8B-B14F-4D97-AF65-F5344CB8AC3E}">
        <p14:creationId xmlns:p14="http://schemas.microsoft.com/office/powerpoint/2010/main" val="217390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ppt_x"/>
                                          </p:val>
                                        </p:tav>
                                        <p:tav tm="100000">
                                          <p:val>
                                            <p:strVal val="#ppt_x"/>
                                          </p:val>
                                        </p:tav>
                                      </p:tavLst>
                                    </p:anim>
                                    <p:anim calcmode="lin" valueType="num">
                                      <p:cBhvr additive="base">
                                        <p:cTn id="8"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750" fill="hold"/>
                                        <p:tgtEl>
                                          <p:spTgt spid="28"/>
                                        </p:tgtEl>
                                        <p:attrNameLst>
                                          <p:attrName>ppt_x</p:attrName>
                                        </p:attrNameLst>
                                      </p:cBhvr>
                                      <p:tavLst>
                                        <p:tav tm="0">
                                          <p:val>
                                            <p:strVal val="#ppt_x"/>
                                          </p:val>
                                        </p:tav>
                                        <p:tav tm="100000">
                                          <p:val>
                                            <p:strVal val="#ppt_x"/>
                                          </p:val>
                                        </p:tav>
                                      </p:tavLst>
                                    </p:anim>
                                    <p:anim calcmode="lin" valueType="num">
                                      <p:cBhvr additive="base">
                                        <p:cTn id="14" dur="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ppt_x"/>
                                          </p:val>
                                        </p:tav>
                                        <p:tav tm="100000">
                                          <p:val>
                                            <p:strVal val="#ppt_x"/>
                                          </p:val>
                                        </p:tav>
                                      </p:tavLst>
                                    </p:anim>
                                    <p:anim calcmode="lin" valueType="num">
                                      <p:cBhvr additive="base">
                                        <p:cTn id="2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750" fill="hold"/>
                                        <p:tgtEl>
                                          <p:spTgt spid="26"/>
                                        </p:tgtEl>
                                        <p:attrNameLst>
                                          <p:attrName>ppt_x</p:attrName>
                                        </p:attrNameLst>
                                      </p:cBhvr>
                                      <p:tavLst>
                                        <p:tav tm="0">
                                          <p:val>
                                            <p:strVal val="#ppt_x"/>
                                          </p:val>
                                        </p:tav>
                                        <p:tav tm="100000">
                                          <p:val>
                                            <p:strVal val="#ppt_x"/>
                                          </p:val>
                                        </p:tav>
                                      </p:tavLst>
                                    </p:anim>
                                    <p:anim calcmode="lin" valueType="num">
                                      <p:cBhvr additive="base">
                                        <p:cTn id="26" dur="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3A744C-7FA8-409E-ADF8-D04A42640BBB}"/>
              </a:ext>
            </a:extLst>
          </p:cNvPr>
          <p:cNvSpPr>
            <a:spLocks noGrp="1"/>
          </p:cNvSpPr>
          <p:nvPr>
            <p:ph type="body" sz="quarter" idx="15"/>
          </p:nvPr>
        </p:nvSpPr>
        <p:spPr>
          <a:xfrm>
            <a:off x="1217042" y="1711450"/>
            <a:ext cx="21943565" cy="919388"/>
          </a:xfrm>
        </p:spPr>
        <p:txBody>
          <a:bodyPr/>
          <a:lstStyle/>
          <a:p>
            <a:r>
              <a:rPr lang="en-US" dirty="0"/>
              <a:t>Infographic: EDUCATE MILLENIALS BY DEMONSTRATING HOW QUICKLY REWARDS ADD UP</a:t>
            </a:r>
          </a:p>
        </p:txBody>
      </p:sp>
      <p:sp>
        <p:nvSpPr>
          <p:cNvPr id="3" name="Text Placeholder 2">
            <a:extLst>
              <a:ext uri="{FF2B5EF4-FFF2-40B4-BE49-F238E27FC236}">
                <a16:creationId xmlns:a16="http://schemas.microsoft.com/office/drawing/2014/main" id="{0585383B-5B9A-4F2F-AFD2-88F1D5C228EE}"/>
              </a:ext>
            </a:extLst>
          </p:cNvPr>
          <p:cNvSpPr>
            <a:spLocks noGrp="1"/>
          </p:cNvSpPr>
          <p:nvPr>
            <p:ph type="body" sz="quarter" idx="16"/>
          </p:nvPr>
        </p:nvSpPr>
        <p:spPr>
          <a:xfrm>
            <a:off x="1838453" y="415189"/>
            <a:ext cx="3106748" cy="424732"/>
          </a:xfrm>
        </p:spPr>
        <p:txBody>
          <a:bodyPr/>
          <a:lstStyle/>
          <a:p>
            <a:r>
              <a:rPr lang="en-US" dirty="0"/>
              <a:t>recommendation</a:t>
            </a:r>
          </a:p>
        </p:txBody>
      </p:sp>
      <p:pic>
        <p:nvPicPr>
          <p:cNvPr id="9" name="Picture 4" descr="Image result for FACEBOOK LOGO">
            <a:extLst>
              <a:ext uri="{FF2B5EF4-FFF2-40B4-BE49-F238E27FC236}">
                <a16:creationId xmlns:a16="http://schemas.microsoft.com/office/drawing/2014/main" id="{D6C0F8D2-96FD-4A3B-BE84-97842FDA967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30744" y="5887159"/>
            <a:ext cx="1416905" cy="14169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instagram logo">
            <a:extLst>
              <a:ext uri="{FF2B5EF4-FFF2-40B4-BE49-F238E27FC236}">
                <a16:creationId xmlns:a16="http://schemas.microsoft.com/office/drawing/2014/main" id="{17D6F161-6D05-45D3-91BC-4CE7D43A7F0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49627" y="7367084"/>
            <a:ext cx="1979139" cy="19627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Image result for twitter logo">
            <a:extLst>
              <a:ext uri="{FF2B5EF4-FFF2-40B4-BE49-F238E27FC236}">
                <a16:creationId xmlns:a16="http://schemas.microsoft.com/office/drawing/2014/main" id="{244D8CE5-DC3D-4662-9CAF-93D375FD27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3365" y="9392887"/>
            <a:ext cx="2611663" cy="26116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33371EB-7147-4038-8FF6-5D4DEFFCFA9B}"/>
              </a:ext>
            </a:extLst>
          </p:cNvPr>
          <p:cNvPicPr>
            <a:picLocks noChangeAspect="1"/>
          </p:cNvPicPr>
          <p:nvPr/>
        </p:nvPicPr>
        <p:blipFill>
          <a:blip r:embed="rId6"/>
          <a:stretch>
            <a:fillRect/>
          </a:stretch>
        </p:blipFill>
        <p:spPr>
          <a:xfrm>
            <a:off x="2654243" y="3686186"/>
            <a:ext cx="9189241" cy="9324576"/>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63CF7759-49C4-4D3B-9710-25FDEBA54277}"/>
              </a:ext>
            </a:extLst>
          </p:cNvPr>
          <p:cNvPicPr>
            <a:picLocks noChangeAspect="1"/>
          </p:cNvPicPr>
          <p:nvPr/>
        </p:nvPicPr>
        <p:blipFill rotWithShape="1">
          <a:blip r:embed="rId7"/>
          <a:srcRect t="4578"/>
          <a:stretch/>
        </p:blipFill>
        <p:spPr>
          <a:xfrm>
            <a:off x="12819909" y="3385195"/>
            <a:ext cx="6173084" cy="99265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0492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20B47F-E6FA-450A-857D-59AE8E2AFD46}"/>
              </a:ext>
            </a:extLst>
          </p:cNvPr>
          <p:cNvSpPr>
            <a:spLocks noGrp="1"/>
          </p:cNvSpPr>
          <p:nvPr>
            <p:ph type="body" sz="quarter" idx="15"/>
          </p:nvPr>
        </p:nvSpPr>
        <p:spPr>
          <a:xfrm>
            <a:off x="1037863" y="1946580"/>
            <a:ext cx="21770979" cy="819480"/>
          </a:xfrm>
        </p:spPr>
        <p:txBody>
          <a:bodyPr/>
          <a:lstStyle/>
          <a:p>
            <a:r>
              <a:rPr lang="en-US" dirty="0">
                <a:latin typeface="+mn-lt"/>
              </a:rPr>
              <a:t>Leverage </a:t>
            </a:r>
            <a:r>
              <a:rPr lang="en-US" dirty="0" err="1">
                <a:latin typeface="+mn-lt"/>
              </a:rPr>
              <a:t>ct’s</a:t>
            </a:r>
            <a:r>
              <a:rPr lang="en-US" dirty="0">
                <a:latin typeface="+mn-lt"/>
              </a:rPr>
              <a:t> traditional channels:</a:t>
            </a:r>
          </a:p>
          <a:p>
            <a:r>
              <a:rPr lang="en-US" dirty="0">
                <a:latin typeface="+mn-lt"/>
              </a:rPr>
              <a:t>Website, Flyer &amp; catalogue </a:t>
            </a:r>
          </a:p>
        </p:txBody>
      </p:sp>
      <p:sp>
        <p:nvSpPr>
          <p:cNvPr id="5" name="Text Placeholder 2">
            <a:extLst>
              <a:ext uri="{FF2B5EF4-FFF2-40B4-BE49-F238E27FC236}">
                <a16:creationId xmlns:a16="http://schemas.microsoft.com/office/drawing/2014/main" id="{05E81879-3296-4AA6-992D-E9E9419DED85}"/>
              </a:ext>
            </a:extLst>
          </p:cNvPr>
          <p:cNvSpPr>
            <a:spLocks noGrp="1"/>
          </p:cNvSpPr>
          <p:nvPr>
            <p:ph type="body" sz="quarter" idx="16"/>
          </p:nvPr>
        </p:nvSpPr>
        <p:spPr>
          <a:xfrm>
            <a:off x="1838453" y="420623"/>
            <a:ext cx="3106748" cy="424732"/>
          </a:xfrm>
        </p:spPr>
        <p:txBody>
          <a:bodyPr/>
          <a:lstStyle/>
          <a:p>
            <a:r>
              <a:rPr lang="en-US" dirty="0"/>
              <a:t>recommendation</a:t>
            </a:r>
          </a:p>
        </p:txBody>
      </p:sp>
      <p:sp>
        <p:nvSpPr>
          <p:cNvPr id="3" name="TextBox 2">
            <a:extLst>
              <a:ext uri="{FF2B5EF4-FFF2-40B4-BE49-F238E27FC236}">
                <a16:creationId xmlns:a16="http://schemas.microsoft.com/office/drawing/2014/main" id="{488EDEE5-007E-4A56-945C-F405D31CB005}"/>
              </a:ext>
            </a:extLst>
          </p:cNvPr>
          <p:cNvSpPr txBox="1"/>
          <p:nvPr/>
        </p:nvSpPr>
        <p:spPr>
          <a:xfrm>
            <a:off x="1037863" y="4100947"/>
            <a:ext cx="20633620" cy="8402300"/>
          </a:xfrm>
          <a:prstGeom prst="rect">
            <a:avLst/>
          </a:prstGeom>
          <a:noFill/>
        </p:spPr>
        <p:txBody>
          <a:bodyPr wrap="square" rtlCol="0">
            <a:spAutoFit/>
          </a:bodyPr>
          <a:lstStyle/>
          <a:p>
            <a:r>
              <a:rPr lang="en-US" sz="6000" b="1" dirty="0"/>
              <a:t>6 Week Campaign:</a:t>
            </a:r>
          </a:p>
          <a:p>
            <a:pPr marL="1143000" indent="-1143000">
              <a:buFont typeface="+mj-lt"/>
              <a:buAutoNum type="arabicPeriod"/>
            </a:pPr>
            <a:r>
              <a:rPr lang="en-US" sz="6000" dirty="0"/>
              <a:t>Embed application video into FLIPP during 6 week campaign</a:t>
            </a:r>
          </a:p>
          <a:p>
            <a:pPr marL="1143000" indent="-1143000">
              <a:buFont typeface="+mj-lt"/>
              <a:buAutoNum type="arabicPeriod"/>
            </a:pPr>
            <a:r>
              <a:rPr lang="en-US" sz="6000" dirty="0"/>
              <a:t>Create REWARD YOURSELF call-out on physical flyer</a:t>
            </a:r>
          </a:p>
          <a:p>
            <a:pPr marL="1143000" indent="-1143000">
              <a:buFont typeface="+mj-lt"/>
              <a:buAutoNum type="arabicPeriod"/>
            </a:pPr>
            <a:endParaRPr lang="en-US" sz="6000" dirty="0"/>
          </a:p>
          <a:p>
            <a:r>
              <a:rPr lang="en-US" sz="6000" b="1" dirty="0"/>
              <a:t>Beyond:</a:t>
            </a:r>
          </a:p>
          <a:p>
            <a:pPr marL="1143000" indent="-1143000">
              <a:buFont typeface="+mj-lt"/>
              <a:buAutoNum type="arabicPeriod"/>
            </a:pPr>
            <a:r>
              <a:rPr lang="en-US" sz="6000" dirty="0"/>
              <a:t>Website section tailored to adulting </a:t>
            </a:r>
          </a:p>
          <a:p>
            <a:pPr marL="1143000" indent="-1143000">
              <a:buFont typeface="+mj-lt"/>
              <a:buAutoNum type="arabicPeriod"/>
            </a:pPr>
            <a:r>
              <a:rPr lang="en-US" sz="6000" dirty="0"/>
              <a:t>Destination guide tailored to adulting </a:t>
            </a:r>
          </a:p>
          <a:p>
            <a:pPr marL="1143000" indent="-1143000">
              <a:buFont typeface="+mj-lt"/>
              <a:buAutoNum type="arabicPeriod"/>
            </a:pPr>
            <a:endParaRPr lang="en-US" sz="6000" dirty="0"/>
          </a:p>
        </p:txBody>
      </p:sp>
    </p:spTree>
    <p:extLst>
      <p:ext uri="{BB962C8B-B14F-4D97-AF65-F5344CB8AC3E}">
        <p14:creationId xmlns:p14="http://schemas.microsoft.com/office/powerpoint/2010/main" val="2508194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37B04C-1BCB-483D-A32B-C91D349FD391}"/>
              </a:ext>
            </a:extLst>
          </p:cNvPr>
          <p:cNvSpPr>
            <a:spLocks noGrp="1"/>
          </p:cNvSpPr>
          <p:nvPr>
            <p:ph type="body" sz="quarter" idx="15"/>
          </p:nvPr>
        </p:nvSpPr>
        <p:spPr/>
        <p:txBody>
          <a:bodyPr/>
          <a:lstStyle/>
          <a:p>
            <a:r>
              <a:rPr lang="en-US" dirty="0"/>
              <a:t>CHANNELS </a:t>
            </a:r>
          </a:p>
        </p:txBody>
      </p:sp>
      <p:sp>
        <p:nvSpPr>
          <p:cNvPr id="3" name="Text Placeholder 2">
            <a:extLst>
              <a:ext uri="{FF2B5EF4-FFF2-40B4-BE49-F238E27FC236}">
                <a16:creationId xmlns:a16="http://schemas.microsoft.com/office/drawing/2014/main" id="{39D5AF93-0D6B-403A-A1AA-6834179C8731}"/>
              </a:ext>
            </a:extLst>
          </p:cNvPr>
          <p:cNvSpPr>
            <a:spLocks noGrp="1"/>
          </p:cNvSpPr>
          <p:nvPr>
            <p:ph type="body" sz="quarter" idx="16"/>
          </p:nvPr>
        </p:nvSpPr>
        <p:spPr/>
        <p:txBody>
          <a:bodyPr/>
          <a:lstStyle/>
          <a:p>
            <a:endParaRPr lang="en-US" dirty="0"/>
          </a:p>
        </p:txBody>
      </p:sp>
      <p:pic>
        <p:nvPicPr>
          <p:cNvPr id="4" name="Picture 3">
            <a:extLst>
              <a:ext uri="{FF2B5EF4-FFF2-40B4-BE49-F238E27FC236}">
                <a16:creationId xmlns:a16="http://schemas.microsoft.com/office/drawing/2014/main" id="{22DF047C-AF2C-413F-B1BC-69A0A275A3F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703417" y="4570549"/>
            <a:ext cx="3313283" cy="1634254"/>
          </a:xfrm>
          <a:prstGeom prst="rect">
            <a:avLst/>
          </a:prstGeom>
        </p:spPr>
      </p:pic>
      <p:pic>
        <p:nvPicPr>
          <p:cNvPr id="5" name="Picture 4" descr="Image result for FACEBOOK LOGO">
            <a:extLst>
              <a:ext uri="{FF2B5EF4-FFF2-40B4-BE49-F238E27FC236}">
                <a16:creationId xmlns:a16="http://schemas.microsoft.com/office/drawing/2014/main" id="{BEF4F106-3A39-4691-86ED-D93C55F1497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651606" y="6267823"/>
            <a:ext cx="1416905" cy="14169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instagram logo">
            <a:extLst>
              <a:ext uri="{FF2B5EF4-FFF2-40B4-BE49-F238E27FC236}">
                <a16:creationId xmlns:a16="http://schemas.microsoft.com/office/drawing/2014/main" id="{A07DDC45-6981-4D94-897C-DC1142A4E21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70489" y="7747748"/>
            <a:ext cx="1979139" cy="19627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result for twitter logo">
            <a:extLst>
              <a:ext uri="{FF2B5EF4-FFF2-40B4-BE49-F238E27FC236}">
                <a16:creationId xmlns:a16="http://schemas.microsoft.com/office/drawing/2014/main" id="{A92C793B-1989-4BC5-9A2F-53D92612DB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54227" y="9508078"/>
            <a:ext cx="2611663" cy="2611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156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4B815-5B7A-4B30-BA51-6BF168F10803}"/>
              </a:ext>
            </a:extLst>
          </p:cNvPr>
          <p:cNvSpPr>
            <a:spLocks noGrp="1"/>
          </p:cNvSpPr>
          <p:nvPr>
            <p:ph type="body" sz="quarter" idx="15"/>
          </p:nvPr>
        </p:nvSpPr>
        <p:spPr>
          <a:xfrm>
            <a:off x="1217042" y="1760267"/>
            <a:ext cx="21943565" cy="919388"/>
          </a:xfrm>
        </p:spPr>
        <p:txBody>
          <a:bodyPr/>
          <a:lstStyle/>
          <a:p>
            <a:r>
              <a:rPr lang="en-US" dirty="0">
                <a:latin typeface="+mn-lt"/>
              </a:rPr>
              <a:t>re-marketing content ACROSS PLATFORMS TO INCREASE EXPOSURE </a:t>
            </a:r>
          </a:p>
        </p:txBody>
      </p:sp>
      <p:sp>
        <p:nvSpPr>
          <p:cNvPr id="3" name="Text Placeholder 2">
            <a:extLst>
              <a:ext uri="{FF2B5EF4-FFF2-40B4-BE49-F238E27FC236}">
                <a16:creationId xmlns:a16="http://schemas.microsoft.com/office/drawing/2014/main" id="{9A7D9226-5535-44DE-9A28-26A5A58085D6}"/>
              </a:ext>
            </a:extLst>
          </p:cNvPr>
          <p:cNvSpPr>
            <a:spLocks noGrp="1"/>
          </p:cNvSpPr>
          <p:nvPr>
            <p:ph type="body" sz="quarter" idx="16"/>
          </p:nvPr>
        </p:nvSpPr>
        <p:spPr>
          <a:xfrm>
            <a:off x="1838453" y="415189"/>
            <a:ext cx="3214150" cy="424732"/>
          </a:xfrm>
        </p:spPr>
        <p:txBody>
          <a:bodyPr/>
          <a:lstStyle/>
          <a:p>
            <a:r>
              <a:rPr lang="en-US" dirty="0"/>
              <a:t>Recommendation </a:t>
            </a:r>
          </a:p>
        </p:txBody>
      </p:sp>
      <p:sp>
        <p:nvSpPr>
          <p:cNvPr id="55" name="Picture Placeholder 4">
            <a:extLst>
              <a:ext uri="{FF2B5EF4-FFF2-40B4-BE49-F238E27FC236}">
                <a16:creationId xmlns:a16="http://schemas.microsoft.com/office/drawing/2014/main" id="{C36F2B2C-D396-40A3-A37D-3F08F84EFE1A}"/>
              </a:ext>
            </a:extLst>
          </p:cNvPr>
          <p:cNvSpPr>
            <a:spLocks noGrp="1"/>
          </p:cNvSpPr>
          <p:nvPr/>
        </p:nvSpPr>
        <p:spPr>
          <a:xfrm>
            <a:off x="4072026" y="4173826"/>
            <a:ext cx="4062940" cy="4062940"/>
          </a:xfrm>
          <a:prstGeom prst="rect">
            <a:avLst/>
          </a:prstGeom>
          <a:noFill/>
        </p:spPr>
        <p:txBody>
          <a:bodyPr vert="horz" lIns="91440" tIns="45720" rIns="91440" bIns="45720" rtlCol="0" anchor="t">
            <a:normAutofit/>
          </a:bodyPr>
          <a:lstStyle/>
          <a:p>
            <a:endParaRPr lang="en-US"/>
          </a:p>
        </p:txBody>
      </p:sp>
      <p:sp>
        <p:nvSpPr>
          <p:cNvPr id="56" name="Picture Placeholder 4">
            <a:extLst>
              <a:ext uri="{FF2B5EF4-FFF2-40B4-BE49-F238E27FC236}">
                <a16:creationId xmlns:a16="http://schemas.microsoft.com/office/drawing/2014/main" id="{7B3AE9CC-612C-4901-A213-B9E7A281429A}"/>
              </a:ext>
            </a:extLst>
          </p:cNvPr>
          <p:cNvSpPr>
            <a:spLocks noGrp="1"/>
          </p:cNvSpPr>
          <p:nvPr/>
        </p:nvSpPr>
        <p:spPr>
          <a:xfrm>
            <a:off x="12197906" y="4173826"/>
            <a:ext cx="4062940" cy="4062940"/>
          </a:xfrm>
          <a:prstGeom prst="rect">
            <a:avLst/>
          </a:prstGeom>
          <a:noFill/>
        </p:spPr>
        <p:txBody>
          <a:bodyPr vert="horz" lIns="91440" tIns="45720" rIns="91440" bIns="45720" rtlCol="0" anchor="t">
            <a:normAutofit/>
          </a:bodyPr>
          <a:lstStyle/>
          <a:p>
            <a:endParaRPr lang="en-US"/>
          </a:p>
        </p:txBody>
      </p:sp>
      <p:sp>
        <p:nvSpPr>
          <p:cNvPr id="57" name="Picture Placeholder 4">
            <a:extLst>
              <a:ext uri="{FF2B5EF4-FFF2-40B4-BE49-F238E27FC236}">
                <a16:creationId xmlns:a16="http://schemas.microsoft.com/office/drawing/2014/main" id="{971E4955-1BC4-4588-9D47-93E90AAF32A2}"/>
              </a:ext>
            </a:extLst>
          </p:cNvPr>
          <p:cNvSpPr>
            <a:spLocks noGrp="1"/>
          </p:cNvSpPr>
          <p:nvPr/>
        </p:nvSpPr>
        <p:spPr>
          <a:xfrm>
            <a:off x="20323793" y="4173826"/>
            <a:ext cx="4062940" cy="4062940"/>
          </a:xfrm>
          <a:prstGeom prst="rect">
            <a:avLst/>
          </a:prstGeom>
          <a:noFill/>
        </p:spPr>
        <p:txBody>
          <a:bodyPr vert="horz" lIns="91440" tIns="45720" rIns="91440" bIns="45720" rtlCol="0" anchor="t">
            <a:normAutofit/>
          </a:bodyPr>
          <a:lstStyle/>
          <a:p>
            <a:endParaRPr lang="en-US"/>
          </a:p>
        </p:txBody>
      </p:sp>
      <p:sp>
        <p:nvSpPr>
          <p:cNvPr id="58" name="Picture Placeholder 4">
            <a:extLst>
              <a:ext uri="{FF2B5EF4-FFF2-40B4-BE49-F238E27FC236}">
                <a16:creationId xmlns:a16="http://schemas.microsoft.com/office/drawing/2014/main" id="{6A067D9E-B8B8-49CC-9E97-DF70A80FDA9A}"/>
              </a:ext>
            </a:extLst>
          </p:cNvPr>
          <p:cNvSpPr>
            <a:spLocks noGrp="1"/>
          </p:cNvSpPr>
          <p:nvPr/>
        </p:nvSpPr>
        <p:spPr>
          <a:xfrm>
            <a:off x="9079" y="8236766"/>
            <a:ext cx="4062940" cy="4062940"/>
          </a:xfrm>
          <a:prstGeom prst="rect">
            <a:avLst/>
          </a:prstGeom>
          <a:noFill/>
        </p:spPr>
        <p:txBody>
          <a:bodyPr vert="horz" lIns="91440" tIns="45720" rIns="91440" bIns="45720" rtlCol="0" anchor="t">
            <a:normAutofit/>
          </a:bodyPr>
          <a:lstStyle/>
          <a:p>
            <a:endParaRPr lang="en-US"/>
          </a:p>
        </p:txBody>
      </p:sp>
      <p:sp>
        <p:nvSpPr>
          <p:cNvPr id="59" name="Picture Placeholder 4">
            <a:extLst>
              <a:ext uri="{FF2B5EF4-FFF2-40B4-BE49-F238E27FC236}">
                <a16:creationId xmlns:a16="http://schemas.microsoft.com/office/drawing/2014/main" id="{EBB5DF89-69D3-405A-A237-C1D1592C9585}"/>
              </a:ext>
            </a:extLst>
          </p:cNvPr>
          <p:cNvSpPr>
            <a:spLocks noGrp="1"/>
          </p:cNvSpPr>
          <p:nvPr/>
        </p:nvSpPr>
        <p:spPr>
          <a:xfrm>
            <a:off x="8134958" y="8236766"/>
            <a:ext cx="4062940" cy="4062940"/>
          </a:xfrm>
          <a:prstGeom prst="rect">
            <a:avLst/>
          </a:prstGeom>
          <a:noFill/>
        </p:spPr>
        <p:txBody>
          <a:bodyPr vert="horz" lIns="91440" tIns="45720" rIns="91440" bIns="45720" rtlCol="0" anchor="t">
            <a:normAutofit/>
          </a:bodyPr>
          <a:lstStyle/>
          <a:p>
            <a:endParaRPr lang="en-US"/>
          </a:p>
        </p:txBody>
      </p:sp>
      <p:sp>
        <p:nvSpPr>
          <p:cNvPr id="60" name="Picture Placeholder 4">
            <a:extLst>
              <a:ext uri="{FF2B5EF4-FFF2-40B4-BE49-F238E27FC236}">
                <a16:creationId xmlns:a16="http://schemas.microsoft.com/office/drawing/2014/main" id="{46D15619-9C69-47C9-B694-401D8227FE4F}"/>
              </a:ext>
            </a:extLst>
          </p:cNvPr>
          <p:cNvSpPr>
            <a:spLocks noGrp="1"/>
          </p:cNvSpPr>
          <p:nvPr/>
        </p:nvSpPr>
        <p:spPr>
          <a:xfrm>
            <a:off x="16260846" y="8236766"/>
            <a:ext cx="4062940" cy="4062940"/>
          </a:xfrm>
          <a:prstGeom prst="rect">
            <a:avLst/>
          </a:prstGeom>
          <a:noFill/>
        </p:spPr>
        <p:txBody>
          <a:bodyPr vert="horz" lIns="91440" tIns="45720" rIns="91440" bIns="45720" rtlCol="0" anchor="t">
            <a:normAutofit/>
          </a:bodyPr>
          <a:lstStyle/>
          <a:p>
            <a:endParaRPr lang="en-US"/>
          </a:p>
        </p:txBody>
      </p:sp>
      <p:sp>
        <p:nvSpPr>
          <p:cNvPr id="61" name="Rectangle 60">
            <a:extLst>
              <a:ext uri="{FF2B5EF4-FFF2-40B4-BE49-F238E27FC236}">
                <a16:creationId xmlns:a16="http://schemas.microsoft.com/office/drawing/2014/main" id="{73CB4C74-E4F7-423E-932F-674AAE68B61A}"/>
              </a:ext>
            </a:extLst>
          </p:cNvPr>
          <p:cNvSpPr/>
          <p:nvPr/>
        </p:nvSpPr>
        <p:spPr>
          <a:xfrm>
            <a:off x="9083" y="4173826"/>
            <a:ext cx="4062940" cy="40629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4000" b="1" dirty="0"/>
              <a:t>Boost Videos and Infographic</a:t>
            </a:r>
          </a:p>
        </p:txBody>
      </p:sp>
      <p:sp>
        <p:nvSpPr>
          <p:cNvPr id="62" name="Rectangle 61">
            <a:extLst>
              <a:ext uri="{FF2B5EF4-FFF2-40B4-BE49-F238E27FC236}">
                <a16:creationId xmlns:a16="http://schemas.microsoft.com/office/drawing/2014/main" id="{73554C8E-20B9-4F67-B0F6-B092326F201D}"/>
              </a:ext>
            </a:extLst>
          </p:cNvPr>
          <p:cNvSpPr/>
          <p:nvPr/>
        </p:nvSpPr>
        <p:spPr>
          <a:xfrm>
            <a:off x="8134962" y="4173826"/>
            <a:ext cx="4062940" cy="40629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4000" b="1" dirty="0"/>
              <a:t>CTC and Adulting</a:t>
            </a:r>
          </a:p>
        </p:txBody>
      </p:sp>
      <p:sp>
        <p:nvSpPr>
          <p:cNvPr id="63" name="Rectangle 62">
            <a:extLst>
              <a:ext uri="{FF2B5EF4-FFF2-40B4-BE49-F238E27FC236}">
                <a16:creationId xmlns:a16="http://schemas.microsoft.com/office/drawing/2014/main" id="{57F20D58-3454-4DA2-9256-7B73612D9610}"/>
              </a:ext>
            </a:extLst>
          </p:cNvPr>
          <p:cNvSpPr/>
          <p:nvPr/>
        </p:nvSpPr>
        <p:spPr>
          <a:xfrm>
            <a:off x="16260850" y="4173826"/>
            <a:ext cx="4062940" cy="40629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4000" b="1" dirty="0"/>
              <a:t>Video embedded in online flyer </a:t>
            </a:r>
          </a:p>
        </p:txBody>
      </p:sp>
      <p:sp>
        <p:nvSpPr>
          <p:cNvPr id="70" name="Rectangle 69">
            <a:extLst>
              <a:ext uri="{FF2B5EF4-FFF2-40B4-BE49-F238E27FC236}">
                <a16:creationId xmlns:a16="http://schemas.microsoft.com/office/drawing/2014/main" id="{CD8A56B3-9E50-44FD-9FD0-EC9BB030CB2D}"/>
              </a:ext>
            </a:extLst>
          </p:cNvPr>
          <p:cNvSpPr/>
          <p:nvPr/>
        </p:nvSpPr>
        <p:spPr>
          <a:xfrm>
            <a:off x="20323793" y="8236766"/>
            <a:ext cx="4062940" cy="40629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4400" b="1" dirty="0"/>
              <a:t>Sponsored Content </a:t>
            </a:r>
          </a:p>
        </p:txBody>
      </p:sp>
      <p:sp>
        <p:nvSpPr>
          <p:cNvPr id="71" name="Rectangle 70">
            <a:extLst>
              <a:ext uri="{FF2B5EF4-FFF2-40B4-BE49-F238E27FC236}">
                <a16:creationId xmlns:a16="http://schemas.microsoft.com/office/drawing/2014/main" id="{FBF7BACB-0F18-4DB4-B2F6-338312DED601}"/>
              </a:ext>
            </a:extLst>
          </p:cNvPr>
          <p:cNvSpPr/>
          <p:nvPr/>
        </p:nvSpPr>
        <p:spPr>
          <a:xfrm>
            <a:off x="4072015" y="8236766"/>
            <a:ext cx="4062940" cy="40629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4000" b="1" dirty="0"/>
              <a:t>Call-to-Action Tweets</a:t>
            </a:r>
          </a:p>
        </p:txBody>
      </p:sp>
      <p:sp>
        <p:nvSpPr>
          <p:cNvPr id="72" name="Rectangle 71">
            <a:extLst>
              <a:ext uri="{FF2B5EF4-FFF2-40B4-BE49-F238E27FC236}">
                <a16:creationId xmlns:a16="http://schemas.microsoft.com/office/drawing/2014/main" id="{941F9DDB-3F36-4D86-B7E1-288B032A5424}"/>
              </a:ext>
            </a:extLst>
          </p:cNvPr>
          <p:cNvSpPr/>
          <p:nvPr/>
        </p:nvSpPr>
        <p:spPr>
          <a:xfrm>
            <a:off x="12197902" y="8236766"/>
            <a:ext cx="4062940" cy="40629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4400" b="1" dirty="0"/>
              <a:t>Promoted Video</a:t>
            </a:r>
          </a:p>
        </p:txBody>
      </p:sp>
      <p:pic>
        <p:nvPicPr>
          <p:cNvPr id="79" name="Picture 2" descr="Image result for GOOGLE ADWORDS LOGO NO BACKGROUND">
            <a:extLst>
              <a:ext uri="{FF2B5EF4-FFF2-40B4-BE49-F238E27FC236}">
                <a16:creationId xmlns:a16="http://schemas.microsoft.com/office/drawing/2014/main" id="{A360A981-00FA-45B1-A9B1-294C9102C05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19838" y="5228989"/>
            <a:ext cx="3819067" cy="1965989"/>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Image result for FACEBOOK ADVERTISING LOGO">
            <a:extLst>
              <a:ext uri="{FF2B5EF4-FFF2-40B4-BE49-F238E27FC236}">
                <a16:creationId xmlns:a16="http://schemas.microsoft.com/office/drawing/2014/main" id="{817E3F21-E3F1-41F3-9700-C660F1CE5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821" y="4923705"/>
            <a:ext cx="4388480" cy="238504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6" descr="Image result for FLIPP ADS">
            <a:extLst>
              <a:ext uri="{FF2B5EF4-FFF2-40B4-BE49-F238E27FC236}">
                <a16:creationId xmlns:a16="http://schemas.microsoft.com/office/drawing/2014/main" id="{0572D012-5809-46F5-9F41-3FCECCD3B3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13848" y="5059519"/>
            <a:ext cx="3082813" cy="211341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YOUTUBE ADS LOGO">
            <a:extLst>
              <a:ext uri="{FF2B5EF4-FFF2-40B4-BE49-F238E27FC236}">
                <a16:creationId xmlns:a16="http://schemas.microsoft.com/office/drawing/2014/main" id="{E8D5C861-50F3-4471-9F9B-312A8B2563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7568" y="8929731"/>
            <a:ext cx="4883102" cy="320298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TWITTER ADVERTISING LOGO">
            <a:extLst>
              <a:ext uri="{FF2B5EF4-FFF2-40B4-BE49-F238E27FC236}">
                <a16:creationId xmlns:a16="http://schemas.microsoft.com/office/drawing/2014/main" id="{D391EAB9-71D8-48C9-95E4-DC86FCB29A32}"/>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7806" y="8780103"/>
            <a:ext cx="3101343" cy="310134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INSTAGRAM ADVERTISING LOGO">
            <a:extLst>
              <a:ext uri="{FF2B5EF4-FFF2-40B4-BE49-F238E27FC236}">
                <a16:creationId xmlns:a16="http://schemas.microsoft.com/office/drawing/2014/main" id="{FE2E1A5B-CEFC-40AE-9E12-DF1C06A2417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9753" r="32484"/>
          <a:stretch/>
        </p:blipFill>
        <p:spPr bwMode="auto">
          <a:xfrm>
            <a:off x="16459200" y="8499753"/>
            <a:ext cx="3589020" cy="4062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93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3D459-C61A-4710-A49E-B88CD2A17B52}"/>
              </a:ext>
            </a:extLst>
          </p:cNvPr>
          <p:cNvSpPr>
            <a:spLocks noGrp="1"/>
          </p:cNvSpPr>
          <p:nvPr>
            <p:ph type="body" sz="quarter" idx="15"/>
          </p:nvPr>
        </p:nvSpPr>
        <p:spPr>
          <a:xfrm>
            <a:off x="820927" y="1867650"/>
            <a:ext cx="21943565" cy="919388"/>
          </a:xfrm>
        </p:spPr>
        <p:txBody>
          <a:bodyPr/>
          <a:lstStyle/>
          <a:p>
            <a:r>
              <a:rPr lang="en-US" dirty="0">
                <a:latin typeface="+mn-lt"/>
              </a:rPr>
              <a:t>THE HOOK</a:t>
            </a:r>
          </a:p>
        </p:txBody>
      </p:sp>
      <p:sp>
        <p:nvSpPr>
          <p:cNvPr id="8" name="Text Placeholder 2">
            <a:extLst>
              <a:ext uri="{FF2B5EF4-FFF2-40B4-BE49-F238E27FC236}">
                <a16:creationId xmlns:a16="http://schemas.microsoft.com/office/drawing/2014/main" id="{EECC64A0-C28B-4802-B0D0-A3A69F93A9C6}"/>
              </a:ext>
            </a:extLst>
          </p:cNvPr>
          <p:cNvSpPr>
            <a:spLocks noGrp="1"/>
          </p:cNvSpPr>
          <p:nvPr>
            <p:ph type="body" sz="quarter" idx="16"/>
          </p:nvPr>
        </p:nvSpPr>
        <p:spPr>
          <a:xfrm>
            <a:off x="1838453" y="415189"/>
            <a:ext cx="3106748" cy="424732"/>
          </a:xfrm>
        </p:spPr>
        <p:txBody>
          <a:bodyPr/>
          <a:lstStyle/>
          <a:p>
            <a:r>
              <a:rPr lang="en-US" dirty="0"/>
              <a:t>recommendation</a:t>
            </a:r>
          </a:p>
        </p:txBody>
      </p:sp>
      <p:sp>
        <p:nvSpPr>
          <p:cNvPr id="6" name="Oval 5">
            <a:extLst>
              <a:ext uri="{FF2B5EF4-FFF2-40B4-BE49-F238E27FC236}">
                <a16:creationId xmlns:a16="http://schemas.microsoft.com/office/drawing/2014/main" id="{9A82E09A-9FC5-42DC-94C3-D84644615189}"/>
              </a:ext>
            </a:extLst>
          </p:cNvPr>
          <p:cNvSpPr/>
          <p:nvPr/>
        </p:nvSpPr>
        <p:spPr>
          <a:xfrm>
            <a:off x="3599754" y="4869920"/>
            <a:ext cx="3032260" cy="30322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91440" rIns="91440" bIns="91440" rtlCol="0" anchor="ctr" anchorCtr="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797" spc="-600" dirty="0">
              <a:solidFill>
                <a:schemeClr val="tx1">
                  <a:lumMod val="10000"/>
                  <a:lumOff val="90000"/>
                </a:schemeClr>
              </a:solidFill>
              <a:latin typeface="+mj-lt"/>
            </a:endParaRPr>
          </a:p>
        </p:txBody>
      </p:sp>
      <p:sp>
        <p:nvSpPr>
          <p:cNvPr id="9" name="Oval 8">
            <a:extLst>
              <a:ext uri="{FF2B5EF4-FFF2-40B4-BE49-F238E27FC236}">
                <a16:creationId xmlns:a16="http://schemas.microsoft.com/office/drawing/2014/main" id="{512E6806-B9DD-47A8-86AF-7C62BC03BA02}"/>
              </a:ext>
            </a:extLst>
          </p:cNvPr>
          <p:cNvSpPr/>
          <p:nvPr/>
        </p:nvSpPr>
        <p:spPr>
          <a:xfrm>
            <a:off x="10276579" y="4869920"/>
            <a:ext cx="3032262" cy="30322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91440" rIns="91440" bIns="91440" rtlCol="0" anchor="ctr" anchorCtr="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797" spc="-600" dirty="0">
              <a:solidFill>
                <a:schemeClr val="tx1">
                  <a:lumMod val="10000"/>
                  <a:lumOff val="90000"/>
                </a:schemeClr>
              </a:solidFill>
              <a:latin typeface="+mj-lt"/>
            </a:endParaRPr>
          </a:p>
        </p:txBody>
      </p:sp>
      <p:sp>
        <p:nvSpPr>
          <p:cNvPr id="10" name="Oval 9">
            <a:extLst>
              <a:ext uri="{FF2B5EF4-FFF2-40B4-BE49-F238E27FC236}">
                <a16:creationId xmlns:a16="http://schemas.microsoft.com/office/drawing/2014/main" id="{56101475-716C-4BAD-A964-19817397BA6E}"/>
              </a:ext>
            </a:extLst>
          </p:cNvPr>
          <p:cNvSpPr/>
          <p:nvPr/>
        </p:nvSpPr>
        <p:spPr>
          <a:xfrm>
            <a:off x="16953406" y="4869920"/>
            <a:ext cx="3032260" cy="30322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91440" rIns="91440" bIns="91440" rtlCol="0" anchor="ctr" anchorCtr="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3000" b="1" spc="-600" dirty="0">
                <a:solidFill>
                  <a:schemeClr val="bg1">
                    <a:lumMod val="10000"/>
                  </a:schemeClr>
                </a:solidFill>
              </a:rPr>
              <a:t>5%</a:t>
            </a:r>
          </a:p>
        </p:txBody>
      </p:sp>
      <p:cxnSp>
        <p:nvCxnSpPr>
          <p:cNvPr id="11" name="Straight Arrow Connector 10">
            <a:extLst>
              <a:ext uri="{FF2B5EF4-FFF2-40B4-BE49-F238E27FC236}">
                <a16:creationId xmlns:a16="http://schemas.microsoft.com/office/drawing/2014/main" id="{455A3D76-AD38-4771-B991-05050B00BD56}"/>
              </a:ext>
            </a:extLst>
          </p:cNvPr>
          <p:cNvCxnSpPr/>
          <p:nvPr/>
        </p:nvCxnSpPr>
        <p:spPr>
          <a:xfrm>
            <a:off x="7692495" y="6386048"/>
            <a:ext cx="1523603" cy="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0B0F5C7-6D0B-49EA-BD7D-C3501B370C38}"/>
              </a:ext>
            </a:extLst>
          </p:cNvPr>
          <p:cNvCxnSpPr/>
          <p:nvPr/>
        </p:nvCxnSpPr>
        <p:spPr>
          <a:xfrm>
            <a:off x="14369322" y="6386048"/>
            <a:ext cx="1523603" cy="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074" name="Picture 2" descr="Image result for DOWNLOAD ICON">
            <a:extLst>
              <a:ext uri="{FF2B5EF4-FFF2-40B4-BE49-F238E27FC236}">
                <a16:creationId xmlns:a16="http://schemas.microsoft.com/office/drawing/2014/main" id="{8CAF68B4-3AC4-4900-90AF-D66CB6A14FBF}"/>
              </a:ext>
            </a:extLst>
          </p:cNvPr>
          <p:cNvPicPr>
            <a:picLocks noChangeAspect="1" noChangeArrowheads="1"/>
          </p:cNvPicPr>
          <p:nvPr/>
        </p:nvPicPr>
        <p:blipFill>
          <a:blip r:embed="rId3">
            <a:duotone>
              <a:prstClr val="black"/>
              <a:srgbClr val="F9F9F9">
                <a:tint val="45000"/>
                <a:satMod val="400000"/>
              </a:srgbClr>
            </a:duotone>
            <a:extLst>
              <a:ext uri="{28A0092B-C50C-407E-A947-70E740481C1C}">
                <a14:useLocalDpi xmlns:a14="http://schemas.microsoft.com/office/drawing/2010/main" val="0"/>
              </a:ext>
            </a:extLst>
          </a:blip>
          <a:srcRect/>
          <a:stretch>
            <a:fillRect/>
          </a:stretch>
        </p:blipFill>
        <p:spPr bwMode="auto">
          <a:xfrm>
            <a:off x="4291387" y="5542155"/>
            <a:ext cx="1676266" cy="167626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CONTEST ICON">
            <a:extLst>
              <a:ext uri="{FF2B5EF4-FFF2-40B4-BE49-F238E27FC236}">
                <a16:creationId xmlns:a16="http://schemas.microsoft.com/office/drawing/2014/main" id="{1979F494-5AC0-4763-9C4D-9C6BB6445D0C}"/>
              </a:ext>
            </a:extLst>
          </p:cNvPr>
          <p:cNvPicPr>
            <a:picLocks noChangeAspect="1" noChangeArrowheads="1"/>
          </p:cNvPicPr>
          <p:nvPr/>
        </p:nvPicPr>
        <p:blipFill>
          <a:blip r:embed="rId4">
            <a:clrChange>
              <a:clrFrom>
                <a:srgbClr val="FFFFFF"/>
              </a:clrFrom>
              <a:clrTo>
                <a:srgbClr val="FFFFFF">
                  <a:alpha val="0"/>
                </a:srgbClr>
              </a:clrTo>
            </a:clrChange>
            <a:duotone>
              <a:prstClr val="black"/>
              <a:srgbClr val="F9F9F9">
                <a:tint val="45000"/>
                <a:satMod val="400000"/>
              </a:srgbClr>
            </a:duotone>
            <a:extLst>
              <a:ext uri="{28A0092B-C50C-407E-A947-70E740481C1C}">
                <a14:useLocalDpi xmlns:a14="http://schemas.microsoft.com/office/drawing/2010/main" val="0"/>
              </a:ext>
            </a:extLst>
          </a:blip>
          <a:srcRect/>
          <a:stretch>
            <a:fillRect/>
          </a:stretch>
        </p:blipFill>
        <p:spPr bwMode="auto">
          <a:xfrm>
            <a:off x="10757899" y="5542155"/>
            <a:ext cx="2079924" cy="20799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A9637D-AA3B-44F4-BAF0-238BB66EFAF1}"/>
              </a:ext>
            </a:extLst>
          </p:cNvPr>
          <p:cNvSpPr txBox="1"/>
          <p:nvPr/>
        </p:nvSpPr>
        <p:spPr>
          <a:xfrm>
            <a:off x="2585308" y="8900413"/>
            <a:ext cx="4719786" cy="2585323"/>
          </a:xfrm>
          <a:prstGeom prst="rect">
            <a:avLst/>
          </a:prstGeom>
          <a:noFill/>
        </p:spPr>
        <p:txBody>
          <a:bodyPr wrap="square" rtlCol="0">
            <a:spAutoFit/>
          </a:bodyPr>
          <a:lstStyle/>
          <a:p>
            <a:pPr algn="ctr"/>
            <a:r>
              <a:rPr lang="en-US" sz="5400" b="1" dirty="0"/>
              <a:t>Risk Free Sign Up (App)</a:t>
            </a:r>
          </a:p>
        </p:txBody>
      </p:sp>
      <p:sp>
        <p:nvSpPr>
          <p:cNvPr id="18" name="TextBox 17">
            <a:extLst>
              <a:ext uri="{FF2B5EF4-FFF2-40B4-BE49-F238E27FC236}">
                <a16:creationId xmlns:a16="http://schemas.microsoft.com/office/drawing/2014/main" id="{384EBD50-D839-49F2-A64E-56B5C7D24A0E}"/>
              </a:ext>
            </a:extLst>
          </p:cNvPr>
          <p:cNvSpPr txBox="1"/>
          <p:nvPr/>
        </p:nvSpPr>
        <p:spPr>
          <a:xfrm>
            <a:off x="9432817" y="8900412"/>
            <a:ext cx="4719786" cy="923330"/>
          </a:xfrm>
          <a:prstGeom prst="rect">
            <a:avLst/>
          </a:prstGeom>
          <a:noFill/>
        </p:spPr>
        <p:txBody>
          <a:bodyPr wrap="square" rtlCol="0">
            <a:spAutoFit/>
          </a:bodyPr>
          <a:lstStyle/>
          <a:p>
            <a:pPr algn="ctr"/>
            <a:r>
              <a:rPr lang="en-US" sz="5400" b="1" dirty="0"/>
              <a:t>Contest</a:t>
            </a:r>
          </a:p>
        </p:txBody>
      </p:sp>
      <p:sp>
        <p:nvSpPr>
          <p:cNvPr id="19" name="TextBox 18">
            <a:extLst>
              <a:ext uri="{FF2B5EF4-FFF2-40B4-BE49-F238E27FC236}">
                <a16:creationId xmlns:a16="http://schemas.microsoft.com/office/drawing/2014/main" id="{1E8129E5-AC0C-4207-837D-553A7AC68BA1}"/>
              </a:ext>
            </a:extLst>
          </p:cNvPr>
          <p:cNvSpPr txBox="1"/>
          <p:nvPr/>
        </p:nvSpPr>
        <p:spPr>
          <a:xfrm>
            <a:off x="16080575" y="8900412"/>
            <a:ext cx="4719786" cy="1754326"/>
          </a:xfrm>
          <a:prstGeom prst="rect">
            <a:avLst/>
          </a:prstGeom>
          <a:noFill/>
        </p:spPr>
        <p:txBody>
          <a:bodyPr wrap="square" rtlCol="0">
            <a:spAutoFit/>
          </a:bodyPr>
          <a:lstStyle/>
          <a:p>
            <a:pPr algn="ctr"/>
            <a:r>
              <a:rPr lang="en-US" sz="5400" b="1" dirty="0"/>
              <a:t>Sign Up Bonus</a:t>
            </a:r>
          </a:p>
        </p:txBody>
      </p:sp>
    </p:spTree>
    <p:extLst>
      <p:ext uri="{BB962C8B-B14F-4D97-AF65-F5344CB8AC3E}">
        <p14:creationId xmlns:p14="http://schemas.microsoft.com/office/powerpoint/2010/main" val="138963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B5A01DAF-4609-4741-A111-78D777714499}"/>
              </a:ext>
            </a:extLst>
          </p:cNvPr>
          <p:cNvSpPr>
            <a:spLocks noGrp="1"/>
          </p:cNvSpPr>
          <p:nvPr>
            <p:ph type="body" sz="quarter" idx="16"/>
          </p:nvPr>
        </p:nvSpPr>
        <p:spPr>
          <a:xfrm>
            <a:off x="1838453" y="420623"/>
            <a:ext cx="3106748" cy="424732"/>
          </a:xfrm>
        </p:spPr>
        <p:txBody>
          <a:bodyPr/>
          <a:lstStyle/>
          <a:p>
            <a:r>
              <a:rPr lang="en-US" dirty="0"/>
              <a:t>recommendation</a:t>
            </a:r>
          </a:p>
        </p:txBody>
      </p:sp>
      <p:sp>
        <p:nvSpPr>
          <p:cNvPr id="8" name="Rectangle 7">
            <a:extLst>
              <a:ext uri="{FF2B5EF4-FFF2-40B4-BE49-F238E27FC236}">
                <a16:creationId xmlns:a16="http://schemas.microsoft.com/office/drawing/2014/main" id="{AE9C1D43-2079-4371-938C-47B7AF8D4BFD}"/>
              </a:ext>
            </a:extLst>
          </p:cNvPr>
          <p:cNvSpPr/>
          <p:nvPr/>
        </p:nvSpPr>
        <p:spPr>
          <a:xfrm>
            <a:off x="14701967" y="6352076"/>
            <a:ext cx="10981817" cy="646331"/>
          </a:xfrm>
          <a:prstGeom prst="rect">
            <a:avLst/>
          </a:prstGeom>
        </p:spPr>
        <p:txBody>
          <a:bodyPr wrap="square">
            <a:spAutoFit/>
          </a:bodyPr>
          <a:lstStyle/>
          <a:p>
            <a:pPr lvl="0"/>
            <a:br>
              <a:rPr lang="en-US" b="1" dirty="0"/>
            </a:br>
            <a:endParaRPr lang="en-US" b="1" dirty="0"/>
          </a:p>
        </p:txBody>
      </p:sp>
      <p:sp>
        <p:nvSpPr>
          <p:cNvPr id="69" name="Slide Number Placeholder 2">
            <a:extLst>
              <a:ext uri="{FF2B5EF4-FFF2-40B4-BE49-F238E27FC236}">
                <a16:creationId xmlns:a16="http://schemas.microsoft.com/office/drawing/2014/main" id="{77B2CEEE-4B7A-4995-86AF-B343A23845FE}"/>
              </a:ext>
            </a:extLst>
          </p:cNvPr>
          <p:cNvSpPr>
            <a:spLocks noGrp="1"/>
          </p:cNvSpPr>
          <p:nvPr>
            <p:ph type="sldNum" sz="quarter" idx="12"/>
          </p:nvPr>
        </p:nvSpPr>
        <p:spPr>
          <a:xfrm>
            <a:off x="17665602" y="13843232"/>
            <a:ext cx="5484971" cy="730250"/>
          </a:xfrm>
        </p:spPr>
        <p:txBody>
          <a:bodyPr/>
          <a:lstStyle/>
          <a:p>
            <a:fld id="{82E53424-D1F0-4C59-ACFB-E47533F4CD2B}" type="slidenum">
              <a:rPr lang="en-US" smtClean="0"/>
              <a:t>37</a:t>
            </a:fld>
            <a:endParaRPr lang="en-US"/>
          </a:p>
        </p:txBody>
      </p:sp>
      <p:sp>
        <p:nvSpPr>
          <p:cNvPr id="72" name="Rectangle 71">
            <a:extLst>
              <a:ext uri="{FF2B5EF4-FFF2-40B4-BE49-F238E27FC236}">
                <a16:creationId xmlns:a16="http://schemas.microsoft.com/office/drawing/2014/main" id="{3FC764DB-C3A6-4085-B452-48B12AA2DE16}"/>
              </a:ext>
            </a:extLst>
          </p:cNvPr>
          <p:cNvSpPr/>
          <p:nvPr/>
        </p:nvSpPr>
        <p:spPr>
          <a:xfrm>
            <a:off x="14808570" y="5157840"/>
            <a:ext cx="7821099" cy="6001643"/>
          </a:xfrm>
          <a:prstGeom prst="rect">
            <a:avLst/>
          </a:prstGeom>
        </p:spPr>
        <p:txBody>
          <a:bodyPr wrap="square" anchor="t">
            <a:spAutoFit/>
          </a:bodyPr>
          <a:lstStyle/>
          <a:p>
            <a:pPr marL="685800" indent="-685800">
              <a:buFont typeface="Arial" panose="020B0604020202020204" pitchFamily="34" charset="0"/>
              <a:buChar char="•"/>
            </a:pPr>
            <a:r>
              <a:rPr lang="en-GB" sz="4800" dirty="0"/>
              <a:t>Track rewards against a product goal from any CTFOC retailer</a:t>
            </a:r>
          </a:p>
          <a:p>
            <a:pPr marL="685800" indent="-685800">
              <a:buFont typeface="Arial" panose="020B0604020202020204" pitchFamily="34" charset="0"/>
              <a:buChar char="•"/>
            </a:pPr>
            <a:r>
              <a:rPr lang="en-GB" sz="4800" dirty="0"/>
              <a:t>Update milestones for targeted promotions </a:t>
            </a:r>
          </a:p>
          <a:p>
            <a:pPr marL="685800" indent="-685800">
              <a:buFont typeface="Arial" panose="020B0604020202020204" pitchFamily="34" charset="0"/>
              <a:buChar char="•"/>
            </a:pPr>
            <a:r>
              <a:rPr lang="en-GB" sz="4800" dirty="0"/>
              <a:t>Referral program </a:t>
            </a:r>
          </a:p>
          <a:p>
            <a:pPr marL="685800" indent="-685800">
              <a:buFont typeface="Arial" panose="020B0604020202020204" pitchFamily="34" charset="0"/>
              <a:buChar char="•"/>
            </a:pPr>
            <a:r>
              <a:rPr lang="en-GB" sz="4800" dirty="0"/>
              <a:t>Seamless link to CT app to browse website</a:t>
            </a:r>
          </a:p>
        </p:txBody>
      </p:sp>
      <p:sp>
        <p:nvSpPr>
          <p:cNvPr id="73" name="Rectangle 72">
            <a:extLst>
              <a:ext uri="{FF2B5EF4-FFF2-40B4-BE49-F238E27FC236}">
                <a16:creationId xmlns:a16="http://schemas.microsoft.com/office/drawing/2014/main" id="{C5EF2371-56D6-4912-9300-2153C8328C4D}"/>
              </a:ext>
            </a:extLst>
          </p:cNvPr>
          <p:cNvSpPr/>
          <p:nvPr/>
        </p:nvSpPr>
        <p:spPr>
          <a:xfrm>
            <a:off x="14808571" y="1110704"/>
            <a:ext cx="7821099" cy="3637919"/>
          </a:xfrm>
          <a:prstGeom prst="rect">
            <a:avLst/>
          </a:prstGeom>
        </p:spPr>
        <p:txBody>
          <a:bodyPr wrap="square" anchor="b">
            <a:normAutofit fontScale="92500"/>
          </a:bodyPr>
          <a:lstStyle/>
          <a:p>
            <a:pPr>
              <a:lnSpc>
                <a:spcPct val="80000"/>
              </a:lnSpc>
            </a:pPr>
            <a:r>
              <a:rPr lang="en-US" sz="7200" spc="-300" dirty="0"/>
              <a:t>THE ADULTING APP WILL AUGMENT CT APP TO TARGET THE MILENNIAL </a:t>
            </a:r>
          </a:p>
        </p:txBody>
      </p:sp>
      <p:grpSp>
        <p:nvGrpSpPr>
          <p:cNvPr id="89" name="Group 88">
            <a:extLst>
              <a:ext uri="{FF2B5EF4-FFF2-40B4-BE49-F238E27FC236}">
                <a16:creationId xmlns:a16="http://schemas.microsoft.com/office/drawing/2014/main" id="{7ACD6F56-CD17-46B0-B0E6-9EC334E258A9}"/>
              </a:ext>
            </a:extLst>
          </p:cNvPr>
          <p:cNvGrpSpPr/>
          <p:nvPr/>
        </p:nvGrpSpPr>
        <p:grpSpPr>
          <a:xfrm>
            <a:off x="9347021" y="3749298"/>
            <a:ext cx="4268602" cy="8593086"/>
            <a:chOff x="8904566" y="3808292"/>
            <a:chExt cx="4268602" cy="8593086"/>
          </a:xfrm>
        </p:grpSpPr>
        <p:pic>
          <p:nvPicPr>
            <p:cNvPr id="81" name="Picture 80" descr="A screen shot of a computer&#10;&#10;Description generated with very high confidence">
              <a:extLst>
                <a:ext uri="{FF2B5EF4-FFF2-40B4-BE49-F238E27FC236}">
                  <a16:creationId xmlns:a16="http://schemas.microsoft.com/office/drawing/2014/main" id="{1B9FC7FA-1EF8-4EAE-B84F-E1F8F5FB7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566" y="3808292"/>
              <a:ext cx="4268602" cy="8593086"/>
            </a:xfrm>
            <a:prstGeom prst="rect">
              <a:avLst/>
            </a:prstGeom>
          </p:spPr>
        </p:pic>
        <p:pic>
          <p:nvPicPr>
            <p:cNvPr id="82" name="Picture Placeholder 15" descr="A picture containing person&#10;&#10;Description generated with very high confidence">
              <a:extLst>
                <a:ext uri="{FF2B5EF4-FFF2-40B4-BE49-F238E27FC236}">
                  <a16:creationId xmlns:a16="http://schemas.microsoft.com/office/drawing/2014/main" id="{51F8C3DB-C827-411F-979F-B3922F6CEE4D}"/>
                </a:ext>
              </a:extLst>
            </p:cNvPr>
            <p:cNvPicPr>
              <a:picLocks noChangeAspect="1"/>
            </p:cNvPicPr>
            <p:nvPr/>
          </p:nvPicPr>
          <p:blipFill rotWithShape="1">
            <a:blip r:embed="rId4">
              <a:extLst>
                <a:ext uri="{28A0092B-C50C-407E-A947-70E740481C1C}">
                  <a14:useLocalDpi xmlns:a14="http://schemas.microsoft.com/office/drawing/2010/main" val="0"/>
                </a:ext>
              </a:extLst>
            </a:blip>
            <a:srcRect l="-1163" r="4979"/>
            <a:stretch/>
          </p:blipFill>
          <p:spPr>
            <a:xfrm>
              <a:off x="9145172" y="4768233"/>
              <a:ext cx="3789362" cy="6670675"/>
            </a:xfrm>
            <a:prstGeom prst="rect">
              <a:avLst/>
            </a:prstGeom>
            <a:effectLst>
              <a:innerShdw blurRad="114300">
                <a:prstClr val="black"/>
              </a:innerShdw>
            </a:effectLst>
          </p:spPr>
        </p:pic>
      </p:grpSp>
      <p:grpSp>
        <p:nvGrpSpPr>
          <p:cNvPr id="90" name="Group 89">
            <a:extLst>
              <a:ext uri="{FF2B5EF4-FFF2-40B4-BE49-F238E27FC236}">
                <a16:creationId xmlns:a16="http://schemas.microsoft.com/office/drawing/2014/main" id="{27D92E46-D701-4BC8-A850-76ADD5D1D420}"/>
              </a:ext>
            </a:extLst>
          </p:cNvPr>
          <p:cNvGrpSpPr/>
          <p:nvPr/>
        </p:nvGrpSpPr>
        <p:grpSpPr>
          <a:xfrm>
            <a:off x="496464" y="3749298"/>
            <a:ext cx="4268602" cy="8593086"/>
            <a:chOff x="407973" y="3808292"/>
            <a:chExt cx="4268602" cy="8593086"/>
          </a:xfrm>
        </p:grpSpPr>
        <p:pic>
          <p:nvPicPr>
            <p:cNvPr id="83" name="Picture 82" descr="A screen shot of a computer&#10;&#10;Description generated with very high confidence">
              <a:extLst>
                <a:ext uri="{FF2B5EF4-FFF2-40B4-BE49-F238E27FC236}">
                  <a16:creationId xmlns:a16="http://schemas.microsoft.com/office/drawing/2014/main" id="{A2154183-FAA6-4B85-AF57-57B83CA81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73" y="3808292"/>
              <a:ext cx="4268602" cy="8593086"/>
            </a:xfrm>
            <a:prstGeom prst="rect">
              <a:avLst/>
            </a:prstGeom>
          </p:spPr>
        </p:pic>
        <p:pic>
          <p:nvPicPr>
            <p:cNvPr id="84" name="Picture Placeholder 13">
              <a:extLst>
                <a:ext uri="{FF2B5EF4-FFF2-40B4-BE49-F238E27FC236}">
                  <a16:creationId xmlns:a16="http://schemas.microsoft.com/office/drawing/2014/main" id="{B3015F94-471D-4D4B-80D8-44809A45CF00}"/>
                </a:ext>
              </a:extLst>
            </p:cNvPr>
            <p:cNvPicPr>
              <a:picLocks noChangeAspect="1"/>
            </p:cNvPicPr>
            <p:nvPr/>
          </p:nvPicPr>
          <p:blipFill>
            <a:blip r:embed="rId5">
              <a:extLst>
                <a:ext uri="{28A0092B-C50C-407E-A947-70E740481C1C}">
                  <a14:useLocalDpi xmlns:a14="http://schemas.microsoft.com/office/drawing/2010/main" val="0"/>
                </a:ext>
              </a:extLst>
            </a:blip>
            <a:srcRect l="1641" r="1641"/>
            <a:stretch>
              <a:fillRect/>
            </a:stretch>
          </p:blipFill>
          <p:spPr>
            <a:xfrm>
              <a:off x="650459" y="4768233"/>
              <a:ext cx="3789363" cy="6670675"/>
            </a:xfrm>
            <a:prstGeom prst="rect">
              <a:avLst/>
            </a:prstGeom>
            <a:effectLst>
              <a:innerShdw blurRad="114300">
                <a:prstClr val="black"/>
              </a:innerShdw>
            </a:effectLst>
          </p:spPr>
        </p:pic>
      </p:grpSp>
      <p:pic>
        <p:nvPicPr>
          <p:cNvPr id="93" name="Picture 92" descr="A screen shot of a computer&#10;&#10;Description generated with very high confidence">
            <a:extLst>
              <a:ext uri="{FF2B5EF4-FFF2-40B4-BE49-F238E27FC236}">
                <a16:creationId xmlns:a16="http://schemas.microsoft.com/office/drawing/2014/main" id="{DEB07CC4-2A2C-4C9C-A853-DB24D43E7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663" y="2294433"/>
            <a:ext cx="5181787" cy="10431412"/>
          </a:xfrm>
          <a:prstGeom prst="rect">
            <a:avLst/>
          </a:prstGeom>
        </p:spPr>
      </p:pic>
      <p:pic>
        <p:nvPicPr>
          <p:cNvPr id="94" name="Picture 93">
            <a:extLst>
              <a:ext uri="{FF2B5EF4-FFF2-40B4-BE49-F238E27FC236}">
                <a16:creationId xmlns:a16="http://schemas.microsoft.com/office/drawing/2014/main" id="{641DAFE5-717F-4B04-9151-52A1409D72ED}"/>
              </a:ext>
            </a:extLst>
          </p:cNvPr>
          <p:cNvPicPr>
            <a:picLocks noChangeAspect="1"/>
          </p:cNvPicPr>
          <p:nvPr/>
        </p:nvPicPr>
        <p:blipFill>
          <a:blip r:embed="rId6"/>
          <a:stretch>
            <a:fillRect/>
          </a:stretch>
        </p:blipFill>
        <p:spPr>
          <a:xfrm>
            <a:off x="4761392" y="3395957"/>
            <a:ext cx="4578776" cy="8228363"/>
          </a:xfrm>
          <a:prstGeom prst="rect">
            <a:avLst/>
          </a:prstGeom>
        </p:spPr>
      </p:pic>
      <p:pic>
        <p:nvPicPr>
          <p:cNvPr id="3" name="Picture 2">
            <a:extLst>
              <a:ext uri="{FF2B5EF4-FFF2-40B4-BE49-F238E27FC236}">
                <a16:creationId xmlns:a16="http://schemas.microsoft.com/office/drawing/2014/main" id="{8B6173A8-208F-48B5-9993-E29EB193B7FA}"/>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5279481" y="11806032"/>
            <a:ext cx="3314700" cy="1390650"/>
          </a:xfrm>
          <a:prstGeom prst="rect">
            <a:avLst/>
          </a:prstGeom>
        </p:spPr>
      </p:pic>
      <p:pic>
        <p:nvPicPr>
          <p:cNvPr id="5" name="Picture 4">
            <a:extLst>
              <a:ext uri="{FF2B5EF4-FFF2-40B4-BE49-F238E27FC236}">
                <a16:creationId xmlns:a16="http://schemas.microsoft.com/office/drawing/2014/main" id="{40731017-898E-49DD-9032-729B505DF698}"/>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8815371" y="11802467"/>
            <a:ext cx="3910550" cy="1285806"/>
          </a:xfrm>
          <a:prstGeom prst="rect">
            <a:avLst/>
          </a:prstGeom>
        </p:spPr>
      </p:pic>
    </p:spTree>
    <p:extLst>
      <p:ext uri="{BB962C8B-B14F-4D97-AF65-F5344CB8AC3E}">
        <p14:creationId xmlns:p14="http://schemas.microsoft.com/office/powerpoint/2010/main" val="470867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5AE036-F8FC-4361-B392-2AF9C28216C6}"/>
              </a:ext>
            </a:extLst>
          </p:cNvPr>
          <p:cNvSpPr>
            <a:spLocks noGrp="1"/>
          </p:cNvSpPr>
          <p:nvPr>
            <p:ph type="body" sz="quarter" idx="15"/>
          </p:nvPr>
        </p:nvSpPr>
        <p:spPr>
          <a:xfrm>
            <a:off x="1217041" y="1513908"/>
            <a:ext cx="21943565" cy="919388"/>
          </a:xfrm>
        </p:spPr>
        <p:txBody>
          <a:bodyPr/>
          <a:lstStyle/>
          <a:p>
            <a:r>
              <a:rPr lang="en-US" dirty="0"/>
              <a:t>CREATING AND REWARDING  NEW SHOPPING PATTERNS</a:t>
            </a:r>
          </a:p>
        </p:txBody>
      </p:sp>
      <p:sp>
        <p:nvSpPr>
          <p:cNvPr id="5" name="Text Placeholder 2">
            <a:extLst>
              <a:ext uri="{FF2B5EF4-FFF2-40B4-BE49-F238E27FC236}">
                <a16:creationId xmlns:a16="http://schemas.microsoft.com/office/drawing/2014/main" id="{EE729E65-90B9-4862-92D8-6564F93A0731}"/>
              </a:ext>
            </a:extLst>
          </p:cNvPr>
          <p:cNvSpPr>
            <a:spLocks noGrp="1"/>
          </p:cNvSpPr>
          <p:nvPr>
            <p:ph type="body" sz="quarter" idx="16"/>
          </p:nvPr>
        </p:nvSpPr>
        <p:spPr>
          <a:xfrm>
            <a:off x="1838453" y="412954"/>
            <a:ext cx="3058012" cy="536495"/>
          </a:xfrm>
        </p:spPr>
        <p:txBody>
          <a:bodyPr/>
          <a:lstStyle/>
          <a:p>
            <a:r>
              <a:rPr lang="en-US" dirty="0"/>
              <a:t>recommendation</a:t>
            </a:r>
          </a:p>
        </p:txBody>
      </p:sp>
      <p:grpSp>
        <p:nvGrpSpPr>
          <p:cNvPr id="12" name="Group 11">
            <a:extLst>
              <a:ext uri="{FF2B5EF4-FFF2-40B4-BE49-F238E27FC236}">
                <a16:creationId xmlns:a16="http://schemas.microsoft.com/office/drawing/2014/main" id="{512F019A-4E50-4525-BD2F-3FCC8DBFBAFC}"/>
              </a:ext>
            </a:extLst>
          </p:cNvPr>
          <p:cNvGrpSpPr/>
          <p:nvPr/>
        </p:nvGrpSpPr>
        <p:grpSpPr>
          <a:xfrm>
            <a:off x="1978290" y="3064136"/>
            <a:ext cx="20421070" cy="10505721"/>
            <a:chOff x="1978290" y="2655065"/>
            <a:chExt cx="20421070" cy="10505721"/>
          </a:xfrm>
        </p:grpSpPr>
        <p:grpSp>
          <p:nvGrpSpPr>
            <p:cNvPr id="3" name="Group 2">
              <a:extLst>
                <a:ext uri="{FF2B5EF4-FFF2-40B4-BE49-F238E27FC236}">
                  <a16:creationId xmlns:a16="http://schemas.microsoft.com/office/drawing/2014/main" id="{83859650-0CEA-4FC5-A78A-EF730A1C4822}"/>
                </a:ext>
              </a:extLst>
            </p:cNvPr>
            <p:cNvGrpSpPr/>
            <p:nvPr/>
          </p:nvGrpSpPr>
          <p:grpSpPr>
            <a:xfrm>
              <a:off x="1978290" y="2655065"/>
              <a:ext cx="20421070" cy="10505721"/>
              <a:chOff x="2079085" y="2655065"/>
              <a:chExt cx="20421070" cy="10505721"/>
            </a:xfrm>
          </p:grpSpPr>
          <p:pic>
            <p:nvPicPr>
              <p:cNvPr id="6" name="Picture 5" descr="A screen shot of a computer&#10;&#10;Description generated with very high confidence">
                <a:extLst>
                  <a:ext uri="{FF2B5EF4-FFF2-40B4-BE49-F238E27FC236}">
                    <a16:creationId xmlns:a16="http://schemas.microsoft.com/office/drawing/2014/main" id="{C776B943-8716-4B54-9D88-682A2C593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085" y="2729374"/>
                <a:ext cx="5181787" cy="10431412"/>
              </a:xfrm>
              <a:prstGeom prst="rect">
                <a:avLst/>
              </a:prstGeom>
            </p:spPr>
          </p:pic>
          <p:pic>
            <p:nvPicPr>
              <p:cNvPr id="7" name="Picture 6" descr="A screen shot of a computer&#10;&#10;Description generated with very high confidence">
                <a:extLst>
                  <a:ext uri="{FF2B5EF4-FFF2-40B4-BE49-F238E27FC236}">
                    <a16:creationId xmlns:a16="http://schemas.microsoft.com/office/drawing/2014/main" id="{7853E7DA-CFEB-4BB7-93BF-ADCEDE706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8726" y="2729374"/>
                <a:ext cx="5181787" cy="10431412"/>
              </a:xfrm>
              <a:prstGeom prst="rect">
                <a:avLst/>
              </a:prstGeom>
            </p:spPr>
          </p:pic>
          <p:pic>
            <p:nvPicPr>
              <p:cNvPr id="8" name="Picture 7" descr="A screen shot of a computer&#10;&#10;Description generated with very high confidence">
                <a:extLst>
                  <a:ext uri="{FF2B5EF4-FFF2-40B4-BE49-F238E27FC236}">
                    <a16:creationId xmlns:a16="http://schemas.microsoft.com/office/drawing/2014/main" id="{6AB8D9AC-B58F-4443-8A93-5445B41BE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18368" y="2655065"/>
                <a:ext cx="5181787" cy="10431412"/>
              </a:xfrm>
              <a:prstGeom prst="rect">
                <a:avLst/>
              </a:prstGeom>
            </p:spPr>
          </p:pic>
        </p:grpSp>
        <p:pic>
          <p:nvPicPr>
            <p:cNvPr id="9" name="Picture 8">
              <a:extLst>
                <a:ext uri="{FF2B5EF4-FFF2-40B4-BE49-F238E27FC236}">
                  <a16:creationId xmlns:a16="http://schemas.microsoft.com/office/drawing/2014/main" id="{58CFA071-4F23-4E8D-B415-D9FD59517D5D}"/>
                </a:ext>
              </a:extLst>
            </p:cNvPr>
            <p:cNvPicPr>
              <a:picLocks noChangeAspect="1"/>
            </p:cNvPicPr>
            <p:nvPr/>
          </p:nvPicPr>
          <p:blipFill>
            <a:blip r:embed="rId4"/>
            <a:stretch>
              <a:fillRect/>
            </a:stretch>
          </p:blipFill>
          <p:spPr>
            <a:xfrm>
              <a:off x="2222229" y="3836431"/>
              <a:ext cx="4707960" cy="8302550"/>
            </a:xfrm>
            <a:prstGeom prst="rect">
              <a:avLst/>
            </a:prstGeom>
          </p:spPr>
        </p:pic>
        <p:pic>
          <p:nvPicPr>
            <p:cNvPr id="10" name="Picture 9">
              <a:extLst>
                <a:ext uri="{FF2B5EF4-FFF2-40B4-BE49-F238E27FC236}">
                  <a16:creationId xmlns:a16="http://schemas.microsoft.com/office/drawing/2014/main" id="{A3053220-B970-4404-B627-A5C30B5ACA0E}"/>
                </a:ext>
              </a:extLst>
            </p:cNvPr>
            <p:cNvPicPr>
              <a:picLocks noChangeAspect="1"/>
            </p:cNvPicPr>
            <p:nvPr/>
          </p:nvPicPr>
          <p:blipFill>
            <a:blip r:embed="rId5"/>
            <a:stretch>
              <a:fillRect/>
            </a:stretch>
          </p:blipFill>
          <p:spPr>
            <a:xfrm>
              <a:off x="9835899" y="3812368"/>
              <a:ext cx="4722312" cy="8379322"/>
            </a:xfrm>
            <a:prstGeom prst="rect">
              <a:avLst/>
            </a:prstGeom>
          </p:spPr>
        </p:pic>
        <p:pic>
          <p:nvPicPr>
            <p:cNvPr id="11" name="Picture 10">
              <a:extLst>
                <a:ext uri="{FF2B5EF4-FFF2-40B4-BE49-F238E27FC236}">
                  <a16:creationId xmlns:a16="http://schemas.microsoft.com/office/drawing/2014/main" id="{D99FE8F1-023C-459F-96B6-B378FA42A7DA}"/>
                </a:ext>
              </a:extLst>
            </p:cNvPr>
            <p:cNvPicPr>
              <a:picLocks noChangeAspect="1"/>
            </p:cNvPicPr>
            <p:nvPr/>
          </p:nvPicPr>
          <p:blipFill>
            <a:blip r:embed="rId6"/>
            <a:stretch>
              <a:fillRect/>
            </a:stretch>
          </p:blipFill>
          <p:spPr>
            <a:xfrm>
              <a:off x="17492745" y="3812368"/>
              <a:ext cx="4662675" cy="8191186"/>
            </a:xfrm>
            <a:prstGeom prst="rect">
              <a:avLst/>
            </a:prstGeom>
          </p:spPr>
        </p:pic>
      </p:grpSp>
    </p:spTree>
    <p:extLst>
      <p:ext uri="{BB962C8B-B14F-4D97-AF65-F5344CB8AC3E}">
        <p14:creationId xmlns:p14="http://schemas.microsoft.com/office/powerpoint/2010/main" val="4145973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12DBE1-4CC2-4830-B4EE-A7176AA910C9}"/>
              </a:ext>
            </a:extLst>
          </p:cNvPr>
          <p:cNvSpPr>
            <a:spLocks noGrp="1"/>
          </p:cNvSpPr>
          <p:nvPr>
            <p:ph type="body" sz="quarter" idx="15"/>
          </p:nvPr>
        </p:nvSpPr>
        <p:spPr/>
        <p:txBody>
          <a:bodyPr/>
          <a:lstStyle/>
          <a:p>
            <a:r>
              <a:rPr lang="en-US" dirty="0"/>
              <a:t>Customer journey </a:t>
            </a:r>
          </a:p>
        </p:txBody>
      </p:sp>
      <p:sp>
        <p:nvSpPr>
          <p:cNvPr id="3" name="Text Placeholder 2">
            <a:extLst>
              <a:ext uri="{FF2B5EF4-FFF2-40B4-BE49-F238E27FC236}">
                <a16:creationId xmlns:a16="http://schemas.microsoft.com/office/drawing/2014/main" id="{0EFEAD8F-44B5-4473-9345-E683DC161099}"/>
              </a:ext>
            </a:extLst>
          </p:cNvPr>
          <p:cNvSpPr>
            <a:spLocks noGrp="1"/>
          </p:cNvSpPr>
          <p:nvPr>
            <p:ph type="body" sz="quarter" idx="16"/>
          </p:nvPr>
        </p:nvSpPr>
        <p:spPr>
          <a:xfrm>
            <a:off x="1838453" y="420623"/>
            <a:ext cx="3106748" cy="424732"/>
          </a:xfrm>
        </p:spPr>
        <p:txBody>
          <a:bodyPr/>
          <a:lstStyle/>
          <a:p>
            <a:r>
              <a:rPr lang="en-US" dirty="0"/>
              <a:t>RECOMMENDATION</a:t>
            </a:r>
          </a:p>
        </p:txBody>
      </p:sp>
      <p:grpSp>
        <p:nvGrpSpPr>
          <p:cNvPr id="4" name="Group 3">
            <a:extLst>
              <a:ext uri="{FF2B5EF4-FFF2-40B4-BE49-F238E27FC236}">
                <a16:creationId xmlns:a16="http://schemas.microsoft.com/office/drawing/2014/main" id="{CF0EF14A-95BF-48DB-B9B3-B3E33E8EEB9C}"/>
              </a:ext>
            </a:extLst>
          </p:cNvPr>
          <p:cNvGrpSpPr/>
          <p:nvPr/>
        </p:nvGrpSpPr>
        <p:grpSpPr>
          <a:xfrm>
            <a:off x="1461705" y="8581936"/>
            <a:ext cx="3649904" cy="3560149"/>
            <a:chOff x="1293679" y="6268852"/>
            <a:chExt cx="827088" cy="857250"/>
          </a:xfrm>
        </p:grpSpPr>
        <p:sp>
          <p:nvSpPr>
            <p:cNvPr id="5" name="Freeform 8">
              <a:extLst>
                <a:ext uri="{FF2B5EF4-FFF2-40B4-BE49-F238E27FC236}">
                  <a16:creationId xmlns:a16="http://schemas.microsoft.com/office/drawing/2014/main" id="{AC06062B-9D45-43D2-86EB-803EC4E07420}"/>
                </a:ext>
              </a:extLst>
            </p:cNvPr>
            <p:cNvSpPr>
              <a:spLocks noEditPoints="1"/>
            </p:cNvSpPr>
            <p:nvPr/>
          </p:nvSpPr>
          <p:spPr bwMode="auto">
            <a:xfrm>
              <a:off x="1293679" y="6268852"/>
              <a:ext cx="827088" cy="857250"/>
            </a:xfrm>
            <a:custGeom>
              <a:avLst/>
              <a:gdLst>
                <a:gd name="T0" fmla="*/ 61 w 84"/>
                <a:gd name="T1" fmla="*/ 66 h 87"/>
                <a:gd name="T2" fmla="*/ 60 w 84"/>
                <a:gd name="T3" fmla="*/ 66 h 87"/>
                <a:gd name="T4" fmla="*/ 55 w 84"/>
                <a:gd name="T5" fmla="*/ 51 h 87"/>
                <a:gd name="T6" fmla="*/ 68 w 84"/>
                <a:gd name="T7" fmla="*/ 56 h 87"/>
                <a:gd name="T8" fmla="*/ 74 w 84"/>
                <a:gd name="T9" fmla="*/ 54 h 87"/>
                <a:gd name="T10" fmla="*/ 64 w 84"/>
                <a:gd name="T11" fmla="*/ 38 h 87"/>
                <a:gd name="T12" fmla="*/ 63 w 84"/>
                <a:gd name="T13" fmla="*/ 36 h 87"/>
                <a:gd name="T14" fmla="*/ 49 w 84"/>
                <a:gd name="T15" fmla="*/ 0 h 87"/>
                <a:gd name="T16" fmla="*/ 22 w 84"/>
                <a:gd name="T17" fmla="*/ 14 h 87"/>
                <a:gd name="T18" fmla="*/ 22 w 84"/>
                <a:gd name="T19" fmla="*/ 38 h 87"/>
                <a:gd name="T20" fmla="*/ 10 w 84"/>
                <a:gd name="T21" fmla="*/ 49 h 87"/>
                <a:gd name="T22" fmla="*/ 12 w 84"/>
                <a:gd name="T23" fmla="*/ 55 h 87"/>
                <a:gd name="T24" fmla="*/ 27 w 84"/>
                <a:gd name="T25" fmla="*/ 48 h 87"/>
                <a:gd name="T26" fmla="*/ 30 w 84"/>
                <a:gd name="T27" fmla="*/ 60 h 87"/>
                <a:gd name="T28" fmla="*/ 24 w 84"/>
                <a:gd name="T29" fmla="*/ 66 h 87"/>
                <a:gd name="T30" fmla="*/ 2 w 84"/>
                <a:gd name="T31" fmla="*/ 66 h 87"/>
                <a:gd name="T32" fmla="*/ 0 w 84"/>
                <a:gd name="T33" fmla="*/ 85 h 87"/>
                <a:gd name="T34" fmla="*/ 83 w 84"/>
                <a:gd name="T35" fmla="*/ 87 h 87"/>
                <a:gd name="T36" fmla="*/ 84 w 84"/>
                <a:gd name="T37" fmla="*/ 68 h 87"/>
                <a:gd name="T38" fmla="*/ 61 w 84"/>
                <a:gd name="T39" fmla="*/ 42 h 87"/>
                <a:gd name="T40" fmla="*/ 71 w 84"/>
                <a:gd name="T41" fmla="*/ 49 h 87"/>
                <a:gd name="T42" fmla="*/ 68 w 84"/>
                <a:gd name="T43" fmla="*/ 53 h 87"/>
                <a:gd name="T44" fmla="*/ 61 w 84"/>
                <a:gd name="T45" fmla="*/ 42 h 87"/>
                <a:gd name="T46" fmla="*/ 14 w 84"/>
                <a:gd name="T47" fmla="*/ 52 h 87"/>
                <a:gd name="T48" fmla="*/ 21 w 84"/>
                <a:gd name="T49" fmla="*/ 42 h 87"/>
                <a:gd name="T50" fmla="*/ 24 w 84"/>
                <a:gd name="T51" fmla="*/ 45 h 87"/>
                <a:gd name="T52" fmla="*/ 26 w 84"/>
                <a:gd name="T53" fmla="*/ 14 h 87"/>
                <a:gd name="T54" fmla="*/ 49 w 84"/>
                <a:gd name="T55" fmla="*/ 4 h 87"/>
                <a:gd name="T56" fmla="*/ 59 w 84"/>
                <a:gd name="T57" fmla="*/ 21 h 87"/>
                <a:gd name="T58" fmla="*/ 51 w 84"/>
                <a:gd name="T59" fmla="*/ 20 h 87"/>
                <a:gd name="T60" fmla="*/ 49 w 84"/>
                <a:gd name="T61" fmla="*/ 12 h 87"/>
                <a:gd name="T62" fmla="*/ 45 w 84"/>
                <a:gd name="T63" fmla="*/ 11 h 87"/>
                <a:gd name="T64" fmla="*/ 26 w 84"/>
                <a:gd name="T65" fmla="*/ 21 h 87"/>
                <a:gd name="T66" fmla="*/ 26 w 84"/>
                <a:gd name="T67" fmla="*/ 36 h 87"/>
                <a:gd name="T68" fmla="*/ 30 w 84"/>
                <a:gd name="T69" fmla="*/ 25 h 87"/>
                <a:gd name="T70" fmla="*/ 45 w 84"/>
                <a:gd name="T71" fmla="*/ 19 h 87"/>
                <a:gd name="T72" fmla="*/ 56 w 84"/>
                <a:gd name="T73" fmla="*/ 25 h 87"/>
                <a:gd name="T74" fmla="*/ 59 w 84"/>
                <a:gd name="T75" fmla="*/ 36 h 87"/>
                <a:gd name="T76" fmla="*/ 58 w 84"/>
                <a:gd name="T77" fmla="*/ 40 h 87"/>
                <a:gd name="T78" fmla="*/ 45 w 84"/>
                <a:gd name="T79" fmla="*/ 53 h 87"/>
                <a:gd name="T80" fmla="*/ 26 w 84"/>
                <a:gd name="T81" fmla="*/ 36 h 87"/>
                <a:gd name="T82" fmla="*/ 29 w 84"/>
                <a:gd name="T83" fmla="*/ 68 h 87"/>
                <a:gd name="T84" fmla="*/ 34 w 84"/>
                <a:gd name="T85" fmla="*/ 54 h 87"/>
                <a:gd name="T86" fmla="*/ 45 w 84"/>
                <a:gd name="T87" fmla="*/ 56 h 87"/>
                <a:gd name="T88" fmla="*/ 51 w 84"/>
                <a:gd name="T89" fmla="*/ 60 h 87"/>
                <a:gd name="T90" fmla="*/ 42 w 84"/>
                <a:gd name="T91" fmla="*/ 7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 h="87">
                  <a:moveTo>
                    <a:pt x="83" y="66"/>
                  </a:moveTo>
                  <a:cubicBezTo>
                    <a:pt x="61" y="66"/>
                    <a:pt x="61" y="66"/>
                    <a:pt x="61" y="66"/>
                  </a:cubicBezTo>
                  <a:cubicBezTo>
                    <a:pt x="61" y="66"/>
                    <a:pt x="61" y="66"/>
                    <a:pt x="61" y="66"/>
                  </a:cubicBezTo>
                  <a:cubicBezTo>
                    <a:pt x="61" y="66"/>
                    <a:pt x="60" y="66"/>
                    <a:pt x="60" y="66"/>
                  </a:cubicBezTo>
                  <a:cubicBezTo>
                    <a:pt x="57" y="66"/>
                    <a:pt x="55" y="63"/>
                    <a:pt x="55" y="60"/>
                  </a:cubicBezTo>
                  <a:cubicBezTo>
                    <a:pt x="55" y="51"/>
                    <a:pt x="55" y="51"/>
                    <a:pt x="55" y="51"/>
                  </a:cubicBezTo>
                  <a:cubicBezTo>
                    <a:pt x="56" y="50"/>
                    <a:pt x="57" y="49"/>
                    <a:pt x="57" y="48"/>
                  </a:cubicBezTo>
                  <a:cubicBezTo>
                    <a:pt x="59" y="53"/>
                    <a:pt x="63" y="56"/>
                    <a:pt x="68" y="56"/>
                  </a:cubicBezTo>
                  <a:cubicBezTo>
                    <a:pt x="70" y="56"/>
                    <a:pt x="71" y="56"/>
                    <a:pt x="73" y="55"/>
                  </a:cubicBezTo>
                  <a:cubicBezTo>
                    <a:pt x="73" y="55"/>
                    <a:pt x="74" y="55"/>
                    <a:pt x="74" y="54"/>
                  </a:cubicBezTo>
                  <a:cubicBezTo>
                    <a:pt x="74" y="53"/>
                    <a:pt x="75" y="51"/>
                    <a:pt x="75" y="49"/>
                  </a:cubicBezTo>
                  <a:cubicBezTo>
                    <a:pt x="75" y="43"/>
                    <a:pt x="70" y="38"/>
                    <a:pt x="64" y="38"/>
                  </a:cubicBezTo>
                  <a:cubicBezTo>
                    <a:pt x="63" y="38"/>
                    <a:pt x="63" y="38"/>
                    <a:pt x="62" y="38"/>
                  </a:cubicBezTo>
                  <a:cubicBezTo>
                    <a:pt x="63" y="38"/>
                    <a:pt x="63" y="37"/>
                    <a:pt x="63" y="36"/>
                  </a:cubicBezTo>
                  <a:cubicBezTo>
                    <a:pt x="63" y="14"/>
                    <a:pt x="63" y="14"/>
                    <a:pt x="63" y="14"/>
                  </a:cubicBezTo>
                  <a:cubicBezTo>
                    <a:pt x="63" y="6"/>
                    <a:pt x="56" y="0"/>
                    <a:pt x="49" y="0"/>
                  </a:cubicBezTo>
                  <a:cubicBezTo>
                    <a:pt x="36" y="0"/>
                    <a:pt x="36" y="0"/>
                    <a:pt x="36" y="0"/>
                  </a:cubicBezTo>
                  <a:cubicBezTo>
                    <a:pt x="28" y="0"/>
                    <a:pt x="22" y="6"/>
                    <a:pt x="22" y="14"/>
                  </a:cubicBezTo>
                  <a:cubicBezTo>
                    <a:pt x="22" y="36"/>
                    <a:pt x="22" y="36"/>
                    <a:pt x="22" y="36"/>
                  </a:cubicBezTo>
                  <a:cubicBezTo>
                    <a:pt x="22" y="37"/>
                    <a:pt x="22" y="38"/>
                    <a:pt x="22" y="38"/>
                  </a:cubicBezTo>
                  <a:cubicBezTo>
                    <a:pt x="22" y="38"/>
                    <a:pt x="22" y="38"/>
                    <a:pt x="21" y="38"/>
                  </a:cubicBezTo>
                  <a:cubicBezTo>
                    <a:pt x="15" y="38"/>
                    <a:pt x="10" y="43"/>
                    <a:pt x="10" y="49"/>
                  </a:cubicBezTo>
                  <a:cubicBezTo>
                    <a:pt x="10" y="51"/>
                    <a:pt x="10" y="53"/>
                    <a:pt x="11" y="54"/>
                  </a:cubicBezTo>
                  <a:cubicBezTo>
                    <a:pt x="11" y="55"/>
                    <a:pt x="12" y="55"/>
                    <a:pt x="12" y="55"/>
                  </a:cubicBezTo>
                  <a:cubicBezTo>
                    <a:pt x="13" y="56"/>
                    <a:pt x="15" y="56"/>
                    <a:pt x="17" y="56"/>
                  </a:cubicBezTo>
                  <a:cubicBezTo>
                    <a:pt x="22" y="56"/>
                    <a:pt x="26" y="53"/>
                    <a:pt x="27" y="48"/>
                  </a:cubicBezTo>
                  <a:cubicBezTo>
                    <a:pt x="28" y="49"/>
                    <a:pt x="29" y="50"/>
                    <a:pt x="30" y="51"/>
                  </a:cubicBezTo>
                  <a:cubicBezTo>
                    <a:pt x="30" y="60"/>
                    <a:pt x="30" y="60"/>
                    <a:pt x="30" y="60"/>
                  </a:cubicBezTo>
                  <a:cubicBezTo>
                    <a:pt x="30" y="63"/>
                    <a:pt x="28" y="66"/>
                    <a:pt x="24" y="66"/>
                  </a:cubicBezTo>
                  <a:cubicBezTo>
                    <a:pt x="24" y="66"/>
                    <a:pt x="24" y="66"/>
                    <a:pt x="24" y="66"/>
                  </a:cubicBezTo>
                  <a:cubicBezTo>
                    <a:pt x="24" y="66"/>
                    <a:pt x="24" y="66"/>
                    <a:pt x="24" y="66"/>
                  </a:cubicBezTo>
                  <a:cubicBezTo>
                    <a:pt x="2" y="66"/>
                    <a:pt x="2" y="66"/>
                    <a:pt x="2" y="66"/>
                  </a:cubicBezTo>
                  <a:cubicBezTo>
                    <a:pt x="1" y="66"/>
                    <a:pt x="0" y="67"/>
                    <a:pt x="0" y="68"/>
                  </a:cubicBezTo>
                  <a:cubicBezTo>
                    <a:pt x="0" y="85"/>
                    <a:pt x="0" y="85"/>
                    <a:pt x="0" y="85"/>
                  </a:cubicBezTo>
                  <a:cubicBezTo>
                    <a:pt x="0" y="86"/>
                    <a:pt x="1" y="87"/>
                    <a:pt x="2" y="87"/>
                  </a:cubicBezTo>
                  <a:cubicBezTo>
                    <a:pt x="83" y="87"/>
                    <a:pt x="83" y="87"/>
                    <a:pt x="83" y="87"/>
                  </a:cubicBezTo>
                  <a:cubicBezTo>
                    <a:pt x="84" y="87"/>
                    <a:pt x="84" y="86"/>
                    <a:pt x="84" y="85"/>
                  </a:cubicBezTo>
                  <a:cubicBezTo>
                    <a:pt x="84" y="68"/>
                    <a:pt x="84" y="68"/>
                    <a:pt x="84" y="68"/>
                  </a:cubicBezTo>
                  <a:cubicBezTo>
                    <a:pt x="84" y="67"/>
                    <a:pt x="84" y="66"/>
                    <a:pt x="83" y="66"/>
                  </a:cubicBezTo>
                  <a:close/>
                  <a:moveTo>
                    <a:pt x="61" y="42"/>
                  </a:moveTo>
                  <a:cubicBezTo>
                    <a:pt x="62" y="42"/>
                    <a:pt x="63" y="42"/>
                    <a:pt x="64" y="42"/>
                  </a:cubicBezTo>
                  <a:cubicBezTo>
                    <a:pt x="68" y="42"/>
                    <a:pt x="71" y="45"/>
                    <a:pt x="71" y="49"/>
                  </a:cubicBezTo>
                  <a:cubicBezTo>
                    <a:pt x="71" y="50"/>
                    <a:pt x="71" y="51"/>
                    <a:pt x="71" y="52"/>
                  </a:cubicBezTo>
                  <a:cubicBezTo>
                    <a:pt x="70" y="52"/>
                    <a:pt x="69" y="53"/>
                    <a:pt x="68" y="53"/>
                  </a:cubicBezTo>
                  <a:cubicBezTo>
                    <a:pt x="64" y="53"/>
                    <a:pt x="61" y="49"/>
                    <a:pt x="61" y="45"/>
                  </a:cubicBezTo>
                  <a:cubicBezTo>
                    <a:pt x="61" y="44"/>
                    <a:pt x="61" y="43"/>
                    <a:pt x="61" y="42"/>
                  </a:cubicBezTo>
                  <a:close/>
                  <a:moveTo>
                    <a:pt x="17" y="53"/>
                  </a:moveTo>
                  <a:cubicBezTo>
                    <a:pt x="16" y="53"/>
                    <a:pt x="15" y="52"/>
                    <a:pt x="14" y="52"/>
                  </a:cubicBezTo>
                  <a:cubicBezTo>
                    <a:pt x="14" y="51"/>
                    <a:pt x="14" y="50"/>
                    <a:pt x="14" y="49"/>
                  </a:cubicBezTo>
                  <a:cubicBezTo>
                    <a:pt x="14" y="45"/>
                    <a:pt x="17" y="42"/>
                    <a:pt x="21" y="42"/>
                  </a:cubicBezTo>
                  <a:cubicBezTo>
                    <a:pt x="22" y="42"/>
                    <a:pt x="23" y="42"/>
                    <a:pt x="24" y="42"/>
                  </a:cubicBezTo>
                  <a:cubicBezTo>
                    <a:pt x="24" y="43"/>
                    <a:pt x="24" y="44"/>
                    <a:pt x="24" y="45"/>
                  </a:cubicBezTo>
                  <a:cubicBezTo>
                    <a:pt x="24" y="49"/>
                    <a:pt x="21" y="53"/>
                    <a:pt x="17" y="53"/>
                  </a:cubicBezTo>
                  <a:close/>
                  <a:moveTo>
                    <a:pt x="26" y="14"/>
                  </a:moveTo>
                  <a:cubicBezTo>
                    <a:pt x="26" y="8"/>
                    <a:pt x="30" y="4"/>
                    <a:pt x="36" y="4"/>
                  </a:cubicBezTo>
                  <a:cubicBezTo>
                    <a:pt x="49" y="4"/>
                    <a:pt x="49" y="4"/>
                    <a:pt x="49" y="4"/>
                  </a:cubicBezTo>
                  <a:cubicBezTo>
                    <a:pt x="54" y="4"/>
                    <a:pt x="59" y="8"/>
                    <a:pt x="59" y="14"/>
                  </a:cubicBezTo>
                  <a:cubicBezTo>
                    <a:pt x="59" y="21"/>
                    <a:pt x="59" y="21"/>
                    <a:pt x="59" y="21"/>
                  </a:cubicBezTo>
                  <a:cubicBezTo>
                    <a:pt x="59" y="21"/>
                    <a:pt x="59" y="21"/>
                    <a:pt x="59" y="21"/>
                  </a:cubicBezTo>
                  <a:cubicBezTo>
                    <a:pt x="56" y="22"/>
                    <a:pt x="54" y="21"/>
                    <a:pt x="51" y="20"/>
                  </a:cubicBezTo>
                  <a:cubicBezTo>
                    <a:pt x="49" y="19"/>
                    <a:pt x="48" y="17"/>
                    <a:pt x="47" y="15"/>
                  </a:cubicBezTo>
                  <a:cubicBezTo>
                    <a:pt x="48" y="14"/>
                    <a:pt x="48" y="13"/>
                    <a:pt x="49" y="12"/>
                  </a:cubicBezTo>
                  <a:cubicBezTo>
                    <a:pt x="49" y="11"/>
                    <a:pt x="48" y="10"/>
                    <a:pt x="47" y="10"/>
                  </a:cubicBezTo>
                  <a:cubicBezTo>
                    <a:pt x="47" y="10"/>
                    <a:pt x="45" y="10"/>
                    <a:pt x="45" y="11"/>
                  </a:cubicBezTo>
                  <a:cubicBezTo>
                    <a:pt x="44" y="15"/>
                    <a:pt x="41" y="18"/>
                    <a:pt x="38" y="20"/>
                  </a:cubicBezTo>
                  <a:cubicBezTo>
                    <a:pt x="34" y="22"/>
                    <a:pt x="30" y="22"/>
                    <a:pt x="26" y="21"/>
                  </a:cubicBezTo>
                  <a:lnTo>
                    <a:pt x="26" y="14"/>
                  </a:lnTo>
                  <a:close/>
                  <a:moveTo>
                    <a:pt x="26" y="36"/>
                  </a:moveTo>
                  <a:cubicBezTo>
                    <a:pt x="26" y="25"/>
                    <a:pt x="26" y="25"/>
                    <a:pt x="26" y="25"/>
                  </a:cubicBezTo>
                  <a:cubicBezTo>
                    <a:pt x="27" y="25"/>
                    <a:pt x="29" y="25"/>
                    <a:pt x="30" y="25"/>
                  </a:cubicBezTo>
                  <a:cubicBezTo>
                    <a:pt x="33" y="25"/>
                    <a:pt x="36" y="25"/>
                    <a:pt x="39" y="23"/>
                  </a:cubicBezTo>
                  <a:cubicBezTo>
                    <a:pt x="41" y="22"/>
                    <a:pt x="43" y="21"/>
                    <a:pt x="45" y="19"/>
                  </a:cubicBezTo>
                  <a:cubicBezTo>
                    <a:pt x="46" y="21"/>
                    <a:pt x="48" y="22"/>
                    <a:pt x="50" y="23"/>
                  </a:cubicBezTo>
                  <a:cubicBezTo>
                    <a:pt x="52" y="24"/>
                    <a:pt x="54" y="25"/>
                    <a:pt x="56" y="25"/>
                  </a:cubicBezTo>
                  <a:cubicBezTo>
                    <a:pt x="57" y="25"/>
                    <a:pt x="58" y="25"/>
                    <a:pt x="59" y="24"/>
                  </a:cubicBezTo>
                  <a:cubicBezTo>
                    <a:pt x="59" y="36"/>
                    <a:pt x="59" y="36"/>
                    <a:pt x="59" y="36"/>
                  </a:cubicBezTo>
                  <a:cubicBezTo>
                    <a:pt x="59" y="37"/>
                    <a:pt x="59" y="39"/>
                    <a:pt x="58" y="40"/>
                  </a:cubicBezTo>
                  <a:cubicBezTo>
                    <a:pt x="58" y="40"/>
                    <a:pt x="58" y="40"/>
                    <a:pt x="58" y="40"/>
                  </a:cubicBezTo>
                  <a:cubicBezTo>
                    <a:pt x="58" y="40"/>
                    <a:pt x="58" y="40"/>
                    <a:pt x="58" y="41"/>
                  </a:cubicBezTo>
                  <a:cubicBezTo>
                    <a:pt x="56" y="46"/>
                    <a:pt x="50" y="53"/>
                    <a:pt x="45" y="53"/>
                  </a:cubicBezTo>
                  <a:cubicBezTo>
                    <a:pt x="40" y="53"/>
                    <a:pt x="40" y="53"/>
                    <a:pt x="40" y="53"/>
                  </a:cubicBezTo>
                  <a:cubicBezTo>
                    <a:pt x="34" y="53"/>
                    <a:pt x="26" y="42"/>
                    <a:pt x="26" y="36"/>
                  </a:cubicBezTo>
                  <a:close/>
                  <a:moveTo>
                    <a:pt x="42" y="74"/>
                  </a:moveTo>
                  <a:cubicBezTo>
                    <a:pt x="37" y="74"/>
                    <a:pt x="33" y="72"/>
                    <a:pt x="29" y="68"/>
                  </a:cubicBezTo>
                  <a:cubicBezTo>
                    <a:pt x="32" y="67"/>
                    <a:pt x="34" y="64"/>
                    <a:pt x="34" y="60"/>
                  </a:cubicBezTo>
                  <a:cubicBezTo>
                    <a:pt x="34" y="54"/>
                    <a:pt x="34" y="54"/>
                    <a:pt x="34" y="54"/>
                  </a:cubicBezTo>
                  <a:cubicBezTo>
                    <a:pt x="36" y="55"/>
                    <a:pt x="38" y="56"/>
                    <a:pt x="40" y="56"/>
                  </a:cubicBezTo>
                  <a:cubicBezTo>
                    <a:pt x="45" y="56"/>
                    <a:pt x="45" y="56"/>
                    <a:pt x="45" y="56"/>
                  </a:cubicBezTo>
                  <a:cubicBezTo>
                    <a:pt x="47" y="56"/>
                    <a:pt x="49" y="55"/>
                    <a:pt x="51" y="54"/>
                  </a:cubicBezTo>
                  <a:cubicBezTo>
                    <a:pt x="51" y="60"/>
                    <a:pt x="51" y="60"/>
                    <a:pt x="51" y="60"/>
                  </a:cubicBezTo>
                  <a:cubicBezTo>
                    <a:pt x="51" y="64"/>
                    <a:pt x="53" y="67"/>
                    <a:pt x="56" y="68"/>
                  </a:cubicBezTo>
                  <a:cubicBezTo>
                    <a:pt x="52" y="72"/>
                    <a:pt x="47" y="74"/>
                    <a:pt x="42" y="7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6" name="Freeform 9">
              <a:extLst>
                <a:ext uri="{FF2B5EF4-FFF2-40B4-BE49-F238E27FC236}">
                  <a16:creationId xmlns:a16="http://schemas.microsoft.com/office/drawing/2014/main" id="{DDDDCCC2-F0EF-4272-8CD1-CAE7E11E4AF2}"/>
                </a:ext>
              </a:extLst>
            </p:cNvPr>
            <p:cNvSpPr>
              <a:spLocks/>
            </p:cNvSpPr>
            <p:nvPr/>
          </p:nvSpPr>
          <p:spPr bwMode="auto">
            <a:xfrm>
              <a:off x="1609592" y="6554602"/>
              <a:ext cx="58738" cy="30163"/>
            </a:xfrm>
            <a:custGeom>
              <a:avLst/>
              <a:gdLst>
                <a:gd name="T0" fmla="*/ 4 w 6"/>
                <a:gd name="T1" fmla="*/ 3 h 3"/>
                <a:gd name="T2" fmla="*/ 6 w 6"/>
                <a:gd name="T3" fmla="*/ 2 h 3"/>
                <a:gd name="T4" fmla="*/ 4 w 6"/>
                <a:gd name="T5" fmla="*/ 0 h 3"/>
                <a:gd name="T6" fmla="*/ 2 w 6"/>
                <a:gd name="T7" fmla="*/ 0 h 3"/>
                <a:gd name="T8" fmla="*/ 0 w 6"/>
                <a:gd name="T9" fmla="*/ 2 h 3"/>
                <a:gd name="T10" fmla="*/ 2 w 6"/>
                <a:gd name="T11" fmla="*/ 3 h 3"/>
                <a:gd name="T12" fmla="*/ 4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4" y="3"/>
                  </a:moveTo>
                  <a:cubicBezTo>
                    <a:pt x="5" y="3"/>
                    <a:pt x="6" y="3"/>
                    <a:pt x="6" y="2"/>
                  </a:cubicBezTo>
                  <a:cubicBezTo>
                    <a:pt x="6" y="1"/>
                    <a:pt x="5" y="0"/>
                    <a:pt x="4" y="0"/>
                  </a:cubicBezTo>
                  <a:cubicBezTo>
                    <a:pt x="2" y="0"/>
                    <a:pt x="2" y="0"/>
                    <a:pt x="2" y="0"/>
                  </a:cubicBezTo>
                  <a:cubicBezTo>
                    <a:pt x="1" y="0"/>
                    <a:pt x="0" y="1"/>
                    <a:pt x="0" y="2"/>
                  </a:cubicBezTo>
                  <a:cubicBezTo>
                    <a:pt x="0" y="3"/>
                    <a:pt x="1" y="3"/>
                    <a:pt x="2" y="3"/>
                  </a:cubicBezTo>
                  <a:lnTo>
                    <a:pt x="4" y="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7" name="Freeform 10">
              <a:extLst>
                <a:ext uri="{FF2B5EF4-FFF2-40B4-BE49-F238E27FC236}">
                  <a16:creationId xmlns:a16="http://schemas.microsoft.com/office/drawing/2014/main" id="{47C6ED7F-3181-4B88-AFD7-174A53CC401F}"/>
                </a:ext>
              </a:extLst>
            </p:cNvPr>
            <p:cNvSpPr>
              <a:spLocks/>
            </p:cNvSpPr>
            <p:nvPr/>
          </p:nvSpPr>
          <p:spPr bwMode="auto">
            <a:xfrm>
              <a:off x="1757229" y="6554602"/>
              <a:ext cx="58738" cy="30163"/>
            </a:xfrm>
            <a:custGeom>
              <a:avLst/>
              <a:gdLst>
                <a:gd name="T0" fmla="*/ 2 w 6"/>
                <a:gd name="T1" fmla="*/ 3 h 3"/>
                <a:gd name="T2" fmla="*/ 4 w 6"/>
                <a:gd name="T3" fmla="*/ 3 h 3"/>
                <a:gd name="T4" fmla="*/ 6 w 6"/>
                <a:gd name="T5" fmla="*/ 2 h 3"/>
                <a:gd name="T6" fmla="*/ 4 w 6"/>
                <a:gd name="T7" fmla="*/ 0 h 3"/>
                <a:gd name="T8" fmla="*/ 2 w 6"/>
                <a:gd name="T9" fmla="*/ 0 h 3"/>
                <a:gd name="T10" fmla="*/ 0 w 6"/>
                <a:gd name="T11" fmla="*/ 2 h 3"/>
                <a:gd name="T12" fmla="*/ 2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2" y="3"/>
                  </a:moveTo>
                  <a:cubicBezTo>
                    <a:pt x="4" y="3"/>
                    <a:pt x="4" y="3"/>
                    <a:pt x="4" y="3"/>
                  </a:cubicBezTo>
                  <a:cubicBezTo>
                    <a:pt x="5" y="3"/>
                    <a:pt x="6" y="3"/>
                    <a:pt x="6" y="2"/>
                  </a:cubicBezTo>
                  <a:cubicBezTo>
                    <a:pt x="6" y="1"/>
                    <a:pt x="5" y="0"/>
                    <a:pt x="4" y="0"/>
                  </a:cubicBezTo>
                  <a:cubicBezTo>
                    <a:pt x="2" y="0"/>
                    <a:pt x="2" y="0"/>
                    <a:pt x="2" y="0"/>
                  </a:cubicBezTo>
                  <a:cubicBezTo>
                    <a:pt x="1" y="0"/>
                    <a:pt x="0" y="1"/>
                    <a:pt x="0" y="2"/>
                  </a:cubicBezTo>
                  <a:cubicBezTo>
                    <a:pt x="0" y="3"/>
                    <a:pt x="1" y="3"/>
                    <a:pt x="2" y="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grpSp>
      <p:sp>
        <p:nvSpPr>
          <p:cNvPr id="8" name="TextBox 7">
            <a:extLst>
              <a:ext uri="{FF2B5EF4-FFF2-40B4-BE49-F238E27FC236}">
                <a16:creationId xmlns:a16="http://schemas.microsoft.com/office/drawing/2014/main" id="{8D18F0B3-05BD-49C5-825D-CB4C0859BA2A}"/>
              </a:ext>
            </a:extLst>
          </p:cNvPr>
          <p:cNvSpPr txBox="1"/>
          <p:nvPr/>
        </p:nvSpPr>
        <p:spPr>
          <a:xfrm>
            <a:off x="640703" y="12180225"/>
            <a:ext cx="5502248" cy="1323439"/>
          </a:xfrm>
          <a:prstGeom prst="rect">
            <a:avLst/>
          </a:prstGeom>
          <a:noFill/>
        </p:spPr>
        <p:txBody>
          <a:bodyPr wrap="square" rtlCol="0">
            <a:spAutoFit/>
          </a:bodyPr>
          <a:lstStyle/>
          <a:p>
            <a:pPr algn="ctr"/>
            <a:r>
              <a:rPr lang="en-US" sz="4000" b="1" dirty="0"/>
              <a:t>Samantha</a:t>
            </a:r>
          </a:p>
          <a:p>
            <a:pPr algn="ctr"/>
            <a:r>
              <a:rPr lang="en-US" sz="4000" b="1" dirty="0"/>
              <a:t>Proactive Shopper </a:t>
            </a:r>
          </a:p>
        </p:txBody>
      </p:sp>
      <p:sp>
        <p:nvSpPr>
          <p:cNvPr id="9" name="Freeform 81">
            <a:extLst>
              <a:ext uri="{FF2B5EF4-FFF2-40B4-BE49-F238E27FC236}">
                <a16:creationId xmlns:a16="http://schemas.microsoft.com/office/drawing/2014/main" id="{7B3AC07C-4E5B-47A3-8B32-9EA9425FDD27}"/>
              </a:ext>
            </a:extLst>
          </p:cNvPr>
          <p:cNvSpPr>
            <a:spLocks noEditPoints="1"/>
          </p:cNvSpPr>
          <p:nvPr/>
        </p:nvSpPr>
        <p:spPr bwMode="auto">
          <a:xfrm>
            <a:off x="6119468" y="5191062"/>
            <a:ext cx="1080076" cy="947357"/>
          </a:xfrm>
          <a:custGeom>
            <a:avLst/>
            <a:gdLst>
              <a:gd name="T0" fmla="*/ 8 w 86"/>
              <a:gd name="T1" fmla="*/ 0 h 86"/>
              <a:gd name="T2" fmla="*/ 0 w 86"/>
              <a:gd name="T3" fmla="*/ 78 h 86"/>
              <a:gd name="T4" fmla="*/ 78 w 86"/>
              <a:gd name="T5" fmla="*/ 86 h 86"/>
              <a:gd name="T6" fmla="*/ 86 w 86"/>
              <a:gd name="T7" fmla="*/ 8 h 86"/>
              <a:gd name="T8" fmla="*/ 17 w 86"/>
              <a:gd name="T9" fmla="*/ 76 h 86"/>
              <a:gd name="T10" fmla="*/ 10 w 86"/>
              <a:gd name="T11" fmla="*/ 73 h 86"/>
              <a:gd name="T12" fmla="*/ 17 w 86"/>
              <a:gd name="T13" fmla="*/ 76 h 86"/>
              <a:gd name="T14" fmla="*/ 10 w 86"/>
              <a:gd name="T15" fmla="*/ 66 h 86"/>
              <a:gd name="T16" fmla="*/ 17 w 86"/>
              <a:gd name="T17" fmla="*/ 62 h 86"/>
              <a:gd name="T18" fmla="*/ 17 w 86"/>
              <a:gd name="T19" fmla="*/ 55 h 86"/>
              <a:gd name="T20" fmla="*/ 10 w 86"/>
              <a:gd name="T21" fmla="*/ 52 h 86"/>
              <a:gd name="T22" fmla="*/ 17 w 86"/>
              <a:gd name="T23" fmla="*/ 55 h 86"/>
              <a:gd name="T24" fmla="*/ 10 w 86"/>
              <a:gd name="T25" fmla="*/ 45 h 86"/>
              <a:gd name="T26" fmla="*/ 17 w 86"/>
              <a:gd name="T27" fmla="*/ 41 h 86"/>
              <a:gd name="T28" fmla="*/ 17 w 86"/>
              <a:gd name="T29" fmla="*/ 34 h 86"/>
              <a:gd name="T30" fmla="*/ 10 w 86"/>
              <a:gd name="T31" fmla="*/ 31 h 86"/>
              <a:gd name="T32" fmla="*/ 17 w 86"/>
              <a:gd name="T33" fmla="*/ 34 h 86"/>
              <a:gd name="T34" fmla="*/ 10 w 86"/>
              <a:gd name="T35" fmla="*/ 24 h 86"/>
              <a:gd name="T36" fmla="*/ 17 w 86"/>
              <a:gd name="T37" fmla="*/ 20 h 86"/>
              <a:gd name="T38" fmla="*/ 17 w 86"/>
              <a:gd name="T39" fmla="*/ 13 h 86"/>
              <a:gd name="T40" fmla="*/ 10 w 86"/>
              <a:gd name="T41" fmla="*/ 10 h 86"/>
              <a:gd name="T42" fmla="*/ 17 w 86"/>
              <a:gd name="T43" fmla="*/ 13 h 86"/>
              <a:gd name="T44" fmla="*/ 35 w 86"/>
              <a:gd name="T45" fmla="*/ 61 h 86"/>
              <a:gd name="T46" fmla="*/ 30 w 86"/>
              <a:gd name="T47" fmla="*/ 62 h 86"/>
              <a:gd name="T48" fmla="*/ 27 w 86"/>
              <a:gd name="T49" fmla="*/ 29 h 86"/>
              <a:gd name="T50" fmla="*/ 35 w 86"/>
              <a:gd name="T51" fmla="*/ 25 h 86"/>
              <a:gd name="T52" fmla="*/ 59 w 86"/>
              <a:gd name="T53" fmla="*/ 43 h 86"/>
              <a:gd name="T54" fmla="*/ 76 w 86"/>
              <a:gd name="T55" fmla="*/ 76 h 86"/>
              <a:gd name="T56" fmla="*/ 69 w 86"/>
              <a:gd name="T57" fmla="*/ 73 h 86"/>
              <a:gd name="T58" fmla="*/ 76 w 86"/>
              <a:gd name="T59" fmla="*/ 76 h 86"/>
              <a:gd name="T60" fmla="*/ 69 w 86"/>
              <a:gd name="T61" fmla="*/ 66 h 86"/>
              <a:gd name="T62" fmla="*/ 76 w 86"/>
              <a:gd name="T63" fmla="*/ 62 h 86"/>
              <a:gd name="T64" fmla="*/ 76 w 86"/>
              <a:gd name="T65" fmla="*/ 55 h 86"/>
              <a:gd name="T66" fmla="*/ 69 w 86"/>
              <a:gd name="T67" fmla="*/ 52 h 86"/>
              <a:gd name="T68" fmla="*/ 76 w 86"/>
              <a:gd name="T69" fmla="*/ 55 h 86"/>
              <a:gd name="T70" fmla="*/ 69 w 86"/>
              <a:gd name="T71" fmla="*/ 45 h 86"/>
              <a:gd name="T72" fmla="*/ 76 w 86"/>
              <a:gd name="T73" fmla="*/ 41 h 86"/>
              <a:gd name="T74" fmla="*/ 76 w 86"/>
              <a:gd name="T75" fmla="*/ 34 h 86"/>
              <a:gd name="T76" fmla="*/ 69 w 86"/>
              <a:gd name="T77" fmla="*/ 31 h 86"/>
              <a:gd name="T78" fmla="*/ 76 w 86"/>
              <a:gd name="T79" fmla="*/ 34 h 86"/>
              <a:gd name="T80" fmla="*/ 69 w 86"/>
              <a:gd name="T81" fmla="*/ 24 h 86"/>
              <a:gd name="T82" fmla="*/ 76 w 86"/>
              <a:gd name="T83" fmla="*/ 20 h 86"/>
              <a:gd name="T84" fmla="*/ 76 w 86"/>
              <a:gd name="T85" fmla="*/ 13 h 86"/>
              <a:gd name="T86" fmla="*/ 69 w 86"/>
              <a:gd name="T87" fmla="*/ 10 h 86"/>
              <a:gd name="T88" fmla="*/ 76 w 86"/>
              <a:gd name="T89"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86">
                <a:moveTo>
                  <a:pt x="78" y="0"/>
                </a:moveTo>
                <a:cubicBezTo>
                  <a:pt x="8" y="0"/>
                  <a:pt x="8" y="0"/>
                  <a:pt x="8" y="0"/>
                </a:cubicBezTo>
                <a:cubicBezTo>
                  <a:pt x="3" y="0"/>
                  <a:pt x="0" y="3"/>
                  <a:pt x="0" y="8"/>
                </a:cubicBezTo>
                <a:cubicBezTo>
                  <a:pt x="0" y="78"/>
                  <a:pt x="0" y="78"/>
                  <a:pt x="0" y="78"/>
                </a:cubicBezTo>
                <a:cubicBezTo>
                  <a:pt x="0" y="83"/>
                  <a:pt x="3" y="86"/>
                  <a:pt x="8" y="86"/>
                </a:cubicBezTo>
                <a:cubicBezTo>
                  <a:pt x="78" y="86"/>
                  <a:pt x="78" y="86"/>
                  <a:pt x="78" y="86"/>
                </a:cubicBezTo>
                <a:cubicBezTo>
                  <a:pt x="83" y="86"/>
                  <a:pt x="86" y="83"/>
                  <a:pt x="86" y="78"/>
                </a:cubicBezTo>
                <a:cubicBezTo>
                  <a:pt x="86" y="8"/>
                  <a:pt x="86" y="8"/>
                  <a:pt x="86" y="8"/>
                </a:cubicBezTo>
                <a:cubicBezTo>
                  <a:pt x="86" y="3"/>
                  <a:pt x="83" y="0"/>
                  <a:pt x="78" y="0"/>
                </a:cubicBezTo>
                <a:close/>
                <a:moveTo>
                  <a:pt x="17" y="76"/>
                </a:moveTo>
                <a:cubicBezTo>
                  <a:pt x="10" y="76"/>
                  <a:pt x="10" y="76"/>
                  <a:pt x="10" y="76"/>
                </a:cubicBezTo>
                <a:cubicBezTo>
                  <a:pt x="10" y="73"/>
                  <a:pt x="10" y="73"/>
                  <a:pt x="10" y="73"/>
                </a:cubicBezTo>
                <a:cubicBezTo>
                  <a:pt x="17" y="73"/>
                  <a:pt x="17" y="73"/>
                  <a:pt x="17" y="73"/>
                </a:cubicBezTo>
                <a:lnTo>
                  <a:pt x="17" y="76"/>
                </a:lnTo>
                <a:close/>
                <a:moveTo>
                  <a:pt x="17" y="66"/>
                </a:moveTo>
                <a:cubicBezTo>
                  <a:pt x="10" y="66"/>
                  <a:pt x="10" y="66"/>
                  <a:pt x="10" y="66"/>
                </a:cubicBezTo>
                <a:cubicBezTo>
                  <a:pt x="10" y="62"/>
                  <a:pt x="10" y="62"/>
                  <a:pt x="10" y="62"/>
                </a:cubicBezTo>
                <a:cubicBezTo>
                  <a:pt x="17" y="62"/>
                  <a:pt x="17" y="62"/>
                  <a:pt x="17" y="62"/>
                </a:cubicBezTo>
                <a:lnTo>
                  <a:pt x="17" y="66"/>
                </a:lnTo>
                <a:close/>
                <a:moveTo>
                  <a:pt x="17" y="55"/>
                </a:moveTo>
                <a:cubicBezTo>
                  <a:pt x="10" y="55"/>
                  <a:pt x="10" y="55"/>
                  <a:pt x="10" y="55"/>
                </a:cubicBezTo>
                <a:cubicBezTo>
                  <a:pt x="10" y="52"/>
                  <a:pt x="10" y="52"/>
                  <a:pt x="10" y="52"/>
                </a:cubicBezTo>
                <a:cubicBezTo>
                  <a:pt x="17" y="52"/>
                  <a:pt x="17" y="52"/>
                  <a:pt x="17" y="52"/>
                </a:cubicBezTo>
                <a:lnTo>
                  <a:pt x="17" y="55"/>
                </a:lnTo>
                <a:close/>
                <a:moveTo>
                  <a:pt x="17" y="45"/>
                </a:moveTo>
                <a:cubicBezTo>
                  <a:pt x="10" y="45"/>
                  <a:pt x="10" y="45"/>
                  <a:pt x="10" y="45"/>
                </a:cubicBezTo>
                <a:cubicBezTo>
                  <a:pt x="10" y="41"/>
                  <a:pt x="10" y="41"/>
                  <a:pt x="10" y="41"/>
                </a:cubicBezTo>
                <a:cubicBezTo>
                  <a:pt x="17" y="41"/>
                  <a:pt x="17" y="41"/>
                  <a:pt x="17" y="41"/>
                </a:cubicBezTo>
                <a:lnTo>
                  <a:pt x="17" y="45"/>
                </a:lnTo>
                <a:close/>
                <a:moveTo>
                  <a:pt x="17" y="34"/>
                </a:moveTo>
                <a:cubicBezTo>
                  <a:pt x="10" y="34"/>
                  <a:pt x="10" y="34"/>
                  <a:pt x="10" y="34"/>
                </a:cubicBezTo>
                <a:cubicBezTo>
                  <a:pt x="10" y="31"/>
                  <a:pt x="10" y="31"/>
                  <a:pt x="10" y="31"/>
                </a:cubicBezTo>
                <a:cubicBezTo>
                  <a:pt x="17" y="31"/>
                  <a:pt x="17" y="31"/>
                  <a:pt x="17" y="31"/>
                </a:cubicBezTo>
                <a:lnTo>
                  <a:pt x="17" y="34"/>
                </a:lnTo>
                <a:close/>
                <a:moveTo>
                  <a:pt x="17" y="24"/>
                </a:moveTo>
                <a:cubicBezTo>
                  <a:pt x="10" y="24"/>
                  <a:pt x="10" y="24"/>
                  <a:pt x="10" y="24"/>
                </a:cubicBezTo>
                <a:cubicBezTo>
                  <a:pt x="10" y="20"/>
                  <a:pt x="10" y="20"/>
                  <a:pt x="10" y="20"/>
                </a:cubicBezTo>
                <a:cubicBezTo>
                  <a:pt x="17" y="20"/>
                  <a:pt x="17" y="20"/>
                  <a:pt x="17" y="20"/>
                </a:cubicBezTo>
                <a:lnTo>
                  <a:pt x="17" y="24"/>
                </a:lnTo>
                <a:close/>
                <a:moveTo>
                  <a:pt x="17" y="13"/>
                </a:moveTo>
                <a:cubicBezTo>
                  <a:pt x="10" y="13"/>
                  <a:pt x="10" y="13"/>
                  <a:pt x="10" y="13"/>
                </a:cubicBezTo>
                <a:cubicBezTo>
                  <a:pt x="10" y="10"/>
                  <a:pt x="10" y="10"/>
                  <a:pt x="10" y="10"/>
                </a:cubicBezTo>
                <a:cubicBezTo>
                  <a:pt x="17" y="10"/>
                  <a:pt x="17" y="10"/>
                  <a:pt x="17" y="10"/>
                </a:cubicBezTo>
                <a:lnTo>
                  <a:pt x="17" y="13"/>
                </a:lnTo>
                <a:close/>
                <a:moveTo>
                  <a:pt x="57" y="47"/>
                </a:moveTo>
                <a:cubicBezTo>
                  <a:pt x="35" y="61"/>
                  <a:pt x="35" y="61"/>
                  <a:pt x="35" y="61"/>
                </a:cubicBezTo>
                <a:cubicBezTo>
                  <a:pt x="34" y="62"/>
                  <a:pt x="33" y="62"/>
                  <a:pt x="32" y="62"/>
                </a:cubicBezTo>
                <a:cubicBezTo>
                  <a:pt x="31" y="62"/>
                  <a:pt x="31" y="62"/>
                  <a:pt x="30" y="62"/>
                </a:cubicBezTo>
                <a:cubicBezTo>
                  <a:pt x="28" y="61"/>
                  <a:pt x="27" y="59"/>
                  <a:pt x="27" y="57"/>
                </a:cubicBezTo>
                <a:cubicBezTo>
                  <a:pt x="27" y="29"/>
                  <a:pt x="27" y="29"/>
                  <a:pt x="27" y="29"/>
                </a:cubicBezTo>
                <a:cubicBezTo>
                  <a:pt x="27" y="27"/>
                  <a:pt x="28" y="25"/>
                  <a:pt x="30" y="24"/>
                </a:cubicBezTo>
                <a:cubicBezTo>
                  <a:pt x="31" y="24"/>
                  <a:pt x="33" y="24"/>
                  <a:pt x="35" y="25"/>
                </a:cubicBezTo>
                <a:cubicBezTo>
                  <a:pt x="57" y="39"/>
                  <a:pt x="57" y="39"/>
                  <a:pt x="57" y="39"/>
                </a:cubicBezTo>
                <a:cubicBezTo>
                  <a:pt x="58" y="40"/>
                  <a:pt x="59" y="41"/>
                  <a:pt x="59" y="43"/>
                </a:cubicBezTo>
                <a:cubicBezTo>
                  <a:pt x="59" y="45"/>
                  <a:pt x="58" y="46"/>
                  <a:pt x="57" y="47"/>
                </a:cubicBezTo>
                <a:close/>
                <a:moveTo>
                  <a:pt x="76" y="76"/>
                </a:moveTo>
                <a:cubicBezTo>
                  <a:pt x="69" y="76"/>
                  <a:pt x="69" y="76"/>
                  <a:pt x="69" y="76"/>
                </a:cubicBezTo>
                <a:cubicBezTo>
                  <a:pt x="69" y="73"/>
                  <a:pt x="69" y="73"/>
                  <a:pt x="69" y="73"/>
                </a:cubicBezTo>
                <a:cubicBezTo>
                  <a:pt x="76" y="73"/>
                  <a:pt x="76" y="73"/>
                  <a:pt x="76" y="73"/>
                </a:cubicBezTo>
                <a:lnTo>
                  <a:pt x="76" y="76"/>
                </a:lnTo>
                <a:close/>
                <a:moveTo>
                  <a:pt x="76" y="66"/>
                </a:moveTo>
                <a:cubicBezTo>
                  <a:pt x="69" y="66"/>
                  <a:pt x="69" y="66"/>
                  <a:pt x="69" y="66"/>
                </a:cubicBezTo>
                <a:cubicBezTo>
                  <a:pt x="69" y="62"/>
                  <a:pt x="69" y="62"/>
                  <a:pt x="69" y="62"/>
                </a:cubicBezTo>
                <a:cubicBezTo>
                  <a:pt x="76" y="62"/>
                  <a:pt x="76" y="62"/>
                  <a:pt x="76" y="62"/>
                </a:cubicBezTo>
                <a:lnTo>
                  <a:pt x="76" y="66"/>
                </a:lnTo>
                <a:close/>
                <a:moveTo>
                  <a:pt x="76" y="55"/>
                </a:moveTo>
                <a:cubicBezTo>
                  <a:pt x="69" y="55"/>
                  <a:pt x="69" y="55"/>
                  <a:pt x="69" y="55"/>
                </a:cubicBezTo>
                <a:cubicBezTo>
                  <a:pt x="69" y="52"/>
                  <a:pt x="69" y="52"/>
                  <a:pt x="69" y="52"/>
                </a:cubicBezTo>
                <a:cubicBezTo>
                  <a:pt x="76" y="52"/>
                  <a:pt x="76" y="52"/>
                  <a:pt x="76" y="52"/>
                </a:cubicBezTo>
                <a:lnTo>
                  <a:pt x="76" y="55"/>
                </a:lnTo>
                <a:close/>
                <a:moveTo>
                  <a:pt x="76" y="45"/>
                </a:moveTo>
                <a:cubicBezTo>
                  <a:pt x="69" y="45"/>
                  <a:pt x="69" y="45"/>
                  <a:pt x="69" y="45"/>
                </a:cubicBezTo>
                <a:cubicBezTo>
                  <a:pt x="69" y="41"/>
                  <a:pt x="69" y="41"/>
                  <a:pt x="69" y="41"/>
                </a:cubicBezTo>
                <a:cubicBezTo>
                  <a:pt x="76" y="41"/>
                  <a:pt x="76" y="41"/>
                  <a:pt x="76" y="41"/>
                </a:cubicBezTo>
                <a:lnTo>
                  <a:pt x="76" y="45"/>
                </a:lnTo>
                <a:close/>
                <a:moveTo>
                  <a:pt x="76" y="34"/>
                </a:moveTo>
                <a:cubicBezTo>
                  <a:pt x="69" y="34"/>
                  <a:pt x="69" y="34"/>
                  <a:pt x="69" y="34"/>
                </a:cubicBezTo>
                <a:cubicBezTo>
                  <a:pt x="69" y="31"/>
                  <a:pt x="69" y="31"/>
                  <a:pt x="69" y="31"/>
                </a:cubicBezTo>
                <a:cubicBezTo>
                  <a:pt x="76" y="31"/>
                  <a:pt x="76" y="31"/>
                  <a:pt x="76" y="31"/>
                </a:cubicBezTo>
                <a:lnTo>
                  <a:pt x="76" y="34"/>
                </a:lnTo>
                <a:close/>
                <a:moveTo>
                  <a:pt x="76" y="24"/>
                </a:moveTo>
                <a:cubicBezTo>
                  <a:pt x="69" y="24"/>
                  <a:pt x="69" y="24"/>
                  <a:pt x="69" y="24"/>
                </a:cubicBezTo>
                <a:cubicBezTo>
                  <a:pt x="69" y="20"/>
                  <a:pt x="69" y="20"/>
                  <a:pt x="69" y="20"/>
                </a:cubicBezTo>
                <a:cubicBezTo>
                  <a:pt x="76" y="20"/>
                  <a:pt x="76" y="20"/>
                  <a:pt x="76" y="20"/>
                </a:cubicBezTo>
                <a:lnTo>
                  <a:pt x="76" y="24"/>
                </a:lnTo>
                <a:close/>
                <a:moveTo>
                  <a:pt x="76" y="13"/>
                </a:moveTo>
                <a:cubicBezTo>
                  <a:pt x="69" y="13"/>
                  <a:pt x="69" y="13"/>
                  <a:pt x="69" y="13"/>
                </a:cubicBezTo>
                <a:cubicBezTo>
                  <a:pt x="69" y="10"/>
                  <a:pt x="69" y="10"/>
                  <a:pt x="69" y="10"/>
                </a:cubicBezTo>
                <a:cubicBezTo>
                  <a:pt x="76" y="10"/>
                  <a:pt x="76" y="10"/>
                  <a:pt x="76" y="10"/>
                </a:cubicBezTo>
                <a:lnTo>
                  <a:pt x="76" y="1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2" name="Group 21">
            <a:extLst>
              <a:ext uri="{FF2B5EF4-FFF2-40B4-BE49-F238E27FC236}">
                <a16:creationId xmlns:a16="http://schemas.microsoft.com/office/drawing/2014/main" id="{C1DAD8DF-042E-45C9-A468-8FA26E93FBD4}"/>
              </a:ext>
            </a:extLst>
          </p:cNvPr>
          <p:cNvGrpSpPr/>
          <p:nvPr/>
        </p:nvGrpSpPr>
        <p:grpSpPr>
          <a:xfrm>
            <a:off x="11160355" y="5126332"/>
            <a:ext cx="765444" cy="1280930"/>
            <a:chOff x="11022013" y="2887663"/>
            <a:chExt cx="393700" cy="690563"/>
          </a:xfrm>
          <a:solidFill>
            <a:schemeClr val="tx1"/>
          </a:solidFill>
        </p:grpSpPr>
        <p:sp>
          <p:nvSpPr>
            <p:cNvPr id="23" name="Freeform 40">
              <a:extLst>
                <a:ext uri="{FF2B5EF4-FFF2-40B4-BE49-F238E27FC236}">
                  <a16:creationId xmlns:a16="http://schemas.microsoft.com/office/drawing/2014/main" id="{19F91896-825D-42B0-BF3B-8115F8536811}"/>
                </a:ext>
              </a:extLst>
            </p:cNvPr>
            <p:cNvSpPr>
              <a:spLocks/>
            </p:cNvSpPr>
            <p:nvPr/>
          </p:nvSpPr>
          <p:spPr bwMode="auto">
            <a:xfrm>
              <a:off x="11022013" y="2887663"/>
              <a:ext cx="393700" cy="77788"/>
            </a:xfrm>
            <a:custGeom>
              <a:avLst/>
              <a:gdLst>
                <a:gd name="T0" fmla="*/ 39 w 45"/>
                <a:gd name="T1" fmla="*/ 0 h 9"/>
                <a:gd name="T2" fmla="*/ 6 w 45"/>
                <a:gd name="T3" fmla="*/ 0 h 9"/>
                <a:gd name="T4" fmla="*/ 0 w 45"/>
                <a:gd name="T5" fmla="*/ 6 h 9"/>
                <a:gd name="T6" fmla="*/ 0 w 45"/>
                <a:gd name="T7" fmla="*/ 9 h 9"/>
                <a:gd name="T8" fmla="*/ 45 w 45"/>
                <a:gd name="T9" fmla="*/ 9 h 9"/>
                <a:gd name="T10" fmla="*/ 45 w 45"/>
                <a:gd name="T11" fmla="*/ 6 h 9"/>
                <a:gd name="T12" fmla="*/ 39 w 4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5" h="9">
                  <a:moveTo>
                    <a:pt x="39" y="0"/>
                  </a:moveTo>
                  <a:cubicBezTo>
                    <a:pt x="6" y="0"/>
                    <a:pt x="6" y="0"/>
                    <a:pt x="6" y="0"/>
                  </a:cubicBezTo>
                  <a:cubicBezTo>
                    <a:pt x="3" y="0"/>
                    <a:pt x="0" y="3"/>
                    <a:pt x="0" y="6"/>
                  </a:cubicBezTo>
                  <a:cubicBezTo>
                    <a:pt x="0" y="9"/>
                    <a:pt x="0" y="9"/>
                    <a:pt x="0" y="9"/>
                  </a:cubicBezTo>
                  <a:cubicBezTo>
                    <a:pt x="45" y="9"/>
                    <a:pt x="45" y="9"/>
                    <a:pt x="45" y="9"/>
                  </a:cubicBezTo>
                  <a:cubicBezTo>
                    <a:pt x="45" y="6"/>
                    <a:pt x="45" y="6"/>
                    <a:pt x="45" y="6"/>
                  </a:cubicBezTo>
                  <a:cubicBezTo>
                    <a:pt x="45" y="3"/>
                    <a:pt x="42"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1">
              <a:extLst>
                <a:ext uri="{FF2B5EF4-FFF2-40B4-BE49-F238E27FC236}">
                  <a16:creationId xmlns:a16="http://schemas.microsoft.com/office/drawing/2014/main" id="{C649181F-3574-4DDB-8B84-DA16E439E49E}"/>
                </a:ext>
              </a:extLst>
            </p:cNvPr>
            <p:cNvSpPr>
              <a:spLocks noEditPoints="1"/>
            </p:cNvSpPr>
            <p:nvPr/>
          </p:nvSpPr>
          <p:spPr bwMode="auto">
            <a:xfrm>
              <a:off x="11022013" y="3508376"/>
              <a:ext cx="393700" cy="69850"/>
            </a:xfrm>
            <a:custGeom>
              <a:avLst/>
              <a:gdLst>
                <a:gd name="T0" fmla="*/ 0 w 45"/>
                <a:gd name="T1" fmla="*/ 2 h 8"/>
                <a:gd name="T2" fmla="*/ 6 w 45"/>
                <a:gd name="T3" fmla="*/ 8 h 8"/>
                <a:gd name="T4" fmla="*/ 39 w 45"/>
                <a:gd name="T5" fmla="*/ 8 h 8"/>
                <a:gd name="T6" fmla="*/ 45 w 45"/>
                <a:gd name="T7" fmla="*/ 2 h 8"/>
                <a:gd name="T8" fmla="*/ 45 w 45"/>
                <a:gd name="T9" fmla="*/ 0 h 8"/>
                <a:gd name="T10" fmla="*/ 0 w 45"/>
                <a:gd name="T11" fmla="*/ 0 h 8"/>
                <a:gd name="T12" fmla="*/ 0 w 45"/>
                <a:gd name="T13" fmla="*/ 2 h 8"/>
                <a:gd name="T14" fmla="*/ 20 w 45"/>
                <a:gd name="T15" fmla="*/ 2 h 8"/>
                <a:gd name="T16" fmla="*/ 26 w 45"/>
                <a:gd name="T17" fmla="*/ 2 h 8"/>
                <a:gd name="T18" fmla="*/ 27 w 45"/>
                <a:gd name="T19" fmla="*/ 4 h 8"/>
                <a:gd name="T20" fmla="*/ 26 w 45"/>
                <a:gd name="T21" fmla="*/ 6 h 8"/>
                <a:gd name="T22" fmla="*/ 20 w 45"/>
                <a:gd name="T23" fmla="*/ 6 h 8"/>
                <a:gd name="T24" fmla="*/ 18 w 45"/>
                <a:gd name="T25" fmla="*/ 4 h 8"/>
                <a:gd name="T26" fmla="*/ 20 w 45"/>
                <a:gd name="T2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
                  <a:moveTo>
                    <a:pt x="0" y="2"/>
                  </a:moveTo>
                  <a:cubicBezTo>
                    <a:pt x="0" y="5"/>
                    <a:pt x="3" y="8"/>
                    <a:pt x="6" y="8"/>
                  </a:cubicBezTo>
                  <a:cubicBezTo>
                    <a:pt x="39" y="8"/>
                    <a:pt x="39" y="8"/>
                    <a:pt x="39" y="8"/>
                  </a:cubicBezTo>
                  <a:cubicBezTo>
                    <a:pt x="42" y="8"/>
                    <a:pt x="45" y="5"/>
                    <a:pt x="45" y="2"/>
                  </a:cubicBezTo>
                  <a:cubicBezTo>
                    <a:pt x="45" y="0"/>
                    <a:pt x="45" y="0"/>
                    <a:pt x="45" y="0"/>
                  </a:cubicBezTo>
                  <a:cubicBezTo>
                    <a:pt x="0" y="0"/>
                    <a:pt x="0" y="0"/>
                    <a:pt x="0" y="0"/>
                  </a:cubicBezTo>
                  <a:lnTo>
                    <a:pt x="0" y="2"/>
                  </a:lnTo>
                  <a:close/>
                  <a:moveTo>
                    <a:pt x="20" y="2"/>
                  </a:moveTo>
                  <a:cubicBezTo>
                    <a:pt x="26" y="2"/>
                    <a:pt x="26" y="2"/>
                    <a:pt x="26" y="2"/>
                  </a:cubicBezTo>
                  <a:cubicBezTo>
                    <a:pt x="26" y="2"/>
                    <a:pt x="27" y="3"/>
                    <a:pt x="27" y="4"/>
                  </a:cubicBezTo>
                  <a:cubicBezTo>
                    <a:pt x="27" y="5"/>
                    <a:pt x="26" y="6"/>
                    <a:pt x="26" y="6"/>
                  </a:cubicBezTo>
                  <a:cubicBezTo>
                    <a:pt x="20" y="6"/>
                    <a:pt x="20" y="6"/>
                    <a:pt x="20" y="6"/>
                  </a:cubicBezTo>
                  <a:cubicBezTo>
                    <a:pt x="19" y="6"/>
                    <a:pt x="18" y="5"/>
                    <a:pt x="18" y="4"/>
                  </a:cubicBezTo>
                  <a:cubicBezTo>
                    <a:pt x="18" y="3"/>
                    <a:pt x="19" y="2"/>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42">
              <a:extLst>
                <a:ext uri="{FF2B5EF4-FFF2-40B4-BE49-F238E27FC236}">
                  <a16:creationId xmlns:a16="http://schemas.microsoft.com/office/drawing/2014/main" id="{B75F6D19-EB7B-4F2E-AB78-E6446DE479BF}"/>
                </a:ext>
              </a:extLst>
            </p:cNvPr>
            <p:cNvSpPr>
              <a:spLocks noChangeArrowheads="1"/>
            </p:cNvSpPr>
            <p:nvPr/>
          </p:nvSpPr>
          <p:spPr bwMode="auto">
            <a:xfrm>
              <a:off x="11022013" y="2992438"/>
              <a:ext cx="393700" cy="4810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25">
            <a:extLst>
              <a:ext uri="{FF2B5EF4-FFF2-40B4-BE49-F238E27FC236}">
                <a16:creationId xmlns:a16="http://schemas.microsoft.com/office/drawing/2014/main" id="{37943F7E-6942-4881-ABAE-597F66E28823}"/>
              </a:ext>
            </a:extLst>
          </p:cNvPr>
          <p:cNvGrpSpPr/>
          <p:nvPr/>
        </p:nvGrpSpPr>
        <p:grpSpPr>
          <a:xfrm>
            <a:off x="13431526" y="5143316"/>
            <a:ext cx="881457" cy="1267375"/>
            <a:chOff x="11555413" y="5684838"/>
            <a:chExt cx="466725" cy="893763"/>
          </a:xfrm>
          <a:solidFill>
            <a:schemeClr val="tx1"/>
          </a:solidFill>
        </p:grpSpPr>
        <p:sp>
          <p:nvSpPr>
            <p:cNvPr id="27" name="Freeform 97">
              <a:extLst>
                <a:ext uri="{FF2B5EF4-FFF2-40B4-BE49-F238E27FC236}">
                  <a16:creationId xmlns:a16="http://schemas.microsoft.com/office/drawing/2014/main" id="{76DBC0BB-D7F0-4E4F-8708-568C0C471BE5}"/>
                </a:ext>
              </a:extLst>
            </p:cNvPr>
            <p:cNvSpPr>
              <a:spLocks noEditPoints="1"/>
            </p:cNvSpPr>
            <p:nvPr/>
          </p:nvSpPr>
          <p:spPr bwMode="auto">
            <a:xfrm>
              <a:off x="11555413" y="5684838"/>
              <a:ext cx="425450" cy="893763"/>
            </a:xfrm>
            <a:custGeom>
              <a:avLst/>
              <a:gdLst>
                <a:gd name="T0" fmla="*/ 36 w 41"/>
                <a:gd name="T1" fmla="*/ 57 h 86"/>
                <a:gd name="T2" fmla="*/ 31 w 41"/>
                <a:gd name="T3" fmla="*/ 53 h 86"/>
                <a:gd name="T4" fmla="*/ 31 w 41"/>
                <a:gd name="T5" fmla="*/ 9 h 86"/>
                <a:gd name="T6" fmla="*/ 22 w 41"/>
                <a:gd name="T7" fmla="*/ 0 h 86"/>
                <a:gd name="T8" fmla="*/ 18 w 41"/>
                <a:gd name="T9" fmla="*/ 0 h 86"/>
                <a:gd name="T10" fmla="*/ 8 w 41"/>
                <a:gd name="T11" fmla="*/ 9 h 86"/>
                <a:gd name="T12" fmla="*/ 8 w 41"/>
                <a:gd name="T13" fmla="*/ 53 h 86"/>
                <a:gd name="T14" fmla="*/ 4 w 41"/>
                <a:gd name="T15" fmla="*/ 57 h 86"/>
                <a:gd name="T16" fmla="*/ 0 w 41"/>
                <a:gd name="T17" fmla="*/ 67 h 86"/>
                <a:gd name="T18" fmla="*/ 4 w 41"/>
                <a:gd name="T19" fmla="*/ 76 h 86"/>
                <a:gd name="T20" fmla="*/ 11 w 41"/>
                <a:gd name="T21" fmla="*/ 82 h 86"/>
                <a:gd name="T22" fmla="*/ 20 w 41"/>
                <a:gd name="T23" fmla="*/ 86 h 86"/>
                <a:gd name="T24" fmla="*/ 29 w 41"/>
                <a:gd name="T25" fmla="*/ 82 h 86"/>
                <a:gd name="T26" fmla="*/ 36 w 41"/>
                <a:gd name="T27" fmla="*/ 76 h 86"/>
                <a:gd name="T28" fmla="*/ 36 w 41"/>
                <a:gd name="T29" fmla="*/ 57 h 86"/>
                <a:gd name="T30" fmla="*/ 26 w 41"/>
                <a:gd name="T31" fmla="*/ 70 h 86"/>
                <a:gd name="T32" fmla="*/ 24 w 41"/>
                <a:gd name="T33" fmla="*/ 73 h 86"/>
                <a:gd name="T34" fmla="*/ 20 w 41"/>
                <a:gd name="T35" fmla="*/ 75 h 86"/>
                <a:gd name="T36" fmla="*/ 16 w 41"/>
                <a:gd name="T37" fmla="*/ 73 h 86"/>
                <a:gd name="T38" fmla="*/ 13 w 41"/>
                <a:gd name="T39" fmla="*/ 70 h 86"/>
                <a:gd name="T40" fmla="*/ 12 w 41"/>
                <a:gd name="T41" fmla="*/ 67 h 86"/>
                <a:gd name="T42" fmla="*/ 13 w 41"/>
                <a:gd name="T43" fmla="*/ 63 h 86"/>
                <a:gd name="T44" fmla="*/ 16 w 41"/>
                <a:gd name="T45" fmla="*/ 60 h 86"/>
                <a:gd name="T46" fmla="*/ 24 w 41"/>
                <a:gd name="T47" fmla="*/ 60 h 86"/>
                <a:gd name="T48" fmla="*/ 26 w 41"/>
                <a:gd name="T49" fmla="*/ 63 h 86"/>
                <a:gd name="T50" fmla="*/ 26 w 41"/>
                <a:gd name="T51" fmla="*/ 7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 h="86">
                  <a:moveTo>
                    <a:pt x="36" y="57"/>
                  </a:moveTo>
                  <a:cubicBezTo>
                    <a:pt x="31" y="53"/>
                    <a:pt x="31" y="53"/>
                    <a:pt x="31" y="53"/>
                  </a:cubicBezTo>
                  <a:cubicBezTo>
                    <a:pt x="31" y="9"/>
                    <a:pt x="31" y="9"/>
                    <a:pt x="31" y="9"/>
                  </a:cubicBezTo>
                  <a:cubicBezTo>
                    <a:pt x="31" y="4"/>
                    <a:pt x="27" y="0"/>
                    <a:pt x="22" y="0"/>
                  </a:cubicBezTo>
                  <a:cubicBezTo>
                    <a:pt x="18" y="0"/>
                    <a:pt x="18" y="0"/>
                    <a:pt x="18" y="0"/>
                  </a:cubicBezTo>
                  <a:cubicBezTo>
                    <a:pt x="13" y="0"/>
                    <a:pt x="8" y="4"/>
                    <a:pt x="8" y="9"/>
                  </a:cubicBezTo>
                  <a:cubicBezTo>
                    <a:pt x="8" y="53"/>
                    <a:pt x="8" y="53"/>
                    <a:pt x="8" y="53"/>
                  </a:cubicBezTo>
                  <a:cubicBezTo>
                    <a:pt x="4" y="57"/>
                    <a:pt x="4" y="57"/>
                    <a:pt x="4" y="57"/>
                  </a:cubicBezTo>
                  <a:cubicBezTo>
                    <a:pt x="2" y="60"/>
                    <a:pt x="0" y="63"/>
                    <a:pt x="0" y="67"/>
                  </a:cubicBezTo>
                  <a:cubicBezTo>
                    <a:pt x="0" y="70"/>
                    <a:pt x="2" y="73"/>
                    <a:pt x="4" y="76"/>
                  </a:cubicBezTo>
                  <a:cubicBezTo>
                    <a:pt x="11" y="82"/>
                    <a:pt x="11" y="82"/>
                    <a:pt x="11" y="82"/>
                  </a:cubicBezTo>
                  <a:cubicBezTo>
                    <a:pt x="13" y="85"/>
                    <a:pt x="16" y="86"/>
                    <a:pt x="20" y="86"/>
                  </a:cubicBezTo>
                  <a:cubicBezTo>
                    <a:pt x="23" y="86"/>
                    <a:pt x="27" y="85"/>
                    <a:pt x="29" y="82"/>
                  </a:cubicBezTo>
                  <a:cubicBezTo>
                    <a:pt x="36" y="76"/>
                    <a:pt x="36" y="76"/>
                    <a:pt x="36" y="76"/>
                  </a:cubicBezTo>
                  <a:cubicBezTo>
                    <a:pt x="41" y="71"/>
                    <a:pt x="41" y="62"/>
                    <a:pt x="36" y="57"/>
                  </a:cubicBezTo>
                  <a:close/>
                  <a:moveTo>
                    <a:pt x="26" y="70"/>
                  </a:moveTo>
                  <a:cubicBezTo>
                    <a:pt x="24" y="73"/>
                    <a:pt x="24" y="73"/>
                    <a:pt x="24" y="73"/>
                  </a:cubicBezTo>
                  <a:cubicBezTo>
                    <a:pt x="23" y="74"/>
                    <a:pt x="21" y="75"/>
                    <a:pt x="20" y="75"/>
                  </a:cubicBezTo>
                  <a:cubicBezTo>
                    <a:pt x="18" y="75"/>
                    <a:pt x="17" y="74"/>
                    <a:pt x="16" y="73"/>
                  </a:cubicBezTo>
                  <a:cubicBezTo>
                    <a:pt x="13" y="70"/>
                    <a:pt x="13" y="70"/>
                    <a:pt x="13" y="70"/>
                  </a:cubicBezTo>
                  <a:cubicBezTo>
                    <a:pt x="12" y="69"/>
                    <a:pt x="12" y="68"/>
                    <a:pt x="12" y="67"/>
                  </a:cubicBezTo>
                  <a:cubicBezTo>
                    <a:pt x="12" y="65"/>
                    <a:pt x="12" y="64"/>
                    <a:pt x="13" y="63"/>
                  </a:cubicBezTo>
                  <a:cubicBezTo>
                    <a:pt x="16" y="60"/>
                    <a:pt x="16" y="60"/>
                    <a:pt x="16" y="60"/>
                  </a:cubicBezTo>
                  <a:cubicBezTo>
                    <a:pt x="18" y="58"/>
                    <a:pt x="22" y="58"/>
                    <a:pt x="24" y="60"/>
                  </a:cubicBezTo>
                  <a:cubicBezTo>
                    <a:pt x="26" y="63"/>
                    <a:pt x="26" y="63"/>
                    <a:pt x="26" y="63"/>
                  </a:cubicBezTo>
                  <a:cubicBezTo>
                    <a:pt x="29" y="65"/>
                    <a:pt x="29" y="68"/>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98">
              <a:extLst>
                <a:ext uri="{FF2B5EF4-FFF2-40B4-BE49-F238E27FC236}">
                  <a16:creationId xmlns:a16="http://schemas.microsoft.com/office/drawing/2014/main" id="{F2E67ADE-B72F-435D-BFE0-E0E3836FA761}"/>
                </a:ext>
              </a:extLst>
            </p:cNvPr>
            <p:cNvSpPr>
              <a:spLocks/>
            </p:cNvSpPr>
            <p:nvPr/>
          </p:nvSpPr>
          <p:spPr bwMode="auto">
            <a:xfrm>
              <a:off x="11939588" y="5767388"/>
              <a:ext cx="82550" cy="31750"/>
            </a:xfrm>
            <a:custGeom>
              <a:avLst/>
              <a:gdLst>
                <a:gd name="T0" fmla="*/ 6 w 8"/>
                <a:gd name="T1" fmla="*/ 3 h 3"/>
                <a:gd name="T2" fmla="*/ 2 w 8"/>
                <a:gd name="T3" fmla="*/ 3 h 3"/>
                <a:gd name="T4" fmla="*/ 0 w 8"/>
                <a:gd name="T5" fmla="*/ 2 h 3"/>
                <a:gd name="T6" fmla="*/ 2 w 8"/>
                <a:gd name="T7" fmla="*/ 0 h 3"/>
                <a:gd name="T8" fmla="*/ 6 w 8"/>
                <a:gd name="T9" fmla="*/ 0 h 3"/>
                <a:gd name="T10" fmla="*/ 8 w 8"/>
                <a:gd name="T11" fmla="*/ 2 h 3"/>
                <a:gd name="T12" fmla="*/ 6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3"/>
                  </a:moveTo>
                  <a:cubicBezTo>
                    <a:pt x="2" y="3"/>
                    <a:pt x="2" y="3"/>
                    <a:pt x="2" y="3"/>
                  </a:cubicBezTo>
                  <a:cubicBezTo>
                    <a:pt x="1" y="3"/>
                    <a:pt x="0" y="3"/>
                    <a:pt x="0" y="2"/>
                  </a:cubicBezTo>
                  <a:cubicBezTo>
                    <a:pt x="0" y="1"/>
                    <a:pt x="1" y="0"/>
                    <a:pt x="2" y="0"/>
                  </a:cubicBezTo>
                  <a:cubicBezTo>
                    <a:pt x="6" y="0"/>
                    <a:pt x="6" y="0"/>
                    <a:pt x="6" y="0"/>
                  </a:cubicBezTo>
                  <a:cubicBezTo>
                    <a:pt x="7" y="0"/>
                    <a:pt x="8" y="1"/>
                    <a:pt x="8" y="2"/>
                  </a:cubicBezTo>
                  <a:cubicBezTo>
                    <a:pt x="8" y="3"/>
                    <a:pt x="7" y="3"/>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99">
              <a:extLst>
                <a:ext uri="{FF2B5EF4-FFF2-40B4-BE49-F238E27FC236}">
                  <a16:creationId xmlns:a16="http://schemas.microsoft.com/office/drawing/2014/main" id="{30712B8F-A3D3-4B9A-85AD-1699BE2201B1}"/>
                </a:ext>
              </a:extLst>
            </p:cNvPr>
            <p:cNvSpPr>
              <a:spLocks/>
            </p:cNvSpPr>
            <p:nvPr/>
          </p:nvSpPr>
          <p:spPr bwMode="auto">
            <a:xfrm>
              <a:off x="11939588" y="5840413"/>
              <a:ext cx="41275" cy="41275"/>
            </a:xfrm>
            <a:custGeom>
              <a:avLst/>
              <a:gdLst>
                <a:gd name="T0" fmla="*/ 2 w 4"/>
                <a:gd name="T1" fmla="*/ 4 h 4"/>
                <a:gd name="T2" fmla="*/ 1 w 4"/>
                <a:gd name="T3" fmla="*/ 3 h 4"/>
                <a:gd name="T4" fmla="*/ 0 w 4"/>
                <a:gd name="T5" fmla="*/ 2 h 4"/>
                <a:gd name="T6" fmla="*/ 1 w 4"/>
                <a:gd name="T7" fmla="*/ 1 h 4"/>
                <a:gd name="T8" fmla="*/ 3 w 4"/>
                <a:gd name="T9" fmla="*/ 1 h 4"/>
                <a:gd name="T10" fmla="*/ 4 w 4"/>
                <a:gd name="T11" fmla="*/ 2 h 4"/>
                <a:gd name="T12" fmla="*/ 3 w 4"/>
                <a:gd name="T13" fmla="*/ 3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3"/>
                  </a:cubicBezTo>
                  <a:cubicBezTo>
                    <a:pt x="0" y="3"/>
                    <a:pt x="0" y="2"/>
                    <a:pt x="0" y="2"/>
                  </a:cubicBezTo>
                  <a:cubicBezTo>
                    <a:pt x="0" y="2"/>
                    <a:pt x="0" y="1"/>
                    <a:pt x="1" y="1"/>
                  </a:cubicBezTo>
                  <a:cubicBezTo>
                    <a:pt x="1" y="0"/>
                    <a:pt x="3" y="0"/>
                    <a:pt x="3" y="1"/>
                  </a:cubicBezTo>
                  <a:cubicBezTo>
                    <a:pt x="4" y="1"/>
                    <a:pt x="4" y="2"/>
                    <a:pt x="4" y="2"/>
                  </a:cubicBezTo>
                  <a:cubicBezTo>
                    <a:pt x="4" y="2"/>
                    <a:pt x="4" y="3"/>
                    <a:pt x="3" y="3"/>
                  </a:cubicBezTo>
                  <a:cubicBezTo>
                    <a:pt x="3" y="4"/>
                    <a:pt x="2"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00">
              <a:extLst>
                <a:ext uri="{FF2B5EF4-FFF2-40B4-BE49-F238E27FC236}">
                  <a16:creationId xmlns:a16="http://schemas.microsoft.com/office/drawing/2014/main" id="{192F2057-CB50-4872-B5C1-83A9400A90E7}"/>
                </a:ext>
              </a:extLst>
            </p:cNvPr>
            <p:cNvSpPr>
              <a:spLocks/>
            </p:cNvSpPr>
            <p:nvPr/>
          </p:nvSpPr>
          <p:spPr bwMode="auto">
            <a:xfrm>
              <a:off x="11939588" y="5924550"/>
              <a:ext cx="82550" cy="41275"/>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01">
              <a:extLst>
                <a:ext uri="{FF2B5EF4-FFF2-40B4-BE49-F238E27FC236}">
                  <a16:creationId xmlns:a16="http://schemas.microsoft.com/office/drawing/2014/main" id="{5B64D667-EE26-406C-9B20-71DD457A91AB}"/>
                </a:ext>
              </a:extLst>
            </p:cNvPr>
            <p:cNvSpPr>
              <a:spLocks/>
            </p:cNvSpPr>
            <p:nvPr/>
          </p:nvSpPr>
          <p:spPr bwMode="auto">
            <a:xfrm>
              <a:off x="11939588" y="5995988"/>
              <a:ext cx="41275" cy="42863"/>
            </a:xfrm>
            <a:custGeom>
              <a:avLst/>
              <a:gdLst>
                <a:gd name="T0" fmla="*/ 2 w 4"/>
                <a:gd name="T1" fmla="*/ 4 h 4"/>
                <a:gd name="T2" fmla="*/ 1 w 4"/>
                <a:gd name="T3" fmla="*/ 3 h 4"/>
                <a:gd name="T4" fmla="*/ 0 w 4"/>
                <a:gd name="T5" fmla="*/ 2 h 4"/>
                <a:gd name="T6" fmla="*/ 1 w 4"/>
                <a:gd name="T7" fmla="*/ 1 h 4"/>
                <a:gd name="T8" fmla="*/ 3 w 4"/>
                <a:gd name="T9" fmla="*/ 1 h 4"/>
                <a:gd name="T10" fmla="*/ 4 w 4"/>
                <a:gd name="T11" fmla="*/ 2 h 4"/>
                <a:gd name="T12" fmla="*/ 3 w 4"/>
                <a:gd name="T13" fmla="*/ 3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3"/>
                  </a:cubicBezTo>
                  <a:cubicBezTo>
                    <a:pt x="0" y="3"/>
                    <a:pt x="0" y="3"/>
                    <a:pt x="0" y="2"/>
                  </a:cubicBezTo>
                  <a:cubicBezTo>
                    <a:pt x="0" y="2"/>
                    <a:pt x="0" y="1"/>
                    <a:pt x="1" y="1"/>
                  </a:cubicBezTo>
                  <a:cubicBezTo>
                    <a:pt x="1" y="0"/>
                    <a:pt x="3" y="0"/>
                    <a:pt x="3" y="1"/>
                  </a:cubicBezTo>
                  <a:cubicBezTo>
                    <a:pt x="4" y="1"/>
                    <a:pt x="4" y="2"/>
                    <a:pt x="4" y="2"/>
                  </a:cubicBezTo>
                  <a:cubicBezTo>
                    <a:pt x="4" y="3"/>
                    <a:pt x="4" y="3"/>
                    <a:pt x="3" y="3"/>
                  </a:cubicBezTo>
                  <a:cubicBezTo>
                    <a:pt x="3" y="4"/>
                    <a:pt x="2"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02">
              <a:extLst>
                <a:ext uri="{FF2B5EF4-FFF2-40B4-BE49-F238E27FC236}">
                  <a16:creationId xmlns:a16="http://schemas.microsoft.com/office/drawing/2014/main" id="{BDBEAE90-50AA-4AFE-AA1B-8CD7A66E9CA0}"/>
                </a:ext>
              </a:extLst>
            </p:cNvPr>
            <p:cNvSpPr>
              <a:spLocks/>
            </p:cNvSpPr>
            <p:nvPr/>
          </p:nvSpPr>
          <p:spPr bwMode="auto">
            <a:xfrm>
              <a:off x="11939588" y="6080125"/>
              <a:ext cx="82550" cy="41275"/>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03">
              <a:extLst>
                <a:ext uri="{FF2B5EF4-FFF2-40B4-BE49-F238E27FC236}">
                  <a16:creationId xmlns:a16="http://schemas.microsoft.com/office/drawing/2014/main" id="{9BCEDCBC-F004-4494-9072-415B0D6FC1CF}"/>
                </a:ext>
              </a:extLst>
            </p:cNvPr>
            <p:cNvSpPr>
              <a:spLocks/>
            </p:cNvSpPr>
            <p:nvPr/>
          </p:nvSpPr>
          <p:spPr bwMode="auto">
            <a:xfrm>
              <a:off x="11939588" y="6153150"/>
              <a:ext cx="41275" cy="41275"/>
            </a:xfrm>
            <a:custGeom>
              <a:avLst/>
              <a:gdLst>
                <a:gd name="T0" fmla="*/ 2 w 4"/>
                <a:gd name="T1" fmla="*/ 4 h 4"/>
                <a:gd name="T2" fmla="*/ 1 w 4"/>
                <a:gd name="T3" fmla="*/ 4 h 4"/>
                <a:gd name="T4" fmla="*/ 0 w 4"/>
                <a:gd name="T5" fmla="*/ 2 h 4"/>
                <a:gd name="T6" fmla="*/ 1 w 4"/>
                <a:gd name="T7" fmla="*/ 1 h 4"/>
                <a:gd name="T8" fmla="*/ 3 w 4"/>
                <a:gd name="T9" fmla="*/ 1 h 4"/>
                <a:gd name="T10" fmla="*/ 4 w 4"/>
                <a:gd name="T11" fmla="*/ 2 h 4"/>
                <a:gd name="T12" fmla="*/ 3 w 4"/>
                <a:gd name="T13" fmla="*/ 4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4"/>
                  </a:cubicBezTo>
                  <a:cubicBezTo>
                    <a:pt x="0" y="3"/>
                    <a:pt x="0" y="3"/>
                    <a:pt x="0" y="2"/>
                  </a:cubicBezTo>
                  <a:cubicBezTo>
                    <a:pt x="0" y="2"/>
                    <a:pt x="0" y="1"/>
                    <a:pt x="1" y="1"/>
                  </a:cubicBezTo>
                  <a:cubicBezTo>
                    <a:pt x="1" y="0"/>
                    <a:pt x="3" y="0"/>
                    <a:pt x="3" y="1"/>
                  </a:cubicBezTo>
                  <a:cubicBezTo>
                    <a:pt x="4" y="1"/>
                    <a:pt x="4" y="2"/>
                    <a:pt x="4" y="2"/>
                  </a:cubicBezTo>
                  <a:cubicBezTo>
                    <a:pt x="4" y="3"/>
                    <a:pt x="4" y="3"/>
                    <a:pt x="3" y="4"/>
                  </a:cubicBezTo>
                  <a:cubicBezTo>
                    <a:pt x="3" y="4"/>
                    <a:pt x="2"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4" name="TextBox 33">
            <a:extLst>
              <a:ext uri="{FF2B5EF4-FFF2-40B4-BE49-F238E27FC236}">
                <a16:creationId xmlns:a16="http://schemas.microsoft.com/office/drawing/2014/main" id="{39C85F71-5789-4A3F-BF69-A5F4E183F472}"/>
              </a:ext>
            </a:extLst>
          </p:cNvPr>
          <p:cNvSpPr txBox="1"/>
          <p:nvPr/>
        </p:nvSpPr>
        <p:spPr>
          <a:xfrm>
            <a:off x="15609585" y="5221263"/>
            <a:ext cx="2028562" cy="1200329"/>
          </a:xfrm>
          <a:prstGeom prst="rect">
            <a:avLst/>
          </a:prstGeom>
          <a:noFill/>
        </p:spPr>
        <p:txBody>
          <a:bodyPr wrap="square" rtlCol="0">
            <a:spAutoFit/>
          </a:bodyPr>
          <a:lstStyle/>
          <a:p>
            <a:r>
              <a:rPr lang="en-US" sz="7200" b="1" dirty="0">
                <a:latin typeface="Arial Black" panose="020B0A04020102020204" pitchFamily="34" charset="0"/>
              </a:rPr>
              <a:t>5%</a:t>
            </a:r>
          </a:p>
        </p:txBody>
      </p:sp>
      <p:grpSp>
        <p:nvGrpSpPr>
          <p:cNvPr id="35" name="Group 34">
            <a:extLst>
              <a:ext uri="{FF2B5EF4-FFF2-40B4-BE49-F238E27FC236}">
                <a16:creationId xmlns:a16="http://schemas.microsoft.com/office/drawing/2014/main" id="{72FB644F-9A5A-46E5-B3D9-403CBF11D4A9}"/>
              </a:ext>
            </a:extLst>
          </p:cNvPr>
          <p:cNvGrpSpPr/>
          <p:nvPr/>
        </p:nvGrpSpPr>
        <p:grpSpPr>
          <a:xfrm>
            <a:off x="19003629" y="5278532"/>
            <a:ext cx="1128156" cy="888595"/>
            <a:chOff x="7262812" y="2833689"/>
            <a:chExt cx="711200" cy="449263"/>
          </a:xfrm>
          <a:solidFill>
            <a:schemeClr val="tx1"/>
          </a:solidFill>
        </p:grpSpPr>
        <p:sp>
          <p:nvSpPr>
            <p:cNvPr id="36" name="Oval 62">
              <a:extLst>
                <a:ext uri="{FF2B5EF4-FFF2-40B4-BE49-F238E27FC236}">
                  <a16:creationId xmlns:a16="http://schemas.microsoft.com/office/drawing/2014/main" id="{55AAFAAC-1388-42EA-ADF6-E4935C781955}"/>
                </a:ext>
              </a:extLst>
            </p:cNvPr>
            <p:cNvSpPr>
              <a:spLocks noChangeArrowheads="1"/>
            </p:cNvSpPr>
            <p:nvPr/>
          </p:nvSpPr>
          <p:spPr bwMode="auto">
            <a:xfrm>
              <a:off x="7500937" y="2963864"/>
              <a:ext cx="57150" cy="650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Oval 63">
              <a:extLst>
                <a:ext uri="{FF2B5EF4-FFF2-40B4-BE49-F238E27FC236}">
                  <a16:creationId xmlns:a16="http://schemas.microsoft.com/office/drawing/2014/main" id="{80A5E869-1EC1-4BFC-9219-286A7B82F328}"/>
                </a:ext>
              </a:extLst>
            </p:cNvPr>
            <p:cNvSpPr>
              <a:spLocks noChangeArrowheads="1"/>
            </p:cNvSpPr>
            <p:nvPr/>
          </p:nvSpPr>
          <p:spPr bwMode="auto">
            <a:xfrm>
              <a:off x="7623175" y="3094039"/>
              <a:ext cx="65087"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4">
              <a:extLst>
                <a:ext uri="{FF2B5EF4-FFF2-40B4-BE49-F238E27FC236}">
                  <a16:creationId xmlns:a16="http://schemas.microsoft.com/office/drawing/2014/main" id="{D3C46AA3-0E3F-42DD-A6AD-31B3F5F081E0}"/>
                </a:ext>
              </a:extLst>
            </p:cNvPr>
            <p:cNvSpPr>
              <a:spLocks noEditPoints="1"/>
            </p:cNvSpPr>
            <p:nvPr/>
          </p:nvSpPr>
          <p:spPr bwMode="auto">
            <a:xfrm>
              <a:off x="7262812" y="2833689"/>
              <a:ext cx="711200" cy="449263"/>
            </a:xfrm>
            <a:custGeom>
              <a:avLst/>
              <a:gdLst>
                <a:gd name="T0" fmla="*/ 87 w 87"/>
                <a:gd name="T1" fmla="*/ 15 h 55"/>
                <a:gd name="T2" fmla="*/ 85 w 87"/>
                <a:gd name="T3" fmla="*/ 0 h 55"/>
                <a:gd name="T4" fmla="*/ 0 w 87"/>
                <a:gd name="T5" fmla="*/ 2 h 55"/>
                <a:gd name="T6" fmla="*/ 2 w 87"/>
                <a:gd name="T7" fmla="*/ 16 h 55"/>
                <a:gd name="T8" fmla="*/ 2 w 87"/>
                <a:gd name="T9" fmla="*/ 39 h 55"/>
                <a:gd name="T10" fmla="*/ 0 w 87"/>
                <a:gd name="T11" fmla="*/ 54 h 55"/>
                <a:gd name="T12" fmla="*/ 85 w 87"/>
                <a:gd name="T13" fmla="*/ 55 h 55"/>
                <a:gd name="T14" fmla="*/ 87 w 87"/>
                <a:gd name="T15" fmla="*/ 41 h 55"/>
                <a:gd name="T16" fmla="*/ 74 w 87"/>
                <a:gd name="T17" fmla="*/ 28 h 55"/>
                <a:gd name="T18" fmla="*/ 33 w 87"/>
                <a:gd name="T19" fmla="*/ 13 h 55"/>
                <a:gd name="T20" fmla="*/ 33 w 87"/>
                <a:gd name="T21" fmla="*/ 27 h 55"/>
                <a:gd name="T22" fmla="*/ 33 w 87"/>
                <a:gd name="T23" fmla="*/ 13 h 55"/>
                <a:gd name="T24" fmla="*/ 41 w 87"/>
                <a:gd name="T25" fmla="*/ 35 h 55"/>
                <a:gd name="T26" fmla="*/ 55 w 87"/>
                <a:gd name="T27" fmla="*/ 35 h 55"/>
                <a:gd name="T28" fmla="*/ 27 w 87"/>
                <a:gd name="T29" fmla="*/ 43 h 55"/>
                <a:gd name="T30" fmla="*/ 53 w 87"/>
                <a:gd name="T31" fmla="*/ 12 h 55"/>
                <a:gd name="T32" fmla="*/ 27 w 87"/>
                <a:gd name="T33" fmla="*/ 43 h 55"/>
                <a:gd name="T34" fmla="*/ 62 w 87"/>
                <a:gd name="T35" fmla="*/ 54 h 55"/>
                <a:gd name="T36" fmla="*/ 66 w 87"/>
                <a:gd name="T37" fmla="*/ 52 h 55"/>
                <a:gd name="T38" fmla="*/ 66 w 87"/>
                <a:gd name="T39" fmla="*/ 45 h 55"/>
                <a:gd name="T40" fmla="*/ 62 w 87"/>
                <a:gd name="T41" fmla="*/ 41 h 55"/>
                <a:gd name="T42" fmla="*/ 66 w 87"/>
                <a:gd name="T43" fmla="*/ 45 h 55"/>
                <a:gd name="T44" fmla="*/ 62 w 87"/>
                <a:gd name="T45" fmla="*/ 35 h 55"/>
                <a:gd name="T46" fmla="*/ 66 w 87"/>
                <a:gd name="T47" fmla="*/ 31 h 55"/>
                <a:gd name="T48" fmla="*/ 66 w 87"/>
                <a:gd name="T49" fmla="*/ 24 h 55"/>
                <a:gd name="T50" fmla="*/ 62 w 87"/>
                <a:gd name="T51" fmla="*/ 21 h 55"/>
                <a:gd name="T52" fmla="*/ 66 w 87"/>
                <a:gd name="T53" fmla="*/ 24 h 55"/>
                <a:gd name="T54" fmla="*/ 62 w 87"/>
                <a:gd name="T55" fmla="*/ 14 h 55"/>
                <a:gd name="T56" fmla="*/ 66 w 87"/>
                <a:gd name="T57" fmla="*/ 10 h 55"/>
                <a:gd name="T58" fmla="*/ 66 w 87"/>
                <a:gd name="T59" fmla="*/ 4 h 55"/>
                <a:gd name="T60" fmla="*/ 62 w 87"/>
                <a:gd name="T61" fmla="*/ 2 h 55"/>
                <a:gd name="T62" fmla="*/ 66 w 87"/>
                <a:gd name="T63" fmla="*/ 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7" h="55">
                  <a:moveTo>
                    <a:pt x="85" y="16"/>
                  </a:moveTo>
                  <a:cubicBezTo>
                    <a:pt x="86" y="16"/>
                    <a:pt x="87" y="16"/>
                    <a:pt x="87" y="15"/>
                  </a:cubicBezTo>
                  <a:cubicBezTo>
                    <a:pt x="87" y="2"/>
                    <a:pt x="87" y="2"/>
                    <a:pt x="87" y="2"/>
                  </a:cubicBezTo>
                  <a:cubicBezTo>
                    <a:pt x="87" y="1"/>
                    <a:pt x="86" y="0"/>
                    <a:pt x="85" y="0"/>
                  </a:cubicBezTo>
                  <a:cubicBezTo>
                    <a:pt x="2" y="0"/>
                    <a:pt x="2" y="0"/>
                    <a:pt x="2" y="0"/>
                  </a:cubicBezTo>
                  <a:cubicBezTo>
                    <a:pt x="1" y="0"/>
                    <a:pt x="0" y="1"/>
                    <a:pt x="0" y="2"/>
                  </a:cubicBezTo>
                  <a:cubicBezTo>
                    <a:pt x="0" y="15"/>
                    <a:pt x="0" y="15"/>
                    <a:pt x="0" y="15"/>
                  </a:cubicBezTo>
                  <a:cubicBezTo>
                    <a:pt x="0" y="16"/>
                    <a:pt x="1" y="16"/>
                    <a:pt x="2" y="16"/>
                  </a:cubicBezTo>
                  <a:cubicBezTo>
                    <a:pt x="8" y="16"/>
                    <a:pt x="13" y="21"/>
                    <a:pt x="13" y="28"/>
                  </a:cubicBezTo>
                  <a:cubicBezTo>
                    <a:pt x="13" y="34"/>
                    <a:pt x="8" y="39"/>
                    <a:pt x="2" y="39"/>
                  </a:cubicBezTo>
                  <a:cubicBezTo>
                    <a:pt x="1" y="39"/>
                    <a:pt x="0" y="40"/>
                    <a:pt x="0" y="41"/>
                  </a:cubicBezTo>
                  <a:cubicBezTo>
                    <a:pt x="0" y="54"/>
                    <a:pt x="0" y="54"/>
                    <a:pt x="0" y="54"/>
                  </a:cubicBezTo>
                  <a:cubicBezTo>
                    <a:pt x="0" y="55"/>
                    <a:pt x="1" y="55"/>
                    <a:pt x="2" y="55"/>
                  </a:cubicBezTo>
                  <a:cubicBezTo>
                    <a:pt x="85" y="55"/>
                    <a:pt x="85" y="55"/>
                    <a:pt x="85" y="55"/>
                  </a:cubicBezTo>
                  <a:cubicBezTo>
                    <a:pt x="86" y="55"/>
                    <a:pt x="87" y="55"/>
                    <a:pt x="87" y="54"/>
                  </a:cubicBezTo>
                  <a:cubicBezTo>
                    <a:pt x="87" y="41"/>
                    <a:pt x="87" y="41"/>
                    <a:pt x="87" y="41"/>
                  </a:cubicBezTo>
                  <a:cubicBezTo>
                    <a:pt x="87" y="40"/>
                    <a:pt x="86" y="39"/>
                    <a:pt x="85" y="39"/>
                  </a:cubicBezTo>
                  <a:cubicBezTo>
                    <a:pt x="79" y="39"/>
                    <a:pt x="74" y="34"/>
                    <a:pt x="74" y="28"/>
                  </a:cubicBezTo>
                  <a:cubicBezTo>
                    <a:pt x="74" y="21"/>
                    <a:pt x="79" y="16"/>
                    <a:pt x="85" y="16"/>
                  </a:cubicBezTo>
                  <a:close/>
                  <a:moveTo>
                    <a:pt x="33" y="13"/>
                  </a:moveTo>
                  <a:cubicBezTo>
                    <a:pt x="37" y="13"/>
                    <a:pt x="40" y="16"/>
                    <a:pt x="40" y="20"/>
                  </a:cubicBezTo>
                  <a:cubicBezTo>
                    <a:pt x="40" y="24"/>
                    <a:pt x="37" y="27"/>
                    <a:pt x="33" y="27"/>
                  </a:cubicBezTo>
                  <a:cubicBezTo>
                    <a:pt x="29" y="27"/>
                    <a:pt x="25" y="24"/>
                    <a:pt x="25" y="20"/>
                  </a:cubicBezTo>
                  <a:cubicBezTo>
                    <a:pt x="25" y="16"/>
                    <a:pt x="29" y="13"/>
                    <a:pt x="33" y="13"/>
                  </a:cubicBezTo>
                  <a:close/>
                  <a:moveTo>
                    <a:pt x="48" y="43"/>
                  </a:moveTo>
                  <a:cubicBezTo>
                    <a:pt x="44" y="43"/>
                    <a:pt x="41" y="39"/>
                    <a:pt x="41" y="35"/>
                  </a:cubicBezTo>
                  <a:cubicBezTo>
                    <a:pt x="41" y="31"/>
                    <a:pt x="44" y="28"/>
                    <a:pt x="48" y="28"/>
                  </a:cubicBezTo>
                  <a:cubicBezTo>
                    <a:pt x="52" y="28"/>
                    <a:pt x="55" y="31"/>
                    <a:pt x="55" y="35"/>
                  </a:cubicBezTo>
                  <a:cubicBezTo>
                    <a:pt x="55" y="39"/>
                    <a:pt x="52" y="43"/>
                    <a:pt x="48" y="43"/>
                  </a:cubicBezTo>
                  <a:close/>
                  <a:moveTo>
                    <a:pt x="27" y="43"/>
                  </a:moveTo>
                  <a:cubicBezTo>
                    <a:pt x="25" y="41"/>
                    <a:pt x="25" y="41"/>
                    <a:pt x="25" y="41"/>
                  </a:cubicBezTo>
                  <a:cubicBezTo>
                    <a:pt x="53" y="12"/>
                    <a:pt x="53" y="12"/>
                    <a:pt x="53" y="12"/>
                  </a:cubicBezTo>
                  <a:cubicBezTo>
                    <a:pt x="56" y="15"/>
                    <a:pt x="56" y="15"/>
                    <a:pt x="56" y="15"/>
                  </a:cubicBezTo>
                  <a:lnTo>
                    <a:pt x="27" y="43"/>
                  </a:lnTo>
                  <a:close/>
                  <a:moveTo>
                    <a:pt x="66" y="54"/>
                  </a:moveTo>
                  <a:cubicBezTo>
                    <a:pt x="62" y="54"/>
                    <a:pt x="62" y="54"/>
                    <a:pt x="62" y="54"/>
                  </a:cubicBezTo>
                  <a:cubicBezTo>
                    <a:pt x="62" y="52"/>
                    <a:pt x="62" y="52"/>
                    <a:pt x="62" y="52"/>
                  </a:cubicBezTo>
                  <a:cubicBezTo>
                    <a:pt x="66" y="52"/>
                    <a:pt x="66" y="52"/>
                    <a:pt x="66" y="52"/>
                  </a:cubicBezTo>
                  <a:lnTo>
                    <a:pt x="66" y="54"/>
                  </a:lnTo>
                  <a:close/>
                  <a:moveTo>
                    <a:pt x="66" y="45"/>
                  </a:moveTo>
                  <a:cubicBezTo>
                    <a:pt x="62" y="45"/>
                    <a:pt x="62" y="45"/>
                    <a:pt x="62" y="45"/>
                  </a:cubicBezTo>
                  <a:cubicBezTo>
                    <a:pt x="62" y="41"/>
                    <a:pt x="62" y="41"/>
                    <a:pt x="62" y="41"/>
                  </a:cubicBezTo>
                  <a:cubicBezTo>
                    <a:pt x="66" y="41"/>
                    <a:pt x="66" y="41"/>
                    <a:pt x="66" y="41"/>
                  </a:cubicBezTo>
                  <a:lnTo>
                    <a:pt x="66" y="45"/>
                  </a:lnTo>
                  <a:close/>
                  <a:moveTo>
                    <a:pt x="66" y="35"/>
                  </a:moveTo>
                  <a:cubicBezTo>
                    <a:pt x="62" y="35"/>
                    <a:pt x="62" y="35"/>
                    <a:pt x="62" y="35"/>
                  </a:cubicBezTo>
                  <a:cubicBezTo>
                    <a:pt x="62" y="31"/>
                    <a:pt x="62" y="31"/>
                    <a:pt x="62" y="31"/>
                  </a:cubicBezTo>
                  <a:cubicBezTo>
                    <a:pt x="66" y="31"/>
                    <a:pt x="66" y="31"/>
                    <a:pt x="66" y="31"/>
                  </a:cubicBezTo>
                  <a:lnTo>
                    <a:pt x="66" y="35"/>
                  </a:lnTo>
                  <a:close/>
                  <a:moveTo>
                    <a:pt x="66" y="24"/>
                  </a:moveTo>
                  <a:cubicBezTo>
                    <a:pt x="62" y="24"/>
                    <a:pt x="62" y="24"/>
                    <a:pt x="62" y="24"/>
                  </a:cubicBezTo>
                  <a:cubicBezTo>
                    <a:pt x="62" y="21"/>
                    <a:pt x="62" y="21"/>
                    <a:pt x="62" y="21"/>
                  </a:cubicBezTo>
                  <a:cubicBezTo>
                    <a:pt x="66" y="21"/>
                    <a:pt x="66" y="21"/>
                    <a:pt x="66" y="21"/>
                  </a:cubicBezTo>
                  <a:lnTo>
                    <a:pt x="66" y="24"/>
                  </a:lnTo>
                  <a:close/>
                  <a:moveTo>
                    <a:pt x="66" y="14"/>
                  </a:moveTo>
                  <a:cubicBezTo>
                    <a:pt x="62" y="14"/>
                    <a:pt x="62" y="14"/>
                    <a:pt x="62" y="14"/>
                  </a:cubicBezTo>
                  <a:cubicBezTo>
                    <a:pt x="62" y="10"/>
                    <a:pt x="62" y="10"/>
                    <a:pt x="62" y="10"/>
                  </a:cubicBezTo>
                  <a:cubicBezTo>
                    <a:pt x="66" y="10"/>
                    <a:pt x="66" y="10"/>
                    <a:pt x="66" y="10"/>
                  </a:cubicBezTo>
                  <a:lnTo>
                    <a:pt x="66" y="14"/>
                  </a:lnTo>
                  <a:close/>
                  <a:moveTo>
                    <a:pt x="66" y="4"/>
                  </a:moveTo>
                  <a:cubicBezTo>
                    <a:pt x="62" y="4"/>
                    <a:pt x="62" y="4"/>
                    <a:pt x="62" y="4"/>
                  </a:cubicBezTo>
                  <a:cubicBezTo>
                    <a:pt x="62" y="2"/>
                    <a:pt x="62" y="2"/>
                    <a:pt x="62" y="2"/>
                  </a:cubicBezTo>
                  <a:cubicBezTo>
                    <a:pt x="66" y="2"/>
                    <a:pt x="66" y="2"/>
                    <a:pt x="66" y="2"/>
                  </a:cubicBezTo>
                  <a:lnTo>
                    <a:pt x="6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9" name="Picture 10" descr="Image result for toilet paper icon">
            <a:extLst>
              <a:ext uri="{FF2B5EF4-FFF2-40B4-BE49-F238E27FC236}">
                <a16:creationId xmlns:a16="http://schemas.microsoft.com/office/drawing/2014/main" id="{7E3DA21B-D007-4150-83DE-A54AFA7CA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4792" y="5189823"/>
            <a:ext cx="1357654" cy="1357654"/>
          </a:xfrm>
          <a:prstGeom prst="rect">
            <a:avLst/>
          </a:prstGeom>
          <a:noFill/>
          <a:extLst>
            <a:ext uri="{909E8E84-426E-40DD-AFC4-6F175D3DCCD1}">
              <a14:hiddenFill xmlns:a14="http://schemas.microsoft.com/office/drawing/2010/main">
                <a:solidFill>
                  <a:srgbClr val="FFFFFF"/>
                </a:solidFill>
              </a14:hiddenFill>
            </a:ext>
          </a:extLst>
        </p:spPr>
      </p:pic>
      <p:sp>
        <p:nvSpPr>
          <p:cNvPr id="40" name="Freeform 76">
            <a:extLst>
              <a:ext uri="{FF2B5EF4-FFF2-40B4-BE49-F238E27FC236}">
                <a16:creationId xmlns:a16="http://schemas.microsoft.com/office/drawing/2014/main" id="{FA13AE46-BCA8-4977-9B20-A876C5D14DF2}"/>
              </a:ext>
            </a:extLst>
          </p:cNvPr>
          <p:cNvSpPr>
            <a:spLocks noEditPoints="1"/>
          </p:cNvSpPr>
          <p:nvPr/>
        </p:nvSpPr>
        <p:spPr bwMode="auto">
          <a:xfrm>
            <a:off x="18992298" y="10452382"/>
            <a:ext cx="1268805" cy="1222352"/>
          </a:xfrm>
          <a:custGeom>
            <a:avLst/>
            <a:gdLst>
              <a:gd name="T0" fmla="*/ 77 w 86"/>
              <a:gd name="T1" fmla="*/ 53 h 82"/>
              <a:gd name="T2" fmla="*/ 85 w 86"/>
              <a:gd name="T3" fmla="*/ 18 h 82"/>
              <a:gd name="T4" fmla="*/ 12 w 86"/>
              <a:gd name="T5" fmla="*/ 0 h 82"/>
              <a:gd name="T6" fmla="*/ 10 w 86"/>
              <a:gd name="T7" fmla="*/ 3 h 82"/>
              <a:gd name="T8" fmla="*/ 24 w 86"/>
              <a:gd name="T9" fmla="*/ 53 h 82"/>
              <a:gd name="T10" fmla="*/ 22 w 86"/>
              <a:gd name="T11" fmla="*/ 73 h 82"/>
              <a:gd name="T12" fmla="*/ 22 w 86"/>
              <a:gd name="T13" fmla="*/ 75 h 82"/>
              <a:gd name="T14" fmla="*/ 40 w 86"/>
              <a:gd name="T15" fmla="*/ 73 h 82"/>
              <a:gd name="T16" fmla="*/ 61 w 86"/>
              <a:gd name="T17" fmla="*/ 73 h 82"/>
              <a:gd name="T18" fmla="*/ 79 w 86"/>
              <a:gd name="T19" fmla="*/ 75 h 82"/>
              <a:gd name="T20" fmla="*/ 79 w 86"/>
              <a:gd name="T21" fmla="*/ 73 h 82"/>
              <a:gd name="T22" fmla="*/ 70 w 86"/>
              <a:gd name="T23" fmla="*/ 64 h 82"/>
              <a:gd name="T24" fmla="*/ 31 w 86"/>
              <a:gd name="T25" fmla="*/ 64 h 82"/>
              <a:gd name="T26" fmla="*/ 31 w 86"/>
              <a:gd name="T27" fmla="*/ 59 h 82"/>
              <a:gd name="T28" fmla="*/ 31 w 86"/>
              <a:gd name="T29" fmla="*/ 68 h 82"/>
              <a:gd name="T30" fmla="*/ 70 w 86"/>
              <a:gd name="T31" fmla="*/ 78 h 82"/>
              <a:gd name="T32" fmla="*/ 75 w 86"/>
              <a:gd name="T33" fmla="*/ 73 h 82"/>
              <a:gd name="T34" fmla="*/ 35 w 86"/>
              <a:gd name="T35" fmla="*/ 42 h 82"/>
              <a:gd name="T36" fmla="*/ 40 w 86"/>
              <a:gd name="T37" fmla="*/ 42 h 82"/>
              <a:gd name="T38" fmla="*/ 42 w 86"/>
              <a:gd name="T39" fmla="*/ 50 h 82"/>
              <a:gd name="T40" fmla="*/ 41 w 86"/>
              <a:gd name="T41" fmla="*/ 47 h 82"/>
              <a:gd name="T42" fmla="*/ 42 w 86"/>
              <a:gd name="T43" fmla="*/ 50 h 82"/>
              <a:gd name="T44" fmla="*/ 45 w 86"/>
              <a:gd name="T45" fmla="*/ 40 h 82"/>
              <a:gd name="T46" fmla="*/ 47 w 86"/>
              <a:gd name="T47" fmla="*/ 43 h 82"/>
              <a:gd name="T48" fmla="*/ 50 w 86"/>
              <a:gd name="T49" fmla="*/ 50 h 82"/>
              <a:gd name="T50" fmla="*/ 51 w 86"/>
              <a:gd name="T51" fmla="*/ 47 h 82"/>
              <a:gd name="T52" fmla="*/ 54 w 86"/>
              <a:gd name="T53" fmla="*/ 43 h 82"/>
              <a:gd name="T54" fmla="*/ 56 w 86"/>
              <a:gd name="T55" fmla="*/ 40 h 82"/>
              <a:gd name="T56" fmla="*/ 54 w 86"/>
              <a:gd name="T57" fmla="*/ 43 h 82"/>
              <a:gd name="T58" fmla="*/ 57 w 86"/>
              <a:gd name="T59" fmla="*/ 48 h 82"/>
              <a:gd name="T60" fmla="*/ 62 w 86"/>
              <a:gd name="T61" fmla="*/ 48 h 82"/>
              <a:gd name="T62" fmla="*/ 63 w 86"/>
              <a:gd name="T63" fmla="*/ 43 h 82"/>
              <a:gd name="T64" fmla="*/ 65 w 86"/>
              <a:gd name="T65" fmla="*/ 40 h 82"/>
              <a:gd name="T66" fmla="*/ 72 w 86"/>
              <a:gd name="T67" fmla="*/ 26 h 82"/>
              <a:gd name="T68" fmla="*/ 73 w 86"/>
              <a:gd name="T69" fmla="*/ 30 h 82"/>
              <a:gd name="T70" fmla="*/ 72 w 86"/>
              <a:gd name="T71" fmla="*/ 26 h 82"/>
              <a:gd name="T72" fmla="*/ 69 w 86"/>
              <a:gd name="T73" fmla="*/ 37 h 82"/>
              <a:gd name="T74" fmla="*/ 67 w 86"/>
              <a:gd name="T75" fmla="*/ 33 h 82"/>
              <a:gd name="T76" fmla="*/ 65 w 86"/>
              <a:gd name="T77" fmla="*/ 26 h 82"/>
              <a:gd name="T78" fmla="*/ 63 w 86"/>
              <a:gd name="T79" fmla="*/ 30 h 82"/>
              <a:gd name="T80" fmla="*/ 60 w 86"/>
              <a:gd name="T81" fmla="*/ 33 h 82"/>
              <a:gd name="T82" fmla="*/ 59 w 86"/>
              <a:gd name="T83" fmla="*/ 37 h 82"/>
              <a:gd name="T84" fmla="*/ 60 w 86"/>
              <a:gd name="T85" fmla="*/ 33 h 82"/>
              <a:gd name="T86" fmla="*/ 57 w 86"/>
              <a:gd name="T87" fmla="*/ 28 h 82"/>
              <a:gd name="T88" fmla="*/ 52 w 86"/>
              <a:gd name="T89" fmla="*/ 28 h 82"/>
              <a:gd name="T90" fmla="*/ 53 w 86"/>
              <a:gd name="T91" fmla="*/ 35 h 82"/>
              <a:gd name="T92" fmla="*/ 48 w 86"/>
              <a:gd name="T93" fmla="*/ 35 h 82"/>
              <a:gd name="T94" fmla="*/ 45 w 86"/>
              <a:gd name="T95" fmla="*/ 26 h 82"/>
              <a:gd name="T96" fmla="*/ 47 w 86"/>
              <a:gd name="T97" fmla="*/ 30 h 82"/>
              <a:gd name="T98" fmla="*/ 45 w 86"/>
              <a:gd name="T99" fmla="*/ 26 h 82"/>
              <a:gd name="T100" fmla="*/ 42 w 86"/>
              <a:gd name="T101" fmla="*/ 37 h 82"/>
              <a:gd name="T102" fmla="*/ 41 w 86"/>
              <a:gd name="T103" fmla="*/ 33 h 82"/>
              <a:gd name="T104" fmla="*/ 38 w 86"/>
              <a:gd name="T105" fmla="*/ 26 h 82"/>
              <a:gd name="T106" fmla="*/ 36 w 86"/>
              <a:gd name="T107" fmla="*/ 30 h 82"/>
              <a:gd name="T108" fmla="*/ 34 w 86"/>
              <a:gd name="T109" fmla="*/ 33 h 82"/>
              <a:gd name="T110" fmla="*/ 32 w 86"/>
              <a:gd name="T111" fmla="*/ 37 h 82"/>
              <a:gd name="T112" fmla="*/ 34 w 86"/>
              <a:gd name="T113" fmla="*/ 33 h 82"/>
              <a:gd name="T114" fmla="*/ 31 w 86"/>
              <a:gd name="T115" fmla="*/ 28 h 82"/>
              <a:gd name="T116" fmla="*/ 26 w 86"/>
              <a:gd name="T117" fmla="*/ 2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 h="82">
                <a:moveTo>
                  <a:pt x="31" y="59"/>
                </a:moveTo>
                <a:cubicBezTo>
                  <a:pt x="70" y="59"/>
                  <a:pt x="70" y="59"/>
                  <a:pt x="70" y="59"/>
                </a:cubicBezTo>
                <a:cubicBezTo>
                  <a:pt x="73" y="59"/>
                  <a:pt x="76" y="56"/>
                  <a:pt x="77" y="53"/>
                </a:cubicBezTo>
                <a:cubicBezTo>
                  <a:pt x="86" y="20"/>
                  <a:pt x="86" y="20"/>
                  <a:pt x="86" y="20"/>
                </a:cubicBezTo>
                <a:cubicBezTo>
                  <a:pt x="86" y="19"/>
                  <a:pt x="86" y="19"/>
                  <a:pt x="86" y="18"/>
                </a:cubicBezTo>
                <a:cubicBezTo>
                  <a:pt x="86" y="18"/>
                  <a:pt x="85" y="18"/>
                  <a:pt x="85" y="18"/>
                </a:cubicBezTo>
                <a:cubicBezTo>
                  <a:pt x="18" y="18"/>
                  <a:pt x="18" y="18"/>
                  <a:pt x="18" y="18"/>
                </a:cubicBezTo>
                <a:cubicBezTo>
                  <a:pt x="13" y="1"/>
                  <a:pt x="13" y="1"/>
                  <a:pt x="13" y="1"/>
                </a:cubicBezTo>
                <a:cubicBezTo>
                  <a:pt x="13" y="0"/>
                  <a:pt x="12" y="0"/>
                  <a:pt x="12" y="0"/>
                </a:cubicBezTo>
                <a:cubicBezTo>
                  <a:pt x="0" y="0"/>
                  <a:pt x="0" y="0"/>
                  <a:pt x="0" y="0"/>
                </a:cubicBezTo>
                <a:cubicBezTo>
                  <a:pt x="0" y="3"/>
                  <a:pt x="0" y="3"/>
                  <a:pt x="0" y="3"/>
                </a:cubicBezTo>
                <a:cubicBezTo>
                  <a:pt x="10" y="3"/>
                  <a:pt x="10" y="3"/>
                  <a:pt x="10" y="3"/>
                </a:cubicBezTo>
                <a:cubicBezTo>
                  <a:pt x="15" y="20"/>
                  <a:pt x="15" y="20"/>
                  <a:pt x="15" y="20"/>
                </a:cubicBezTo>
                <a:cubicBezTo>
                  <a:pt x="15" y="20"/>
                  <a:pt x="15" y="20"/>
                  <a:pt x="15" y="20"/>
                </a:cubicBezTo>
                <a:cubicBezTo>
                  <a:pt x="24" y="53"/>
                  <a:pt x="24" y="53"/>
                  <a:pt x="24" y="53"/>
                </a:cubicBezTo>
                <a:cubicBezTo>
                  <a:pt x="24" y="53"/>
                  <a:pt x="24" y="53"/>
                  <a:pt x="24" y="54"/>
                </a:cubicBezTo>
                <a:cubicBezTo>
                  <a:pt x="27" y="65"/>
                  <a:pt x="27" y="65"/>
                  <a:pt x="27" y="65"/>
                </a:cubicBezTo>
                <a:cubicBezTo>
                  <a:pt x="24" y="67"/>
                  <a:pt x="22" y="70"/>
                  <a:pt x="22" y="73"/>
                </a:cubicBezTo>
                <a:cubicBezTo>
                  <a:pt x="22" y="73"/>
                  <a:pt x="22" y="73"/>
                  <a:pt x="22" y="73"/>
                </a:cubicBezTo>
                <a:cubicBezTo>
                  <a:pt x="22" y="73"/>
                  <a:pt x="22" y="73"/>
                  <a:pt x="22" y="73"/>
                </a:cubicBezTo>
                <a:cubicBezTo>
                  <a:pt x="22" y="75"/>
                  <a:pt x="22" y="75"/>
                  <a:pt x="22" y="75"/>
                </a:cubicBezTo>
                <a:cubicBezTo>
                  <a:pt x="22" y="75"/>
                  <a:pt x="22" y="75"/>
                  <a:pt x="22" y="75"/>
                </a:cubicBezTo>
                <a:cubicBezTo>
                  <a:pt x="23" y="79"/>
                  <a:pt x="27" y="82"/>
                  <a:pt x="31" y="82"/>
                </a:cubicBezTo>
                <a:cubicBezTo>
                  <a:pt x="36" y="82"/>
                  <a:pt x="40" y="78"/>
                  <a:pt x="40" y="73"/>
                </a:cubicBezTo>
                <a:cubicBezTo>
                  <a:pt x="40" y="71"/>
                  <a:pt x="39" y="69"/>
                  <a:pt x="38" y="68"/>
                </a:cubicBezTo>
                <a:cubicBezTo>
                  <a:pt x="63" y="68"/>
                  <a:pt x="63" y="68"/>
                  <a:pt x="63" y="68"/>
                </a:cubicBezTo>
                <a:cubicBezTo>
                  <a:pt x="62" y="69"/>
                  <a:pt x="61" y="71"/>
                  <a:pt x="61" y="73"/>
                </a:cubicBezTo>
                <a:cubicBezTo>
                  <a:pt x="61" y="78"/>
                  <a:pt x="65" y="82"/>
                  <a:pt x="70" y="82"/>
                </a:cubicBezTo>
                <a:cubicBezTo>
                  <a:pt x="74" y="82"/>
                  <a:pt x="78" y="79"/>
                  <a:pt x="79" y="75"/>
                </a:cubicBezTo>
                <a:cubicBezTo>
                  <a:pt x="79" y="75"/>
                  <a:pt x="79" y="75"/>
                  <a:pt x="79" y="75"/>
                </a:cubicBezTo>
                <a:cubicBezTo>
                  <a:pt x="79" y="73"/>
                  <a:pt x="79" y="73"/>
                  <a:pt x="79" y="73"/>
                </a:cubicBezTo>
                <a:cubicBezTo>
                  <a:pt x="79" y="73"/>
                  <a:pt x="79" y="73"/>
                  <a:pt x="79" y="73"/>
                </a:cubicBezTo>
                <a:cubicBezTo>
                  <a:pt x="79" y="73"/>
                  <a:pt x="79" y="73"/>
                  <a:pt x="79" y="73"/>
                </a:cubicBezTo>
                <a:cubicBezTo>
                  <a:pt x="79" y="68"/>
                  <a:pt x="75" y="64"/>
                  <a:pt x="70" y="64"/>
                </a:cubicBezTo>
                <a:cubicBezTo>
                  <a:pt x="70" y="64"/>
                  <a:pt x="70" y="64"/>
                  <a:pt x="70" y="64"/>
                </a:cubicBezTo>
                <a:cubicBezTo>
                  <a:pt x="70" y="64"/>
                  <a:pt x="70" y="64"/>
                  <a:pt x="70" y="64"/>
                </a:cubicBezTo>
                <a:cubicBezTo>
                  <a:pt x="31" y="64"/>
                  <a:pt x="31" y="64"/>
                  <a:pt x="31" y="64"/>
                </a:cubicBezTo>
                <a:cubicBezTo>
                  <a:pt x="31" y="64"/>
                  <a:pt x="31" y="64"/>
                  <a:pt x="31" y="64"/>
                </a:cubicBezTo>
                <a:cubicBezTo>
                  <a:pt x="31" y="64"/>
                  <a:pt x="31" y="64"/>
                  <a:pt x="31" y="64"/>
                </a:cubicBezTo>
                <a:cubicBezTo>
                  <a:pt x="31" y="64"/>
                  <a:pt x="31" y="64"/>
                  <a:pt x="30" y="64"/>
                </a:cubicBezTo>
                <a:cubicBezTo>
                  <a:pt x="29" y="58"/>
                  <a:pt x="29" y="58"/>
                  <a:pt x="29" y="58"/>
                </a:cubicBezTo>
                <a:cubicBezTo>
                  <a:pt x="30" y="59"/>
                  <a:pt x="30" y="59"/>
                  <a:pt x="31" y="59"/>
                </a:cubicBezTo>
                <a:close/>
                <a:moveTo>
                  <a:pt x="31" y="78"/>
                </a:moveTo>
                <a:cubicBezTo>
                  <a:pt x="28" y="78"/>
                  <a:pt x="26" y="76"/>
                  <a:pt x="26" y="73"/>
                </a:cubicBezTo>
                <a:cubicBezTo>
                  <a:pt x="26" y="70"/>
                  <a:pt x="28" y="68"/>
                  <a:pt x="31" y="68"/>
                </a:cubicBezTo>
                <a:cubicBezTo>
                  <a:pt x="34" y="68"/>
                  <a:pt x="36" y="70"/>
                  <a:pt x="36" y="73"/>
                </a:cubicBezTo>
                <a:cubicBezTo>
                  <a:pt x="36" y="76"/>
                  <a:pt x="34" y="78"/>
                  <a:pt x="31" y="78"/>
                </a:cubicBezTo>
                <a:close/>
                <a:moveTo>
                  <a:pt x="70" y="78"/>
                </a:moveTo>
                <a:cubicBezTo>
                  <a:pt x="67" y="78"/>
                  <a:pt x="65" y="76"/>
                  <a:pt x="65" y="73"/>
                </a:cubicBezTo>
                <a:cubicBezTo>
                  <a:pt x="65" y="70"/>
                  <a:pt x="67" y="68"/>
                  <a:pt x="70" y="68"/>
                </a:cubicBezTo>
                <a:cubicBezTo>
                  <a:pt x="73" y="68"/>
                  <a:pt x="75" y="70"/>
                  <a:pt x="75" y="73"/>
                </a:cubicBezTo>
                <a:cubicBezTo>
                  <a:pt x="75" y="76"/>
                  <a:pt x="73" y="78"/>
                  <a:pt x="70" y="78"/>
                </a:cubicBezTo>
                <a:close/>
                <a:moveTo>
                  <a:pt x="36" y="43"/>
                </a:moveTo>
                <a:cubicBezTo>
                  <a:pt x="35" y="43"/>
                  <a:pt x="35" y="43"/>
                  <a:pt x="35" y="42"/>
                </a:cubicBezTo>
                <a:cubicBezTo>
                  <a:pt x="35" y="41"/>
                  <a:pt x="35" y="40"/>
                  <a:pt x="36" y="40"/>
                </a:cubicBezTo>
                <a:cubicBezTo>
                  <a:pt x="38" y="40"/>
                  <a:pt x="38" y="40"/>
                  <a:pt x="38" y="40"/>
                </a:cubicBezTo>
                <a:cubicBezTo>
                  <a:pt x="39" y="40"/>
                  <a:pt x="40" y="41"/>
                  <a:pt x="40" y="42"/>
                </a:cubicBezTo>
                <a:cubicBezTo>
                  <a:pt x="40" y="43"/>
                  <a:pt x="39" y="43"/>
                  <a:pt x="38" y="43"/>
                </a:cubicBezTo>
                <a:lnTo>
                  <a:pt x="36" y="43"/>
                </a:lnTo>
                <a:close/>
                <a:moveTo>
                  <a:pt x="42" y="50"/>
                </a:moveTo>
                <a:cubicBezTo>
                  <a:pt x="41" y="50"/>
                  <a:pt x="41" y="50"/>
                  <a:pt x="41" y="50"/>
                </a:cubicBezTo>
                <a:cubicBezTo>
                  <a:pt x="40" y="50"/>
                  <a:pt x="39" y="49"/>
                  <a:pt x="39" y="48"/>
                </a:cubicBezTo>
                <a:cubicBezTo>
                  <a:pt x="39" y="47"/>
                  <a:pt x="40" y="47"/>
                  <a:pt x="41" y="47"/>
                </a:cubicBezTo>
                <a:cubicBezTo>
                  <a:pt x="42" y="47"/>
                  <a:pt x="42" y="47"/>
                  <a:pt x="42" y="47"/>
                </a:cubicBezTo>
                <a:cubicBezTo>
                  <a:pt x="43" y="47"/>
                  <a:pt x="44" y="47"/>
                  <a:pt x="44" y="48"/>
                </a:cubicBezTo>
                <a:cubicBezTo>
                  <a:pt x="44" y="49"/>
                  <a:pt x="43" y="50"/>
                  <a:pt x="42" y="50"/>
                </a:cubicBezTo>
                <a:close/>
                <a:moveTo>
                  <a:pt x="45" y="43"/>
                </a:moveTo>
                <a:cubicBezTo>
                  <a:pt x="44" y="43"/>
                  <a:pt x="43" y="43"/>
                  <a:pt x="43" y="42"/>
                </a:cubicBezTo>
                <a:cubicBezTo>
                  <a:pt x="43" y="41"/>
                  <a:pt x="44" y="40"/>
                  <a:pt x="45" y="40"/>
                </a:cubicBezTo>
                <a:cubicBezTo>
                  <a:pt x="47" y="40"/>
                  <a:pt x="47" y="40"/>
                  <a:pt x="47" y="40"/>
                </a:cubicBezTo>
                <a:cubicBezTo>
                  <a:pt x="48" y="40"/>
                  <a:pt x="49" y="41"/>
                  <a:pt x="49" y="42"/>
                </a:cubicBezTo>
                <a:cubicBezTo>
                  <a:pt x="49" y="43"/>
                  <a:pt x="48" y="43"/>
                  <a:pt x="47" y="43"/>
                </a:cubicBezTo>
                <a:lnTo>
                  <a:pt x="45" y="43"/>
                </a:lnTo>
                <a:close/>
                <a:moveTo>
                  <a:pt x="51" y="50"/>
                </a:moveTo>
                <a:cubicBezTo>
                  <a:pt x="50" y="50"/>
                  <a:pt x="50" y="50"/>
                  <a:pt x="50" y="50"/>
                </a:cubicBezTo>
                <a:cubicBezTo>
                  <a:pt x="49" y="50"/>
                  <a:pt x="48" y="49"/>
                  <a:pt x="48" y="48"/>
                </a:cubicBezTo>
                <a:cubicBezTo>
                  <a:pt x="48" y="47"/>
                  <a:pt x="49" y="47"/>
                  <a:pt x="50" y="47"/>
                </a:cubicBezTo>
                <a:cubicBezTo>
                  <a:pt x="51" y="47"/>
                  <a:pt x="51" y="47"/>
                  <a:pt x="51" y="47"/>
                </a:cubicBezTo>
                <a:cubicBezTo>
                  <a:pt x="52" y="47"/>
                  <a:pt x="53" y="47"/>
                  <a:pt x="53" y="48"/>
                </a:cubicBezTo>
                <a:cubicBezTo>
                  <a:pt x="53" y="49"/>
                  <a:pt x="52" y="50"/>
                  <a:pt x="51" y="50"/>
                </a:cubicBezTo>
                <a:close/>
                <a:moveTo>
                  <a:pt x="54" y="43"/>
                </a:moveTo>
                <a:cubicBezTo>
                  <a:pt x="53" y="43"/>
                  <a:pt x="52" y="43"/>
                  <a:pt x="52" y="42"/>
                </a:cubicBezTo>
                <a:cubicBezTo>
                  <a:pt x="52" y="41"/>
                  <a:pt x="53" y="40"/>
                  <a:pt x="54" y="40"/>
                </a:cubicBezTo>
                <a:cubicBezTo>
                  <a:pt x="56" y="40"/>
                  <a:pt x="56" y="40"/>
                  <a:pt x="56" y="40"/>
                </a:cubicBezTo>
                <a:cubicBezTo>
                  <a:pt x="57" y="40"/>
                  <a:pt x="57" y="41"/>
                  <a:pt x="57" y="42"/>
                </a:cubicBezTo>
                <a:cubicBezTo>
                  <a:pt x="57" y="43"/>
                  <a:pt x="57" y="43"/>
                  <a:pt x="56" y="43"/>
                </a:cubicBezTo>
                <a:lnTo>
                  <a:pt x="54" y="43"/>
                </a:lnTo>
                <a:close/>
                <a:moveTo>
                  <a:pt x="60" y="50"/>
                </a:moveTo>
                <a:cubicBezTo>
                  <a:pt x="59" y="50"/>
                  <a:pt x="59" y="50"/>
                  <a:pt x="59" y="50"/>
                </a:cubicBezTo>
                <a:cubicBezTo>
                  <a:pt x="57" y="50"/>
                  <a:pt x="57" y="49"/>
                  <a:pt x="57" y="48"/>
                </a:cubicBezTo>
                <a:cubicBezTo>
                  <a:pt x="57" y="47"/>
                  <a:pt x="57" y="47"/>
                  <a:pt x="59" y="47"/>
                </a:cubicBezTo>
                <a:cubicBezTo>
                  <a:pt x="60" y="47"/>
                  <a:pt x="60" y="47"/>
                  <a:pt x="60" y="47"/>
                </a:cubicBezTo>
                <a:cubicBezTo>
                  <a:pt x="61" y="47"/>
                  <a:pt x="62" y="47"/>
                  <a:pt x="62" y="48"/>
                </a:cubicBezTo>
                <a:cubicBezTo>
                  <a:pt x="62" y="49"/>
                  <a:pt x="61" y="50"/>
                  <a:pt x="60" y="50"/>
                </a:cubicBezTo>
                <a:close/>
                <a:moveTo>
                  <a:pt x="65" y="43"/>
                </a:moveTo>
                <a:cubicBezTo>
                  <a:pt x="63" y="43"/>
                  <a:pt x="63" y="43"/>
                  <a:pt x="63" y="43"/>
                </a:cubicBezTo>
                <a:cubicBezTo>
                  <a:pt x="62" y="43"/>
                  <a:pt x="61" y="43"/>
                  <a:pt x="61" y="42"/>
                </a:cubicBezTo>
                <a:cubicBezTo>
                  <a:pt x="61" y="41"/>
                  <a:pt x="62" y="40"/>
                  <a:pt x="63" y="40"/>
                </a:cubicBezTo>
                <a:cubicBezTo>
                  <a:pt x="65" y="40"/>
                  <a:pt x="65" y="40"/>
                  <a:pt x="65" y="40"/>
                </a:cubicBezTo>
                <a:cubicBezTo>
                  <a:pt x="66" y="40"/>
                  <a:pt x="66" y="41"/>
                  <a:pt x="66" y="42"/>
                </a:cubicBezTo>
                <a:cubicBezTo>
                  <a:pt x="66" y="43"/>
                  <a:pt x="66" y="43"/>
                  <a:pt x="65" y="43"/>
                </a:cubicBezTo>
                <a:close/>
                <a:moveTo>
                  <a:pt x="72" y="26"/>
                </a:moveTo>
                <a:cubicBezTo>
                  <a:pt x="73" y="26"/>
                  <a:pt x="73" y="26"/>
                  <a:pt x="73" y="26"/>
                </a:cubicBezTo>
                <a:cubicBezTo>
                  <a:pt x="74" y="26"/>
                  <a:pt x="75" y="27"/>
                  <a:pt x="75" y="28"/>
                </a:cubicBezTo>
                <a:cubicBezTo>
                  <a:pt x="75" y="29"/>
                  <a:pt x="74" y="30"/>
                  <a:pt x="73" y="30"/>
                </a:cubicBezTo>
                <a:cubicBezTo>
                  <a:pt x="72" y="30"/>
                  <a:pt x="72" y="30"/>
                  <a:pt x="72" y="30"/>
                </a:cubicBezTo>
                <a:cubicBezTo>
                  <a:pt x="71" y="30"/>
                  <a:pt x="70" y="29"/>
                  <a:pt x="70" y="28"/>
                </a:cubicBezTo>
                <a:cubicBezTo>
                  <a:pt x="70" y="27"/>
                  <a:pt x="71" y="26"/>
                  <a:pt x="72" y="26"/>
                </a:cubicBezTo>
                <a:close/>
                <a:moveTo>
                  <a:pt x="69" y="33"/>
                </a:moveTo>
                <a:cubicBezTo>
                  <a:pt x="70" y="33"/>
                  <a:pt x="71" y="34"/>
                  <a:pt x="71" y="35"/>
                </a:cubicBezTo>
                <a:cubicBezTo>
                  <a:pt x="71" y="36"/>
                  <a:pt x="70" y="37"/>
                  <a:pt x="69" y="37"/>
                </a:cubicBezTo>
                <a:cubicBezTo>
                  <a:pt x="67" y="37"/>
                  <a:pt x="67" y="37"/>
                  <a:pt x="67" y="37"/>
                </a:cubicBezTo>
                <a:cubicBezTo>
                  <a:pt x="66" y="37"/>
                  <a:pt x="66" y="36"/>
                  <a:pt x="66" y="35"/>
                </a:cubicBezTo>
                <a:cubicBezTo>
                  <a:pt x="66" y="34"/>
                  <a:pt x="66" y="33"/>
                  <a:pt x="67" y="33"/>
                </a:cubicBezTo>
                <a:lnTo>
                  <a:pt x="69" y="33"/>
                </a:lnTo>
                <a:close/>
                <a:moveTo>
                  <a:pt x="63" y="26"/>
                </a:moveTo>
                <a:cubicBezTo>
                  <a:pt x="65" y="26"/>
                  <a:pt x="65" y="26"/>
                  <a:pt x="65" y="26"/>
                </a:cubicBezTo>
                <a:cubicBezTo>
                  <a:pt x="66" y="26"/>
                  <a:pt x="66" y="27"/>
                  <a:pt x="66" y="28"/>
                </a:cubicBezTo>
                <a:cubicBezTo>
                  <a:pt x="66" y="29"/>
                  <a:pt x="66" y="30"/>
                  <a:pt x="65" y="30"/>
                </a:cubicBezTo>
                <a:cubicBezTo>
                  <a:pt x="63" y="30"/>
                  <a:pt x="63" y="30"/>
                  <a:pt x="63" y="30"/>
                </a:cubicBezTo>
                <a:cubicBezTo>
                  <a:pt x="62" y="30"/>
                  <a:pt x="61" y="29"/>
                  <a:pt x="61" y="28"/>
                </a:cubicBezTo>
                <a:cubicBezTo>
                  <a:pt x="61" y="27"/>
                  <a:pt x="62" y="26"/>
                  <a:pt x="63" y="26"/>
                </a:cubicBezTo>
                <a:close/>
                <a:moveTo>
                  <a:pt x="60" y="33"/>
                </a:moveTo>
                <a:cubicBezTo>
                  <a:pt x="61" y="33"/>
                  <a:pt x="62" y="34"/>
                  <a:pt x="62" y="35"/>
                </a:cubicBezTo>
                <a:cubicBezTo>
                  <a:pt x="62" y="36"/>
                  <a:pt x="61" y="37"/>
                  <a:pt x="60" y="37"/>
                </a:cubicBezTo>
                <a:cubicBezTo>
                  <a:pt x="59" y="37"/>
                  <a:pt x="59" y="37"/>
                  <a:pt x="59" y="37"/>
                </a:cubicBezTo>
                <a:cubicBezTo>
                  <a:pt x="57" y="37"/>
                  <a:pt x="57" y="36"/>
                  <a:pt x="57" y="35"/>
                </a:cubicBezTo>
                <a:cubicBezTo>
                  <a:pt x="57" y="34"/>
                  <a:pt x="57" y="33"/>
                  <a:pt x="59" y="33"/>
                </a:cubicBezTo>
                <a:lnTo>
                  <a:pt x="60" y="33"/>
                </a:lnTo>
                <a:close/>
                <a:moveTo>
                  <a:pt x="54" y="26"/>
                </a:moveTo>
                <a:cubicBezTo>
                  <a:pt x="56" y="26"/>
                  <a:pt x="56" y="26"/>
                  <a:pt x="56" y="26"/>
                </a:cubicBezTo>
                <a:cubicBezTo>
                  <a:pt x="57" y="26"/>
                  <a:pt x="57" y="27"/>
                  <a:pt x="57" y="28"/>
                </a:cubicBezTo>
                <a:cubicBezTo>
                  <a:pt x="57" y="29"/>
                  <a:pt x="57" y="30"/>
                  <a:pt x="56" y="30"/>
                </a:cubicBezTo>
                <a:cubicBezTo>
                  <a:pt x="54" y="30"/>
                  <a:pt x="54" y="30"/>
                  <a:pt x="54" y="30"/>
                </a:cubicBezTo>
                <a:cubicBezTo>
                  <a:pt x="53" y="30"/>
                  <a:pt x="52" y="29"/>
                  <a:pt x="52" y="28"/>
                </a:cubicBezTo>
                <a:cubicBezTo>
                  <a:pt x="52" y="27"/>
                  <a:pt x="53" y="26"/>
                  <a:pt x="54" y="26"/>
                </a:cubicBezTo>
                <a:close/>
                <a:moveTo>
                  <a:pt x="51" y="33"/>
                </a:moveTo>
                <a:cubicBezTo>
                  <a:pt x="52" y="33"/>
                  <a:pt x="53" y="34"/>
                  <a:pt x="53" y="35"/>
                </a:cubicBezTo>
                <a:cubicBezTo>
                  <a:pt x="53" y="36"/>
                  <a:pt x="52" y="37"/>
                  <a:pt x="51" y="37"/>
                </a:cubicBezTo>
                <a:cubicBezTo>
                  <a:pt x="50" y="37"/>
                  <a:pt x="50" y="37"/>
                  <a:pt x="50" y="37"/>
                </a:cubicBezTo>
                <a:cubicBezTo>
                  <a:pt x="49" y="37"/>
                  <a:pt x="48" y="36"/>
                  <a:pt x="48" y="35"/>
                </a:cubicBezTo>
                <a:cubicBezTo>
                  <a:pt x="48" y="34"/>
                  <a:pt x="49" y="33"/>
                  <a:pt x="50" y="33"/>
                </a:cubicBezTo>
                <a:lnTo>
                  <a:pt x="51" y="33"/>
                </a:lnTo>
                <a:close/>
                <a:moveTo>
                  <a:pt x="45" y="26"/>
                </a:moveTo>
                <a:cubicBezTo>
                  <a:pt x="47" y="26"/>
                  <a:pt x="47" y="26"/>
                  <a:pt x="47" y="26"/>
                </a:cubicBezTo>
                <a:cubicBezTo>
                  <a:pt x="48" y="26"/>
                  <a:pt x="49" y="27"/>
                  <a:pt x="49" y="28"/>
                </a:cubicBezTo>
                <a:cubicBezTo>
                  <a:pt x="49" y="29"/>
                  <a:pt x="48" y="30"/>
                  <a:pt x="47" y="30"/>
                </a:cubicBezTo>
                <a:cubicBezTo>
                  <a:pt x="45" y="30"/>
                  <a:pt x="45" y="30"/>
                  <a:pt x="45" y="30"/>
                </a:cubicBezTo>
                <a:cubicBezTo>
                  <a:pt x="44" y="30"/>
                  <a:pt x="43" y="29"/>
                  <a:pt x="43" y="28"/>
                </a:cubicBezTo>
                <a:cubicBezTo>
                  <a:pt x="43" y="27"/>
                  <a:pt x="44" y="26"/>
                  <a:pt x="45" y="26"/>
                </a:cubicBezTo>
                <a:close/>
                <a:moveTo>
                  <a:pt x="42" y="33"/>
                </a:moveTo>
                <a:cubicBezTo>
                  <a:pt x="43" y="33"/>
                  <a:pt x="44" y="34"/>
                  <a:pt x="44" y="35"/>
                </a:cubicBezTo>
                <a:cubicBezTo>
                  <a:pt x="44" y="36"/>
                  <a:pt x="43" y="37"/>
                  <a:pt x="42" y="37"/>
                </a:cubicBezTo>
                <a:cubicBezTo>
                  <a:pt x="41" y="37"/>
                  <a:pt x="41" y="37"/>
                  <a:pt x="41" y="37"/>
                </a:cubicBezTo>
                <a:cubicBezTo>
                  <a:pt x="40" y="37"/>
                  <a:pt x="39" y="36"/>
                  <a:pt x="39" y="35"/>
                </a:cubicBezTo>
                <a:cubicBezTo>
                  <a:pt x="39" y="34"/>
                  <a:pt x="40" y="33"/>
                  <a:pt x="41" y="33"/>
                </a:cubicBezTo>
                <a:lnTo>
                  <a:pt x="42" y="33"/>
                </a:lnTo>
                <a:close/>
                <a:moveTo>
                  <a:pt x="36" y="26"/>
                </a:moveTo>
                <a:cubicBezTo>
                  <a:pt x="38" y="26"/>
                  <a:pt x="38" y="26"/>
                  <a:pt x="38" y="26"/>
                </a:cubicBezTo>
                <a:cubicBezTo>
                  <a:pt x="39" y="26"/>
                  <a:pt x="40" y="27"/>
                  <a:pt x="40" y="28"/>
                </a:cubicBezTo>
                <a:cubicBezTo>
                  <a:pt x="40" y="29"/>
                  <a:pt x="39" y="30"/>
                  <a:pt x="38" y="30"/>
                </a:cubicBezTo>
                <a:cubicBezTo>
                  <a:pt x="36" y="30"/>
                  <a:pt x="36" y="30"/>
                  <a:pt x="36" y="30"/>
                </a:cubicBezTo>
                <a:cubicBezTo>
                  <a:pt x="35" y="30"/>
                  <a:pt x="35" y="29"/>
                  <a:pt x="35" y="28"/>
                </a:cubicBezTo>
                <a:cubicBezTo>
                  <a:pt x="35" y="27"/>
                  <a:pt x="35" y="26"/>
                  <a:pt x="36" y="26"/>
                </a:cubicBezTo>
                <a:close/>
                <a:moveTo>
                  <a:pt x="34" y="33"/>
                </a:moveTo>
                <a:cubicBezTo>
                  <a:pt x="35" y="33"/>
                  <a:pt x="35" y="34"/>
                  <a:pt x="35" y="35"/>
                </a:cubicBezTo>
                <a:cubicBezTo>
                  <a:pt x="35" y="36"/>
                  <a:pt x="35" y="37"/>
                  <a:pt x="34" y="37"/>
                </a:cubicBezTo>
                <a:cubicBezTo>
                  <a:pt x="32" y="37"/>
                  <a:pt x="32" y="37"/>
                  <a:pt x="32" y="37"/>
                </a:cubicBezTo>
                <a:cubicBezTo>
                  <a:pt x="31" y="37"/>
                  <a:pt x="30" y="36"/>
                  <a:pt x="30" y="35"/>
                </a:cubicBezTo>
                <a:cubicBezTo>
                  <a:pt x="30" y="34"/>
                  <a:pt x="31" y="33"/>
                  <a:pt x="32" y="33"/>
                </a:cubicBezTo>
                <a:lnTo>
                  <a:pt x="34" y="33"/>
                </a:lnTo>
                <a:close/>
                <a:moveTo>
                  <a:pt x="28" y="26"/>
                </a:moveTo>
                <a:cubicBezTo>
                  <a:pt x="29" y="26"/>
                  <a:pt x="29" y="26"/>
                  <a:pt x="29" y="26"/>
                </a:cubicBezTo>
                <a:cubicBezTo>
                  <a:pt x="30" y="26"/>
                  <a:pt x="31" y="27"/>
                  <a:pt x="31" y="28"/>
                </a:cubicBezTo>
                <a:cubicBezTo>
                  <a:pt x="31" y="29"/>
                  <a:pt x="30" y="30"/>
                  <a:pt x="29" y="30"/>
                </a:cubicBezTo>
                <a:cubicBezTo>
                  <a:pt x="28" y="30"/>
                  <a:pt x="28" y="30"/>
                  <a:pt x="28" y="30"/>
                </a:cubicBezTo>
                <a:cubicBezTo>
                  <a:pt x="27" y="30"/>
                  <a:pt x="26" y="29"/>
                  <a:pt x="26" y="28"/>
                </a:cubicBezTo>
                <a:cubicBezTo>
                  <a:pt x="26" y="27"/>
                  <a:pt x="27" y="26"/>
                  <a:pt x="28" y="2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TextBox 40">
            <a:extLst>
              <a:ext uri="{FF2B5EF4-FFF2-40B4-BE49-F238E27FC236}">
                <a16:creationId xmlns:a16="http://schemas.microsoft.com/office/drawing/2014/main" id="{95D76B8A-9E37-4690-BF95-29DAE2AAA5CF}"/>
              </a:ext>
            </a:extLst>
          </p:cNvPr>
          <p:cNvSpPr txBox="1"/>
          <p:nvPr/>
        </p:nvSpPr>
        <p:spPr>
          <a:xfrm>
            <a:off x="5148953" y="6775892"/>
            <a:ext cx="3021106" cy="954107"/>
          </a:xfrm>
          <a:prstGeom prst="rect">
            <a:avLst/>
          </a:prstGeom>
          <a:noFill/>
        </p:spPr>
        <p:txBody>
          <a:bodyPr wrap="square" rtlCol="0">
            <a:spAutoFit/>
          </a:bodyPr>
          <a:lstStyle/>
          <a:p>
            <a:pPr algn="ctr"/>
            <a:r>
              <a:rPr lang="en-US" sz="2800" b="1" dirty="0"/>
              <a:t>Watch Video Online </a:t>
            </a:r>
          </a:p>
        </p:txBody>
      </p:sp>
      <p:sp>
        <p:nvSpPr>
          <p:cNvPr id="44" name="TextBox 43">
            <a:extLst>
              <a:ext uri="{FF2B5EF4-FFF2-40B4-BE49-F238E27FC236}">
                <a16:creationId xmlns:a16="http://schemas.microsoft.com/office/drawing/2014/main" id="{38CE510A-20D5-48A4-BCD3-1E98C6963080}"/>
              </a:ext>
            </a:extLst>
          </p:cNvPr>
          <p:cNvSpPr txBox="1"/>
          <p:nvPr/>
        </p:nvSpPr>
        <p:spPr>
          <a:xfrm>
            <a:off x="9378545" y="6740975"/>
            <a:ext cx="4459661" cy="954107"/>
          </a:xfrm>
          <a:prstGeom prst="rect">
            <a:avLst/>
          </a:prstGeom>
          <a:noFill/>
        </p:spPr>
        <p:txBody>
          <a:bodyPr wrap="square" rtlCol="0">
            <a:spAutoFit/>
          </a:bodyPr>
          <a:lstStyle/>
          <a:p>
            <a:pPr algn="ctr"/>
            <a:r>
              <a:rPr lang="en-US" sz="2800" b="1" dirty="0"/>
              <a:t>App </a:t>
            </a:r>
          </a:p>
          <a:p>
            <a:pPr algn="ctr"/>
            <a:r>
              <a:rPr lang="en-US" sz="2800" b="1" dirty="0"/>
              <a:t>Download</a:t>
            </a:r>
          </a:p>
        </p:txBody>
      </p:sp>
      <p:sp>
        <p:nvSpPr>
          <p:cNvPr id="45" name="TextBox 44">
            <a:extLst>
              <a:ext uri="{FF2B5EF4-FFF2-40B4-BE49-F238E27FC236}">
                <a16:creationId xmlns:a16="http://schemas.microsoft.com/office/drawing/2014/main" id="{4E50613C-ED0F-4922-91EC-E1DBD212FFE4}"/>
              </a:ext>
            </a:extLst>
          </p:cNvPr>
          <p:cNvSpPr txBox="1"/>
          <p:nvPr/>
        </p:nvSpPr>
        <p:spPr>
          <a:xfrm>
            <a:off x="12030463" y="3779192"/>
            <a:ext cx="3760630" cy="954107"/>
          </a:xfrm>
          <a:prstGeom prst="rect">
            <a:avLst/>
          </a:prstGeom>
          <a:noFill/>
        </p:spPr>
        <p:txBody>
          <a:bodyPr wrap="square" rtlCol="0">
            <a:spAutoFit/>
          </a:bodyPr>
          <a:lstStyle/>
          <a:p>
            <a:pPr algn="ctr"/>
            <a:r>
              <a:rPr lang="en-US" sz="2800" b="1" dirty="0"/>
              <a:t>Upload Purchase Goal</a:t>
            </a:r>
          </a:p>
        </p:txBody>
      </p:sp>
      <p:sp>
        <p:nvSpPr>
          <p:cNvPr id="46" name="TextBox 45">
            <a:extLst>
              <a:ext uri="{FF2B5EF4-FFF2-40B4-BE49-F238E27FC236}">
                <a16:creationId xmlns:a16="http://schemas.microsoft.com/office/drawing/2014/main" id="{EACB32D5-BAC8-4659-901D-0C135D128BC3}"/>
              </a:ext>
            </a:extLst>
          </p:cNvPr>
          <p:cNvSpPr txBox="1"/>
          <p:nvPr/>
        </p:nvSpPr>
        <p:spPr>
          <a:xfrm>
            <a:off x="14249148" y="6740975"/>
            <a:ext cx="4459661" cy="954107"/>
          </a:xfrm>
          <a:prstGeom prst="rect">
            <a:avLst/>
          </a:prstGeom>
          <a:noFill/>
        </p:spPr>
        <p:txBody>
          <a:bodyPr wrap="square" rtlCol="0">
            <a:spAutoFit/>
          </a:bodyPr>
          <a:lstStyle/>
          <a:p>
            <a:pPr algn="ctr"/>
            <a:r>
              <a:rPr lang="en-US" sz="2800" b="1" dirty="0"/>
              <a:t>Sign Up Bonus</a:t>
            </a:r>
          </a:p>
          <a:p>
            <a:pPr algn="ctr"/>
            <a:r>
              <a:rPr lang="en-US" sz="2800" b="1" dirty="0"/>
              <a:t>5% Towards App</a:t>
            </a:r>
          </a:p>
        </p:txBody>
      </p:sp>
      <p:sp>
        <p:nvSpPr>
          <p:cNvPr id="47" name="TextBox 46">
            <a:extLst>
              <a:ext uri="{FF2B5EF4-FFF2-40B4-BE49-F238E27FC236}">
                <a16:creationId xmlns:a16="http://schemas.microsoft.com/office/drawing/2014/main" id="{268145AB-9B44-4508-AA39-CDF20DA49E57}"/>
              </a:ext>
            </a:extLst>
          </p:cNvPr>
          <p:cNvSpPr txBox="1"/>
          <p:nvPr/>
        </p:nvSpPr>
        <p:spPr>
          <a:xfrm>
            <a:off x="17798193" y="3779751"/>
            <a:ext cx="3760630" cy="954107"/>
          </a:xfrm>
          <a:prstGeom prst="rect">
            <a:avLst/>
          </a:prstGeom>
          <a:noFill/>
        </p:spPr>
        <p:txBody>
          <a:bodyPr wrap="square" rtlCol="0">
            <a:spAutoFit/>
          </a:bodyPr>
          <a:lstStyle/>
          <a:p>
            <a:pPr algn="ctr"/>
            <a:r>
              <a:rPr lang="en-US" sz="2800" b="1" dirty="0"/>
              <a:t>Earn 10 x Points on Next Purchase </a:t>
            </a:r>
          </a:p>
        </p:txBody>
      </p:sp>
      <p:sp>
        <p:nvSpPr>
          <p:cNvPr id="48" name="TextBox 47">
            <a:extLst>
              <a:ext uri="{FF2B5EF4-FFF2-40B4-BE49-F238E27FC236}">
                <a16:creationId xmlns:a16="http://schemas.microsoft.com/office/drawing/2014/main" id="{CE55078A-5977-4F4C-850D-1E52F3E8AB43}"/>
              </a:ext>
            </a:extLst>
          </p:cNvPr>
          <p:cNvSpPr txBox="1"/>
          <p:nvPr/>
        </p:nvSpPr>
        <p:spPr>
          <a:xfrm>
            <a:off x="20294012" y="6694807"/>
            <a:ext cx="4203291" cy="954107"/>
          </a:xfrm>
          <a:prstGeom prst="rect">
            <a:avLst/>
          </a:prstGeom>
          <a:noFill/>
        </p:spPr>
        <p:txBody>
          <a:bodyPr wrap="square" rtlCol="0">
            <a:spAutoFit/>
          </a:bodyPr>
          <a:lstStyle/>
          <a:p>
            <a:pPr algn="ctr"/>
            <a:r>
              <a:rPr lang="en-US" sz="2800" b="1" dirty="0"/>
              <a:t>Product Promo / Recommendation</a:t>
            </a:r>
          </a:p>
        </p:txBody>
      </p:sp>
      <p:sp>
        <p:nvSpPr>
          <p:cNvPr id="49" name="TextBox 48">
            <a:extLst>
              <a:ext uri="{FF2B5EF4-FFF2-40B4-BE49-F238E27FC236}">
                <a16:creationId xmlns:a16="http://schemas.microsoft.com/office/drawing/2014/main" id="{2517F308-8C3B-4334-B622-BE1F3C05EC6F}"/>
              </a:ext>
            </a:extLst>
          </p:cNvPr>
          <p:cNvSpPr txBox="1"/>
          <p:nvPr/>
        </p:nvSpPr>
        <p:spPr>
          <a:xfrm>
            <a:off x="17638147" y="9825867"/>
            <a:ext cx="4203291" cy="523220"/>
          </a:xfrm>
          <a:prstGeom prst="rect">
            <a:avLst/>
          </a:prstGeom>
          <a:noFill/>
        </p:spPr>
        <p:txBody>
          <a:bodyPr wrap="square" rtlCol="0">
            <a:spAutoFit/>
          </a:bodyPr>
          <a:lstStyle/>
          <a:p>
            <a:pPr algn="ctr"/>
            <a:r>
              <a:rPr lang="en-US" sz="2800" b="1" dirty="0"/>
              <a:t>CT Store Visit </a:t>
            </a:r>
          </a:p>
        </p:txBody>
      </p:sp>
      <p:grpSp>
        <p:nvGrpSpPr>
          <p:cNvPr id="50" name="Group 49">
            <a:extLst>
              <a:ext uri="{FF2B5EF4-FFF2-40B4-BE49-F238E27FC236}">
                <a16:creationId xmlns:a16="http://schemas.microsoft.com/office/drawing/2014/main" id="{22F7D94D-A264-4B93-95B9-2F5751696D3A}"/>
              </a:ext>
            </a:extLst>
          </p:cNvPr>
          <p:cNvGrpSpPr/>
          <p:nvPr/>
        </p:nvGrpSpPr>
        <p:grpSpPr>
          <a:xfrm>
            <a:off x="15869147" y="10452382"/>
            <a:ext cx="1219662" cy="1154907"/>
            <a:chOff x="16933863" y="3740151"/>
            <a:chExt cx="642937" cy="644525"/>
          </a:xfrm>
          <a:solidFill>
            <a:schemeClr val="tx1"/>
          </a:solidFill>
        </p:grpSpPr>
        <p:sp>
          <p:nvSpPr>
            <p:cNvPr id="51" name="Freeform 89">
              <a:extLst>
                <a:ext uri="{FF2B5EF4-FFF2-40B4-BE49-F238E27FC236}">
                  <a16:creationId xmlns:a16="http://schemas.microsoft.com/office/drawing/2014/main" id="{CF5194CA-3A28-4596-B13C-C93973B86893}"/>
                </a:ext>
              </a:extLst>
            </p:cNvPr>
            <p:cNvSpPr>
              <a:spLocks noEditPoints="1"/>
            </p:cNvSpPr>
            <p:nvPr/>
          </p:nvSpPr>
          <p:spPr bwMode="auto">
            <a:xfrm>
              <a:off x="16933863" y="3740151"/>
              <a:ext cx="452438" cy="644525"/>
            </a:xfrm>
            <a:custGeom>
              <a:avLst/>
              <a:gdLst>
                <a:gd name="T0" fmla="*/ 54 w 55"/>
                <a:gd name="T1" fmla="*/ 17 h 78"/>
                <a:gd name="T2" fmla="*/ 53 w 55"/>
                <a:gd name="T3" fmla="*/ 14 h 78"/>
                <a:gd name="T4" fmla="*/ 53 w 55"/>
                <a:gd name="T5" fmla="*/ 13 h 78"/>
                <a:gd name="T6" fmla="*/ 52 w 55"/>
                <a:gd name="T7" fmla="*/ 10 h 78"/>
                <a:gd name="T8" fmla="*/ 51 w 55"/>
                <a:gd name="T9" fmla="*/ 10 h 78"/>
                <a:gd name="T10" fmla="*/ 49 w 55"/>
                <a:gd name="T11" fmla="*/ 7 h 78"/>
                <a:gd name="T12" fmla="*/ 49 w 55"/>
                <a:gd name="T13" fmla="*/ 7 h 78"/>
                <a:gd name="T14" fmla="*/ 47 w 55"/>
                <a:gd name="T15" fmla="*/ 5 h 78"/>
                <a:gd name="T16" fmla="*/ 46 w 55"/>
                <a:gd name="T17" fmla="*/ 4 h 78"/>
                <a:gd name="T18" fmla="*/ 44 w 55"/>
                <a:gd name="T19" fmla="*/ 3 h 78"/>
                <a:gd name="T20" fmla="*/ 43 w 55"/>
                <a:gd name="T21" fmla="*/ 2 h 78"/>
                <a:gd name="T22" fmla="*/ 36 w 55"/>
                <a:gd name="T23" fmla="*/ 0 h 78"/>
                <a:gd name="T24" fmla="*/ 36 w 55"/>
                <a:gd name="T25" fmla="*/ 0 h 78"/>
                <a:gd name="T26" fmla="*/ 34 w 55"/>
                <a:gd name="T27" fmla="*/ 0 h 78"/>
                <a:gd name="T28" fmla="*/ 27 w 55"/>
                <a:gd name="T29" fmla="*/ 0 h 78"/>
                <a:gd name="T30" fmla="*/ 6 w 55"/>
                <a:gd name="T31" fmla="*/ 21 h 78"/>
                <a:gd name="T32" fmla="*/ 6 w 55"/>
                <a:gd name="T33" fmla="*/ 31 h 78"/>
                <a:gd name="T34" fmla="*/ 6 w 55"/>
                <a:gd name="T35" fmla="*/ 31 h 78"/>
                <a:gd name="T36" fmla="*/ 0 w 55"/>
                <a:gd name="T37" fmla="*/ 48 h 78"/>
                <a:gd name="T38" fmla="*/ 5 w 55"/>
                <a:gd name="T39" fmla="*/ 48 h 78"/>
                <a:gd name="T40" fmla="*/ 6 w 55"/>
                <a:gd name="T41" fmla="*/ 49 h 78"/>
                <a:gd name="T42" fmla="*/ 6 w 55"/>
                <a:gd name="T43" fmla="*/ 59 h 78"/>
                <a:gd name="T44" fmla="*/ 21 w 55"/>
                <a:gd name="T45" fmla="*/ 69 h 78"/>
                <a:gd name="T46" fmla="*/ 32 w 55"/>
                <a:gd name="T47" fmla="*/ 69 h 78"/>
                <a:gd name="T48" fmla="*/ 34 w 55"/>
                <a:gd name="T49" fmla="*/ 71 h 78"/>
                <a:gd name="T50" fmla="*/ 32 w 55"/>
                <a:gd name="T51" fmla="*/ 73 h 78"/>
                <a:gd name="T52" fmla="*/ 23 w 55"/>
                <a:gd name="T53" fmla="*/ 73 h 78"/>
                <a:gd name="T54" fmla="*/ 23 w 55"/>
                <a:gd name="T55" fmla="*/ 78 h 78"/>
                <a:gd name="T56" fmla="*/ 55 w 55"/>
                <a:gd name="T57" fmla="*/ 78 h 78"/>
                <a:gd name="T58" fmla="*/ 55 w 55"/>
                <a:gd name="T59" fmla="*/ 21 h 78"/>
                <a:gd name="T60" fmla="*/ 54 w 55"/>
                <a:gd name="T61" fmla="*/ 17 h 78"/>
                <a:gd name="T62" fmla="*/ 54 w 55"/>
                <a:gd name="T63" fmla="*/ 17 h 78"/>
                <a:gd name="T64" fmla="*/ 12 w 55"/>
                <a:gd name="T65" fmla="*/ 33 h 78"/>
                <a:gd name="T66" fmla="*/ 19 w 55"/>
                <a:gd name="T67" fmla="*/ 33 h 78"/>
                <a:gd name="T68" fmla="*/ 19 w 55"/>
                <a:gd name="T69" fmla="*/ 36 h 78"/>
                <a:gd name="T70" fmla="*/ 18 w 55"/>
                <a:gd name="T71" fmla="*/ 36 h 78"/>
                <a:gd name="T72" fmla="*/ 16 w 55"/>
                <a:gd name="T73" fmla="*/ 36 h 78"/>
                <a:gd name="T74" fmla="*/ 14 w 55"/>
                <a:gd name="T75" fmla="*/ 36 h 78"/>
                <a:gd name="T76" fmla="*/ 12 w 55"/>
                <a:gd name="T77" fmla="*/ 36 h 78"/>
                <a:gd name="T78" fmla="*/ 12 w 55"/>
                <a:gd name="T79" fmla="*/ 33 h 78"/>
                <a:gd name="T80" fmla="*/ 20 w 55"/>
                <a:gd name="T81" fmla="*/ 58 h 78"/>
                <a:gd name="T82" fmla="*/ 15 w 55"/>
                <a:gd name="T83" fmla="*/ 60 h 78"/>
                <a:gd name="T84" fmla="*/ 11 w 55"/>
                <a:gd name="T85" fmla="*/ 58 h 78"/>
                <a:gd name="T86" fmla="*/ 11 w 55"/>
                <a:gd name="T87" fmla="*/ 56 h 78"/>
                <a:gd name="T88" fmla="*/ 13 w 55"/>
                <a:gd name="T89" fmla="*/ 56 h 78"/>
                <a:gd name="T90" fmla="*/ 17 w 55"/>
                <a:gd name="T91" fmla="*/ 56 h 78"/>
                <a:gd name="T92" fmla="*/ 20 w 55"/>
                <a:gd name="T93" fmla="*/ 56 h 78"/>
                <a:gd name="T94" fmla="*/ 20 w 55"/>
                <a:gd name="T95" fmla="*/ 5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78">
                  <a:moveTo>
                    <a:pt x="54" y="17"/>
                  </a:moveTo>
                  <a:cubicBezTo>
                    <a:pt x="54" y="16"/>
                    <a:pt x="54" y="15"/>
                    <a:pt x="53" y="14"/>
                  </a:cubicBezTo>
                  <a:cubicBezTo>
                    <a:pt x="53" y="14"/>
                    <a:pt x="53" y="14"/>
                    <a:pt x="53" y="13"/>
                  </a:cubicBezTo>
                  <a:cubicBezTo>
                    <a:pt x="53" y="12"/>
                    <a:pt x="52" y="11"/>
                    <a:pt x="52" y="10"/>
                  </a:cubicBezTo>
                  <a:cubicBezTo>
                    <a:pt x="52" y="10"/>
                    <a:pt x="51" y="10"/>
                    <a:pt x="51" y="10"/>
                  </a:cubicBezTo>
                  <a:cubicBezTo>
                    <a:pt x="51" y="9"/>
                    <a:pt x="50" y="8"/>
                    <a:pt x="49" y="7"/>
                  </a:cubicBezTo>
                  <a:cubicBezTo>
                    <a:pt x="49" y="7"/>
                    <a:pt x="49" y="7"/>
                    <a:pt x="49" y="7"/>
                  </a:cubicBezTo>
                  <a:cubicBezTo>
                    <a:pt x="48" y="6"/>
                    <a:pt x="48" y="5"/>
                    <a:pt x="47" y="5"/>
                  </a:cubicBezTo>
                  <a:cubicBezTo>
                    <a:pt x="47" y="5"/>
                    <a:pt x="46" y="5"/>
                    <a:pt x="46" y="4"/>
                  </a:cubicBezTo>
                  <a:cubicBezTo>
                    <a:pt x="45" y="4"/>
                    <a:pt x="44" y="3"/>
                    <a:pt x="44" y="3"/>
                  </a:cubicBezTo>
                  <a:cubicBezTo>
                    <a:pt x="43" y="3"/>
                    <a:pt x="43" y="3"/>
                    <a:pt x="43" y="2"/>
                  </a:cubicBezTo>
                  <a:cubicBezTo>
                    <a:pt x="41" y="1"/>
                    <a:pt x="39" y="1"/>
                    <a:pt x="36" y="0"/>
                  </a:cubicBezTo>
                  <a:cubicBezTo>
                    <a:pt x="36" y="0"/>
                    <a:pt x="36" y="0"/>
                    <a:pt x="36" y="0"/>
                  </a:cubicBezTo>
                  <a:cubicBezTo>
                    <a:pt x="35" y="0"/>
                    <a:pt x="34" y="0"/>
                    <a:pt x="34" y="0"/>
                  </a:cubicBezTo>
                  <a:cubicBezTo>
                    <a:pt x="27" y="0"/>
                    <a:pt x="27" y="0"/>
                    <a:pt x="27" y="0"/>
                  </a:cubicBezTo>
                  <a:cubicBezTo>
                    <a:pt x="16" y="0"/>
                    <a:pt x="6" y="10"/>
                    <a:pt x="6" y="21"/>
                  </a:cubicBezTo>
                  <a:cubicBezTo>
                    <a:pt x="6" y="31"/>
                    <a:pt x="6" y="31"/>
                    <a:pt x="6" y="31"/>
                  </a:cubicBezTo>
                  <a:cubicBezTo>
                    <a:pt x="6" y="31"/>
                    <a:pt x="6" y="31"/>
                    <a:pt x="6" y="31"/>
                  </a:cubicBezTo>
                  <a:cubicBezTo>
                    <a:pt x="0" y="48"/>
                    <a:pt x="0" y="48"/>
                    <a:pt x="0" y="48"/>
                  </a:cubicBezTo>
                  <a:cubicBezTo>
                    <a:pt x="5" y="48"/>
                    <a:pt x="5" y="48"/>
                    <a:pt x="5" y="48"/>
                  </a:cubicBezTo>
                  <a:cubicBezTo>
                    <a:pt x="6" y="48"/>
                    <a:pt x="6" y="48"/>
                    <a:pt x="6" y="49"/>
                  </a:cubicBezTo>
                  <a:cubicBezTo>
                    <a:pt x="6" y="59"/>
                    <a:pt x="6" y="59"/>
                    <a:pt x="6" y="59"/>
                  </a:cubicBezTo>
                  <a:cubicBezTo>
                    <a:pt x="6" y="67"/>
                    <a:pt x="11" y="69"/>
                    <a:pt x="21" y="69"/>
                  </a:cubicBezTo>
                  <a:cubicBezTo>
                    <a:pt x="32" y="69"/>
                    <a:pt x="32" y="69"/>
                    <a:pt x="32" y="69"/>
                  </a:cubicBezTo>
                  <a:cubicBezTo>
                    <a:pt x="33" y="69"/>
                    <a:pt x="34" y="70"/>
                    <a:pt x="34" y="71"/>
                  </a:cubicBezTo>
                  <a:cubicBezTo>
                    <a:pt x="34" y="72"/>
                    <a:pt x="33" y="73"/>
                    <a:pt x="32" y="73"/>
                  </a:cubicBezTo>
                  <a:cubicBezTo>
                    <a:pt x="23" y="73"/>
                    <a:pt x="23" y="73"/>
                    <a:pt x="23" y="73"/>
                  </a:cubicBezTo>
                  <a:cubicBezTo>
                    <a:pt x="23" y="78"/>
                    <a:pt x="23" y="78"/>
                    <a:pt x="23" y="78"/>
                  </a:cubicBezTo>
                  <a:cubicBezTo>
                    <a:pt x="55" y="78"/>
                    <a:pt x="55" y="78"/>
                    <a:pt x="55" y="78"/>
                  </a:cubicBezTo>
                  <a:cubicBezTo>
                    <a:pt x="55" y="21"/>
                    <a:pt x="55" y="21"/>
                    <a:pt x="55" y="21"/>
                  </a:cubicBezTo>
                  <a:cubicBezTo>
                    <a:pt x="55" y="20"/>
                    <a:pt x="54" y="19"/>
                    <a:pt x="54" y="17"/>
                  </a:cubicBezTo>
                  <a:cubicBezTo>
                    <a:pt x="54" y="17"/>
                    <a:pt x="54" y="17"/>
                    <a:pt x="54" y="17"/>
                  </a:cubicBezTo>
                  <a:close/>
                  <a:moveTo>
                    <a:pt x="12" y="33"/>
                  </a:moveTo>
                  <a:cubicBezTo>
                    <a:pt x="14" y="31"/>
                    <a:pt x="17" y="31"/>
                    <a:pt x="19" y="33"/>
                  </a:cubicBezTo>
                  <a:cubicBezTo>
                    <a:pt x="19" y="34"/>
                    <a:pt x="19" y="35"/>
                    <a:pt x="19" y="36"/>
                  </a:cubicBezTo>
                  <a:cubicBezTo>
                    <a:pt x="18" y="36"/>
                    <a:pt x="18" y="36"/>
                    <a:pt x="18" y="36"/>
                  </a:cubicBezTo>
                  <a:cubicBezTo>
                    <a:pt x="17" y="36"/>
                    <a:pt x="17" y="36"/>
                    <a:pt x="16" y="36"/>
                  </a:cubicBezTo>
                  <a:cubicBezTo>
                    <a:pt x="16" y="35"/>
                    <a:pt x="15" y="35"/>
                    <a:pt x="14" y="36"/>
                  </a:cubicBezTo>
                  <a:cubicBezTo>
                    <a:pt x="13" y="37"/>
                    <a:pt x="12" y="37"/>
                    <a:pt x="12" y="36"/>
                  </a:cubicBezTo>
                  <a:cubicBezTo>
                    <a:pt x="11" y="35"/>
                    <a:pt x="11" y="34"/>
                    <a:pt x="12" y="33"/>
                  </a:cubicBezTo>
                  <a:close/>
                  <a:moveTo>
                    <a:pt x="20" y="58"/>
                  </a:moveTo>
                  <a:cubicBezTo>
                    <a:pt x="19" y="59"/>
                    <a:pt x="17" y="60"/>
                    <a:pt x="15" y="60"/>
                  </a:cubicBezTo>
                  <a:cubicBezTo>
                    <a:pt x="13" y="60"/>
                    <a:pt x="12" y="59"/>
                    <a:pt x="11" y="58"/>
                  </a:cubicBezTo>
                  <a:cubicBezTo>
                    <a:pt x="10" y="57"/>
                    <a:pt x="10" y="56"/>
                    <a:pt x="11" y="56"/>
                  </a:cubicBezTo>
                  <a:cubicBezTo>
                    <a:pt x="11" y="55"/>
                    <a:pt x="12" y="55"/>
                    <a:pt x="13" y="56"/>
                  </a:cubicBezTo>
                  <a:cubicBezTo>
                    <a:pt x="14" y="57"/>
                    <a:pt x="16" y="57"/>
                    <a:pt x="17" y="56"/>
                  </a:cubicBezTo>
                  <a:cubicBezTo>
                    <a:pt x="18" y="55"/>
                    <a:pt x="19" y="55"/>
                    <a:pt x="20" y="56"/>
                  </a:cubicBezTo>
                  <a:cubicBezTo>
                    <a:pt x="21" y="56"/>
                    <a:pt x="21" y="57"/>
                    <a:pt x="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90">
              <a:extLst>
                <a:ext uri="{FF2B5EF4-FFF2-40B4-BE49-F238E27FC236}">
                  <a16:creationId xmlns:a16="http://schemas.microsoft.com/office/drawing/2014/main" id="{C1331AB3-865B-4560-947F-C8F04020AAF6}"/>
                </a:ext>
              </a:extLst>
            </p:cNvPr>
            <p:cNvSpPr>
              <a:spLocks/>
            </p:cNvSpPr>
            <p:nvPr/>
          </p:nvSpPr>
          <p:spPr bwMode="auto">
            <a:xfrm>
              <a:off x="17411700" y="3740151"/>
              <a:ext cx="165100" cy="644525"/>
            </a:xfrm>
            <a:custGeom>
              <a:avLst/>
              <a:gdLst>
                <a:gd name="T0" fmla="*/ 0 w 20"/>
                <a:gd name="T1" fmla="*/ 0 h 78"/>
                <a:gd name="T2" fmla="*/ 0 w 20"/>
                <a:gd name="T3" fmla="*/ 0 h 78"/>
                <a:gd name="T4" fmla="*/ 2 w 20"/>
                <a:gd name="T5" fmla="*/ 1 h 78"/>
                <a:gd name="T6" fmla="*/ 3 w 20"/>
                <a:gd name="T7" fmla="*/ 2 h 78"/>
                <a:gd name="T8" fmla="*/ 5 w 20"/>
                <a:gd name="T9" fmla="*/ 4 h 78"/>
                <a:gd name="T10" fmla="*/ 5 w 20"/>
                <a:gd name="T11" fmla="*/ 5 h 78"/>
                <a:gd name="T12" fmla="*/ 7 w 20"/>
                <a:gd name="T13" fmla="*/ 6 h 78"/>
                <a:gd name="T14" fmla="*/ 7 w 20"/>
                <a:gd name="T15" fmla="*/ 7 h 78"/>
                <a:gd name="T16" fmla="*/ 8 w 20"/>
                <a:gd name="T17" fmla="*/ 8 h 78"/>
                <a:gd name="T18" fmla="*/ 9 w 20"/>
                <a:gd name="T19" fmla="*/ 9 h 78"/>
                <a:gd name="T20" fmla="*/ 10 w 20"/>
                <a:gd name="T21" fmla="*/ 12 h 78"/>
                <a:gd name="T22" fmla="*/ 10 w 20"/>
                <a:gd name="T23" fmla="*/ 12 h 78"/>
                <a:gd name="T24" fmla="*/ 11 w 20"/>
                <a:gd name="T25" fmla="*/ 14 h 78"/>
                <a:gd name="T26" fmla="*/ 11 w 20"/>
                <a:gd name="T27" fmla="*/ 15 h 78"/>
                <a:gd name="T28" fmla="*/ 12 w 20"/>
                <a:gd name="T29" fmla="*/ 17 h 78"/>
                <a:gd name="T30" fmla="*/ 12 w 20"/>
                <a:gd name="T31" fmla="*/ 18 h 78"/>
                <a:gd name="T32" fmla="*/ 12 w 20"/>
                <a:gd name="T33" fmla="*/ 21 h 78"/>
                <a:gd name="T34" fmla="*/ 12 w 20"/>
                <a:gd name="T35" fmla="*/ 78 h 78"/>
                <a:gd name="T36" fmla="*/ 20 w 20"/>
                <a:gd name="T37" fmla="*/ 78 h 78"/>
                <a:gd name="T38" fmla="*/ 20 w 20"/>
                <a:gd name="T39" fmla="*/ 21 h 78"/>
                <a:gd name="T40" fmla="*/ 0 w 20"/>
                <a:gd name="T4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78">
                  <a:moveTo>
                    <a:pt x="0" y="0"/>
                  </a:moveTo>
                  <a:cubicBezTo>
                    <a:pt x="0" y="0"/>
                    <a:pt x="0" y="0"/>
                    <a:pt x="0" y="0"/>
                  </a:cubicBezTo>
                  <a:cubicBezTo>
                    <a:pt x="1" y="1"/>
                    <a:pt x="2" y="1"/>
                    <a:pt x="2" y="1"/>
                  </a:cubicBezTo>
                  <a:cubicBezTo>
                    <a:pt x="2" y="2"/>
                    <a:pt x="2" y="2"/>
                    <a:pt x="3" y="2"/>
                  </a:cubicBezTo>
                  <a:cubicBezTo>
                    <a:pt x="4" y="3"/>
                    <a:pt x="4" y="3"/>
                    <a:pt x="5" y="4"/>
                  </a:cubicBezTo>
                  <a:cubicBezTo>
                    <a:pt x="5" y="4"/>
                    <a:pt x="5" y="4"/>
                    <a:pt x="5" y="5"/>
                  </a:cubicBezTo>
                  <a:cubicBezTo>
                    <a:pt x="6" y="5"/>
                    <a:pt x="6" y="5"/>
                    <a:pt x="7" y="6"/>
                  </a:cubicBezTo>
                  <a:cubicBezTo>
                    <a:pt x="7" y="6"/>
                    <a:pt x="7" y="7"/>
                    <a:pt x="7" y="7"/>
                  </a:cubicBezTo>
                  <a:cubicBezTo>
                    <a:pt x="8" y="7"/>
                    <a:pt x="8" y="8"/>
                    <a:pt x="8" y="8"/>
                  </a:cubicBezTo>
                  <a:cubicBezTo>
                    <a:pt x="8" y="9"/>
                    <a:pt x="8" y="9"/>
                    <a:pt x="9" y="9"/>
                  </a:cubicBezTo>
                  <a:cubicBezTo>
                    <a:pt x="9" y="10"/>
                    <a:pt x="10" y="11"/>
                    <a:pt x="10" y="12"/>
                  </a:cubicBezTo>
                  <a:cubicBezTo>
                    <a:pt x="10" y="12"/>
                    <a:pt x="10" y="12"/>
                    <a:pt x="10" y="12"/>
                  </a:cubicBezTo>
                  <a:cubicBezTo>
                    <a:pt x="10" y="13"/>
                    <a:pt x="11" y="14"/>
                    <a:pt x="11" y="14"/>
                  </a:cubicBezTo>
                  <a:cubicBezTo>
                    <a:pt x="11" y="15"/>
                    <a:pt x="11" y="15"/>
                    <a:pt x="11" y="15"/>
                  </a:cubicBezTo>
                  <a:cubicBezTo>
                    <a:pt x="11" y="16"/>
                    <a:pt x="11" y="17"/>
                    <a:pt x="12" y="17"/>
                  </a:cubicBezTo>
                  <a:cubicBezTo>
                    <a:pt x="12" y="18"/>
                    <a:pt x="12" y="18"/>
                    <a:pt x="12" y="18"/>
                  </a:cubicBezTo>
                  <a:cubicBezTo>
                    <a:pt x="12" y="19"/>
                    <a:pt x="12" y="20"/>
                    <a:pt x="12" y="21"/>
                  </a:cubicBezTo>
                  <a:cubicBezTo>
                    <a:pt x="12" y="78"/>
                    <a:pt x="12" y="78"/>
                    <a:pt x="12" y="78"/>
                  </a:cubicBezTo>
                  <a:cubicBezTo>
                    <a:pt x="20" y="78"/>
                    <a:pt x="20" y="78"/>
                    <a:pt x="20" y="78"/>
                  </a:cubicBezTo>
                  <a:cubicBezTo>
                    <a:pt x="20" y="21"/>
                    <a:pt x="20" y="21"/>
                    <a:pt x="20" y="21"/>
                  </a:cubicBezTo>
                  <a:cubicBezTo>
                    <a:pt x="20" y="10"/>
                    <a:pt x="1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91">
              <a:extLst>
                <a:ext uri="{FF2B5EF4-FFF2-40B4-BE49-F238E27FC236}">
                  <a16:creationId xmlns:a16="http://schemas.microsoft.com/office/drawing/2014/main" id="{33F4F4D4-4456-422F-959E-AA038C351412}"/>
                </a:ext>
              </a:extLst>
            </p:cNvPr>
            <p:cNvSpPr>
              <a:spLocks/>
            </p:cNvSpPr>
            <p:nvPr/>
          </p:nvSpPr>
          <p:spPr bwMode="auto">
            <a:xfrm>
              <a:off x="17321213" y="3740151"/>
              <a:ext cx="157163" cy="644525"/>
            </a:xfrm>
            <a:custGeom>
              <a:avLst/>
              <a:gdLst>
                <a:gd name="T0" fmla="*/ 19 w 19"/>
                <a:gd name="T1" fmla="*/ 17 h 78"/>
                <a:gd name="T2" fmla="*/ 18 w 19"/>
                <a:gd name="T3" fmla="*/ 14 h 78"/>
                <a:gd name="T4" fmla="*/ 18 w 19"/>
                <a:gd name="T5" fmla="*/ 13 h 78"/>
                <a:gd name="T6" fmla="*/ 16 w 19"/>
                <a:gd name="T7" fmla="*/ 10 h 78"/>
                <a:gd name="T8" fmla="*/ 16 w 19"/>
                <a:gd name="T9" fmla="*/ 10 h 78"/>
                <a:gd name="T10" fmla="*/ 14 w 19"/>
                <a:gd name="T11" fmla="*/ 7 h 78"/>
                <a:gd name="T12" fmla="*/ 14 w 19"/>
                <a:gd name="T13" fmla="*/ 7 h 78"/>
                <a:gd name="T14" fmla="*/ 11 w 19"/>
                <a:gd name="T15" fmla="*/ 5 h 78"/>
                <a:gd name="T16" fmla="*/ 11 w 19"/>
                <a:gd name="T17" fmla="*/ 4 h 78"/>
                <a:gd name="T18" fmla="*/ 8 w 19"/>
                <a:gd name="T19" fmla="*/ 3 h 78"/>
                <a:gd name="T20" fmla="*/ 8 w 19"/>
                <a:gd name="T21" fmla="*/ 2 h 78"/>
                <a:gd name="T22" fmla="*/ 5 w 19"/>
                <a:gd name="T23" fmla="*/ 1 h 78"/>
                <a:gd name="T24" fmla="*/ 4 w 19"/>
                <a:gd name="T25" fmla="*/ 1 h 78"/>
                <a:gd name="T26" fmla="*/ 1 w 19"/>
                <a:gd name="T27" fmla="*/ 0 h 78"/>
                <a:gd name="T28" fmla="*/ 0 w 19"/>
                <a:gd name="T29" fmla="*/ 0 h 78"/>
                <a:gd name="T30" fmla="*/ 0 w 19"/>
                <a:gd name="T31" fmla="*/ 0 h 78"/>
                <a:gd name="T32" fmla="*/ 1 w 19"/>
                <a:gd name="T33" fmla="*/ 1 h 78"/>
                <a:gd name="T34" fmla="*/ 2 w 19"/>
                <a:gd name="T35" fmla="*/ 2 h 78"/>
                <a:gd name="T36" fmla="*/ 4 w 19"/>
                <a:gd name="T37" fmla="*/ 4 h 78"/>
                <a:gd name="T38" fmla="*/ 5 w 19"/>
                <a:gd name="T39" fmla="*/ 5 h 78"/>
                <a:gd name="T40" fmla="*/ 6 w 19"/>
                <a:gd name="T41" fmla="*/ 6 h 78"/>
                <a:gd name="T42" fmla="*/ 7 w 19"/>
                <a:gd name="T43" fmla="*/ 7 h 78"/>
                <a:gd name="T44" fmla="*/ 8 w 19"/>
                <a:gd name="T45" fmla="*/ 8 h 78"/>
                <a:gd name="T46" fmla="*/ 8 w 19"/>
                <a:gd name="T47" fmla="*/ 9 h 78"/>
                <a:gd name="T48" fmla="*/ 9 w 19"/>
                <a:gd name="T49" fmla="*/ 12 h 78"/>
                <a:gd name="T50" fmla="*/ 10 w 19"/>
                <a:gd name="T51" fmla="*/ 12 h 78"/>
                <a:gd name="T52" fmla="*/ 10 w 19"/>
                <a:gd name="T53" fmla="*/ 14 h 78"/>
                <a:gd name="T54" fmla="*/ 10 w 19"/>
                <a:gd name="T55" fmla="*/ 15 h 78"/>
                <a:gd name="T56" fmla="*/ 11 w 19"/>
                <a:gd name="T57" fmla="*/ 17 h 78"/>
                <a:gd name="T58" fmla="*/ 11 w 19"/>
                <a:gd name="T59" fmla="*/ 18 h 78"/>
                <a:gd name="T60" fmla="*/ 11 w 19"/>
                <a:gd name="T61" fmla="*/ 21 h 78"/>
                <a:gd name="T62" fmla="*/ 11 w 19"/>
                <a:gd name="T63" fmla="*/ 78 h 78"/>
                <a:gd name="T64" fmla="*/ 19 w 19"/>
                <a:gd name="T65" fmla="*/ 78 h 78"/>
                <a:gd name="T66" fmla="*/ 19 w 19"/>
                <a:gd name="T67" fmla="*/ 21 h 78"/>
                <a:gd name="T68" fmla="*/ 19 w 19"/>
                <a:gd name="T69" fmla="*/ 17 h 78"/>
                <a:gd name="T70" fmla="*/ 19 w 19"/>
                <a:gd name="T71" fmla="*/ 1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78">
                  <a:moveTo>
                    <a:pt x="19" y="17"/>
                  </a:moveTo>
                  <a:cubicBezTo>
                    <a:pt x="19" y="16"/>
                    <a:pt x="18" y="15"/>
                    <a:pt x="18" y="14"/>
                  </a:cubicBezTo>
                  <a:cubicBezTo>
                    <a:pt x="18" y="14"/>
                    <a:pt x="18" y="14"/>
                    <a:pt x="18" y="13"/>
                  </a:cubicBezTo>
                  <a:cubicBezTo>
                    <a:pt x="17" y="12"/>
                    <a:pt x="17" y="11"/>
                    <a:pt x="16" y="10"/>
                  </a:cubicBezTo>
                  <a:cubicBezTo>
                    <a:pt x="16" y="10"/>
                    <a:pt x="16" y="10"/>
                    <a:pt x="16" y="10"/>
                  </a:cubicBezTo>
                  <a:cubicBezTo>
                    <a:pt x="15" y="9"/>
                    <a:pt x="15" y="8"/>
                    <a:pt x="14" y="7"/>
                  </a:cubicBezTo>
                  <a:cubicBezTo>
                    <a:pt x="14" y="7"/>
                    <a:pt x="14" y="7"/>
                    <a:pt x="14" y="7"/>
                  </a:cubicBezTo>
                  <a:cubicBezTo>
                    <a:pt x="13" y="6"/>
                    <a:pt x="12" y="5"/>
                    <a:pt x="11" y="5"/>
                  </a:cubicBezTo>
                  <a:cubicBezTo>
                    <a:pt x="11" y="5"/>
                    <a:pt x="11" y="5"/>
                    <a:pt x="11" y="4"/>
                  </a:cubicBezTo>
                  <a:cubicBezTo>
                    <a:pt x="10" y="4"/>
                    <a:pt x="9" y="3"/>
                    <a:pt x="8" y="3"/>
                  </a:cubicBezTo>
                  <a:cubicBezTo>
                    <a:pt x="8" y="3"/>
                    <a:pt x="8" y="3"/>
                    <a:pt x="8" y="2"/>
                  </a:cubicBezTo>
                  <a:cubicBezTo>
                    <a:pt x="7" y="2"/>
                    <a:pt x="6" y="1"/>
                    <a:pt x="5" y="1"/>
                  </a:cubicBezTo>
                  <a:cubicBezTo>
                    <a:pt x="5" y="1"/>
                    <a:pt x="5" y="1"/>
                    <a:pt x="4" y="1"/>
                  </a:cubicBezTo>
                  <a:cubicBezTo>
                    <a:pt x="3" y="1"/>
                    <a:pt x="2" y="0"/>
                    <a:pt x="1" y="0"/>
                  </a:cubicBezTo>
                  <a:cubicBezTo>
                    <a:pt x="0" y="0"/>
                    <a:pt x="0" y="0"/>
                    <a:pt x="0" y="0"/>
                  </a:cubicBezTo>
                  <a:cubicBezTo>
                    <a:pt x="0" y="0"/>
                    <a:pt x="0" y="0"/>
                    <a:pt x="0" y="0"/>
                  </a:cubicBezTo>
                  <a:cubicBezTo>
                    <a:pt x="0" y="1"/>
                    <a:pt x="1" y="1"/>
                    <a:pt x="1" y="1"/>
                  </a:cubicBezTo>
                  <a:cubicBezTo>
                    <a:pt x="2" y="2"/>
                    <a:pt x="2" y="2"/>
                    <a:pt x="2" y="2"/>
                  </a:cubicBezTo>
                  <a:cubicBezTo>
                    <a:pt x="3" y="3"/>
                    <a:pt x="3" y="3"/>
                    <a:pt x="4" y="4"/>
                  </a:cubicBezTo>
                  <a:cubicBezTo>
                    <a:pt x="4" y="4"/>
                    <a:pt x="5" y="4"/>
                    <a:pt x="5" y="5"/>
                  </a:cubicBezTo>
                  <a:cubicBezTo>
                    <a:pt x="5" y="5"/>
                    <a:pt x="6" y="5"/>
                    <a:pt x="6" y="6"/>
                  </a:cubicBezTo>
                  <a:cubicBezTo>
                    <a:pt x="6" y="6"/>
                    <a:pt x="6" y="7"/>
                    <a:pt x="7" y="7"/>
                  </a:cubicBezTo>
                  <a:cubicBezTo>
                    <a:pt x="7" y="7"/>
                    <a:pt x="7" y="8"/>
                    <a:pt x="8" y="8"/>
                  </a:cubicBezTo>
                  <a:cubicBezTo>
                    <a:pt x="8" y="9"/>
                    <a:pt x="8" y="9"/>
                    <a:pt x="8" y="9"/>
                  </a:cubicBezTo>
                  <a:cubicBezTo>
                    <a:pt x="8" y="10"/>
                    <a:pt x="9" y="11"/>
                    <a:pt x="9" y="12"/>
                  </a:cubicBezTo>
                  <a:cubicBezTo>
                    <a:pt x="9" y="12"/>
                    <a:pt x="9" y="12"/>
                    <a:pt x="10" y="12"/>
                  </a:cubicBezTo>
                  <a:cubicBezTo>
                    <a:pt x="10" y="13"/>
                    <a:pt x="10" y="14"/>
                    <a:pt x="10" y="14"/>
                  </a:cubicBezTo>
                  <a:cubicBezTo>
                    <a:pt x="10" y="15"/>
                    <a:pt x="10" y="15"/>
                    <a:pt x="10" y="15"/>
                  </a:cubicBezTo>
                  <a:cubicBezTo>
                    <a:pt x="11" y="16"/>
                    <a:pt x="11" y="17"/>
                    <a:pt x="11" y="17"/>
                  </a:cubicBezTo>
                  <a:cubicBezTo>
                    <a:pt x="11" y="18"/>
                    <a:pt x="11" y="18"/>
                    <a:pt x="11" y="18"/>
                  </a:cubicBezTo>
                  <a:cubicBezTo>
                    <a:pt x="11" y="19"/>
                    <a:pt x="11" y="20"/>
                    <a:pt x="11" y="21"/>
                  </a:cubicBezTo>
                  <a:cubicBezTo>
                    <a:pt x="11" y="78"/>
                    <a:pt x="11" y="78"/>
                    <a:pt x="11" y="78"/>
                  </a:cubicBezTo>
                  <a:cubicBezTo>
                    <a:pt x="19" y="78"/>
                    <a:pt x="19" y="78"/>
                    <a:pt x="19" y="78"/>
                  </a:cubicBezTo>
                  <a:cubicBezTo>
                    <a:pt x="19" y="21"/>
                    <a:pt x="19" y="21"/>
                    <a:pt x="19" y="21"/>
                  </a:cubicBezTo>
                  <a:cubicBezTo>
                    <a:pt x="19" y="20"/>
                    <a:pt x="19" y="18"/>
                    <a:pt x="19" y="17"/>
                  </a:cubicBezTo>
                  <a:cubicBezTo>
                    <a:pt x="19" y="17"/>
                    <a:pt x="19" y="17"/>
                    <a:pt x="19"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a:extLst>
              <a:ext uri="{FF2B5EF4-FFF2-40B4-BE49-F238E27FC236}">
                <a16:creationId xmlns:a16="http://schemas.microsoft.com/office/drawing/2014/main" id="{3618EBCB-62D6-4A4F-AE09-2780061713B8}"/>
              </a:ext>
            </a:extLst>
          </p:cNvPr>
          <p:cNvSpPr txBox="1"/>
          <p:nvPr/>
        </p:nvSpPr>
        <p:spPr>
          <a:xfrm>
            <a:off x="14472885" y="11827175"/>
            <a:ext cx="4203291" cy="523220"/>
          </a:xfrm>
          <a:prstGeom prst="rect">
            <a:avLst/>
          </a:prstGeom>
          <a:noFill/>
        </p:spPr>
        <p:txBody>
          <a:bodyPr wrap="square" rtlCol="0">
            <a:spAutoFit/>
          </a:bodyPr>
          <a:lstStyle/>
          <a:p>
            <a:pPr algn="ctr"/>
            <a:r>
              <a:rPr lang="en-US" sz="2800" b="1" dirty="0"/>
              <a:t>Referral </a:t>
            </a:r>
          </a:p>
        </p:txBody>
      </p:sp>
      <p:cxnSp>
        <p:nvCxnSpPr>
          <p:cNvPr id="55" name="Straight Arrow Connector 54">
            <a:extLst>
              <a:ext uri="{FF2B5EF4-FFF2-40B4-BE49-F238E27FC236}">
                <a16:creationId xmlns:a16="http://schemas.microsoft.com/office/drawing/2014/main" id="{86299650-631F-44D8-98A5-0A5AAC91D854}"/>
              </a:ext>
            </a:extLst>
          </p:cNvPr>
          <p:cNvCxnSpPr>
            <a:cxnSpLocks/>
          </p:cNvCxnSpPr>
          <p:nvPr/>
        </p:nvCxnSpPr>
        <p:spPr>
          <a:xfrm>
            <a:off x="5043944" y="5762370"/>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84F7372-401B-45A2-BB56-FF237704753D}"/>
              </a:ext>
            </a:extLst>
          </p:cNvPr>
          <p:cNvCxnSpPr>
            <a:cxnSpLocks/>
          </p:cNvCxnSpPr>
          <p:nvPr/>
        </p:nvCxnSpPr>
        <p:spPr>
          <a:xfrm>
            <a:off x="7585582" y="5737788"/>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6B13786-A0DD-4E8A-A9C1-C7240CA7D4B9}"/>
              </a:ext>
            </a:extLst>
          </p:cNvPr>
          <p:cNvCxnSpPr>
            <a:cxnSpLocks/>
          </p:cNvCxnSpPr>
          <p:nvPr/>
        </p:nvCxnSpPr>
        <p:spPr>
          <a:xfrm>
            <a:off x="10009237" y="5772202"/>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9CC097D-8457-4785-AB66-54A3E97539ED}"/>
              </a:ext>
            </a:extLst>
          </p:cNvPr>
          <p:cNvCxnSpPr>
            <a:cxnSpLocks/>
          </p:cNvCxnSpPr>
          <p:nvPr/>
        </p:nvCxnSpPr>
        <p:spPr>
          <a:xfrm>
            <a:off x="12432892" y="5777117"/>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1F536851-F5F9-44E3-B11B-6F72035653D2}"/>
              </a:ext>
            </a:extLst>
          </p:cNvPr>
          <p:cNvCxnSpPr>
            <a:cxnSpLocks/>
          </p:cNvCxnSpPr>
          <p:nvPr/>
        </p:nvCxnSpPr>
        <p:spPr>
          <a:xfrm>
            <a:off x="14797553" y="5782034"/>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CB49ECAD-8881-4F96-916E-0A3886171903}"/>
              </a:ext>
            </a:extLst>
          </p:cNvPr>
          <p:cNvCxnSpPr>
            <a:cxnSpLocks/>
          </p:cNvCxnSpPr>
          <p:nvPr/>
        </p:nvCxnSpPr>
        <p:spPr>
          <a:xfrm>
            <a:off x="17663655" y="5757452"/>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FE8B416-1FC3-48B0-89E1-E0C77A2F2BCC}"/>
              </a:ext>
            </a:extLst>
          </p:cNvPr>
          <p:cNvCxnSpPr>
            <a:cxnSpLocks/>
          </p:cNvCxnSpPr>
          <p:nvPr/>
        </p:nvCxnSpPr>
        <p:spPr>
          <a:xfrm>
            <a:off x="20529762" y="5791864"/>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0A22FA1-3E5B-465A-9822-3D1C843FC3BB}"/>
              </a:ext>
            </a:extLst>
          </p:cNvPr>
          <p:cNvCxnSpPr>
            <a:cxnSpLocks/>
          </p:cNvCxnSpPr>
          <p:nvPr/>
        </p:nvCxnSpPr>
        <p:spPr>
          <a:xfrm flipH="1">
            <a:off x="17314602" y="11029835"/>
            <a:ext cx="1340905"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2AEF131-88AE-49F5-933C-DCB4F7CB2109}"/>
              </a:ext>
            </a:extLst>
          </p:cNvPr>
          <p:cNvCxnSpPr>
            <a:cxnSpLocks/>
          </p:cNvCxnSpPr>
          <p:nvPr/>
        </p:nvCxnSpPr>
        <p:spPr>
          <a:xfrm flipH="1" flipV="1">
            <a:off x="19626700" y="7247381"/>
            <a:ext cx="7556" cy="207127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632A8CA-D486-4889-B1E2-22E8BB501B99}"/>
              </a:ext>
            </a:extLst>
          </p:cNvPr>
          <p:cNvCxnSpPr>
            <a:cxnSpLocks/>
          </p:cNvCxnSpPr>
          <p:nvPr/>
        </p:nvCxnSpPr>
        <p:spPr>
          <a:xfrm flipH="1" flipV="1">
            <a:off x="12154687" y="8134272"/>
            <a:ext cx="3325070" cy="2541844"/>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8502D1AE-6C53-4E96-8970-75D40CC02FC4}"/>
              </a:ext>
            </a:extLst>
          </p:cNvPr>
          <p:cNvGrpSpPr/>
          <p:nvPr/>
        </p:nvGrpSpPr>
        <p:grpSpPr>
          <a:xfrm>
            <a:off x="8748114" y="5259361"/>
            <a:ext cx="1110353" cy="999553"/>
            <a:chOff x="6416011" y="9378156"/>
            <a:chExt cx="777875" cy="720724"/>
          </a:xfrm>
          <a:solidFill>
            <a:schemeClr val="tx1"/>
          </a:solidFill>
        </p:grpSpPr>
        <p:sp>
          <p:nvSpPr>
            <p:cNvPr id="68" name="Freeform 257">
              <a:extLst>
                <a:ext uri="{FF2B5EF4-FFF2-40B4-BE49-F238E27FC236}">
                  <a16:creationId xmlns:a16="http://schemas.microsoft.com/office/drawing/2014/main" id="{9721295B-65DA-455D-8C29-AF7B92B4F709}"/>
                </a:ext>
              </a:extLst>
            </p:cNvPr>
            <p:cNvSpPr>
              <a:spLocks noEditPoints="1"/>
            </p:cNvSpPr>
            <p:nvPr/>
          </p:nvSpPr>
          <p:spPr bwMode="auto">
            <a:xfrm>
              <a:off x="6416011" y="9516268"/>
              <a:ext cx="777875" cy="582612"/>
            </a:xfrm>
            <a:custGeom>
              <a:avLst/>
              <a:gdLst>
                <a:gd name="T0" fmla="*/ 0 w 79"/>
                <a:gd name="T1" fmla="*/ 56 h 59"/>
                <a:gd name="T2" fmla="*/ 3 w 79"/>
                <a:gd name="T3" fmla="*/ 59 h 59"/>
                <a:gd name="T4" fmla="*/ 76 w 79"/>
                <a:gd name="T5" fmla="*/ 59 h 59"/>
                <a:gd name="T6" fmla="*/ 79 w 79"/>
                <a:gd name="T7" fmla="*/ 56 h 59"/>
                <a:gd name="T8" fmla="*/ 79 w 79"/>
                <a:gd name="T9" fmla="*/ 0 h 59"/>
                <a:gd name="T10" fmla="*/ 0 w 79"/>
                <a:gd name="T11" fmla="*/ 0 h 59"/>
                <a:gd name="T12" fmla="*/ 0 w 79"/>
                <a:gd name="T13" fmla="*/ 56 h 59"/>
                <a:gd name="T14" fmla="*/ 70 w 79"/>
                <a:gd name="T15" fmla="*/ 48 h 59"/>
                <a:gd name="T16" fmla="*/ 61 w 79"/>
                <a:gd name="T17" fmla="*/ 48 h 59"/>
                <a:gd name="T18" fmla="*/ 59 w 79"/>
                <a:gd name="T19" fmla="*/ 46 h 59"/>
                <a:gd name="T20" fmla="*/ 61 w 79"/>
                <a:gd name="T21" fmla="*/ 45 h 59"/>
                <a:gd name="T22" fmla="*/ 70 w 79"/>
                <a:gd name="T23" fmla="*/ 45 h 59"/>
                <a:gd name="T24" fmla="*/ 72 w 79"/>
                <a:gd name="T25" fmla="*/ 46 h 59"/>
                <a:gd name="T26" fmla="*/ 70 w 79"/>
                <a:gd name="T27" fmla="*/ 48 h 59"/>
                <a:gd name="T28" fmla="*/ 52 w 79"/>
                <a:gd name="T29" fmla="*/ 10 h 59"/>
                <a:gd name="T30" fmla="*/ 70 w 79"/>
                <a:gd name="T31" fmla="*/ 10 h 59"/>
                <a:gd name="T32" fmla="*/ 72 w 79"/>
                <a:gd name="T33" fmla="*/ 12 h 59"/>
                <a:gd name="T34" fmla="*/ 70 w 79"/>
                <a:gd name="T35" fmla="*/ 14 h 59"/>
                <a:gd name="T36" fmla="*/ 52 w 79"/>
                <a:gd name="T37" fmla="*/ 14 h 59"/>
                <a:gd name="T38" fmla="*/ 50 w 79"/>
                <a:gd name="T39" fmla="*/ 12 h 59"/>
                <a:gd name="T40" fmla="*/ 52 w 79"/>
                <a:gd name="T41" fmla="*/ 10 h 59"/>
                <a:gd name="T42" fmla="*/ 52 w 79"/>
                <a:gd name="T43" fmla="*/ 19 h 59"/>
                <a:gd name="T44" fmla="*/ 70 w 79"/>
                <a:gd name="T45" fmla="*/ 19 h 59"/>
                <a:gd name="T46" fmla="*/ 72 w 79"/>
                <a:gd name="T47" fmla="*/ 21 h 59"/>
                <a:gd name="T48" fmla="*/ 70 w 79"/>
                <a:gd name="T49" fmla="*/ 23 h 59"/>
                <a:gd name="T50" fmla="*/ 52 w 79"/>
                <a:gd name="T51" fmla="*/ 23 h 59"/>
                <a:gd name="T52" fmla="*/ 50 w 79"/>
                <a:gd name="T53" fmla="*/ 21 h 59"/>
                <a:gd name="T54" fmla="*/ 52 w 79"/>
                <a:gd name="T55" fmla="*/ 19 h 59"/>
                <a:gd name="T56" fmla="*/ 52 w 79"/>
                <a:gd name="T57" fmla="*/ 28 h 59"/>
                <a:gd name="T58" fmla="*/ 70 w 79"/>
                <a:gd name="T59" fmla="*/ 28 h 59"/>
                <a:gd name="T60" fmla="*/ 72 w 79"/>
                <a:gd name="T61" fmla="*/ 29 h 59"/>
                <a:gd name="T62" fmla="*/ 70 w 79"/>
                <a:gd name="T63" fmla="*/ 31 h 59"/>
                <a:gd name="T64" fmla="*/ 52 w 79"/>
                <a:gd name="T65" fmla="*/ 31 h 59"/>
                <a:gd name="T66" fmla="*/ 50 w 79"/>
                <a:gd name="T67" fmla="*/ 29 h 59"/>
                <a:gd name="T68" fmla="*/ 52 w 79"/>
                <a:gd name="T69" fmla="*/ 28 h 59"/>
                <a:gd name="T70" fmla="*/ 52 w 79"/>
                <a:gd name="T71" fmla="*/ 36 h 59"/>
                <a:gd name="T72" fmla="*/ 70 w 79"/>
                <a:gd name="T73" fmla="*/ 36 h 59"/>
                <a:gd name="T74" fmla="*/ 72 w 79"/>
                <a:gd name="T75" fmla="*/ 38 h 59"/>
                <a:gd name="T76" fmla="*/ 70 w 79"/>
                <a:gd name="T77" fmla="*/ 40 h 59"/>
                <a:gd name="T78" fmla="*/ 52 w 79"/>
                <a:gd name="T79" fmla="*/ 40 h 59"/>
                <a:gd name="T80" fmla="*/ 50 w 79"/>
                <a:gd name="T81" fmla="*/ 38 h 59"/>
                <a:gd name="T82" fmla="*/ 52 w 79"/>
                <a:gd name="T83" fmla="*/ 36 h 59"/>
                <a:gd name="T84" fmla="*/ 27 w 79"/>
                <a:gd name="T85" fmla="*/ 10 h 59"/>
                <a:gd name="T86" fmla="*/ 46 w 79"/>
                <a:gd name="T87" fmla="*/ 29 h 59"/>
                <a:gd name="T88" fmla="*/ 27 w 79"/>
                <a:gd name="T89" fmla="*/ 48 h 59"/>
                <a:gd name="T90" fmla="*/ 8 w 79"/>
                <a:gd name="T91" fmla="*/ 29 h 59"/>
                <a:gd name="T92" fmla="*/ 27 w 79"/>
                <a:gd name="T93"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 h="59">
                  <a:moveTo>
                    <a:pt x="0" y="56"/>
                  </a:moveTo>
                  <a:cubicBezTo>
                    <a:pt x="0" y="57"/>
                    <a:pt x="2" y="59"/>
                    <a:pt x="3" y="59"/>
                  </a:cubicBezTo>
                  <a:cubicBezTo>
                    <a:pt x="76" y="59"/>
                    <a:pt x="76" y="59"/>
                    <a:pt x="76" y="59"/>
                  </a:cubicBezTo>
                  <a:cubicBezTo>
                    <a:pt x="78" y="59"/>
                    <a:pt x="79" y="57"/>
                    <a:pt x="79" y="56"/>
                  </a:cubicBezTo>
                  <a:cubicBezTo>
                    <a:pt x="79" y="0"/>
                    <a:pt x="79" y="0"/>
                    <a:pt x="79" y="0"/>
                  </a:cubicBezTo>
                  <a:cubicBezTo>
                    <a:pt x="0" y="0"/>
                    <a:pt x="0" y="0"/>
                    <a:pt x="0" y="0"/>
                  </a:cubicBezTo>
                  <a:lnTo>
                    <a:pt x="0" y="56"/>
                  </a:lnTo>
                  <a:close/>
                  <a:moveTo>
                    <a:pt x="70" y="48"/>
                  </a:moveTo>
                  <a:cubicBezTo>
                    <a:pt x="61" y="48"/>
                    <a:pt x="61" y="48"/>
                    <a:pt x="61" y="48"/>
                  </a:cubicBezTo>
                  <a:cubicBezTo>
                    <a:pt x="60" y="48"/>
                    <a:pt x="59" y="47"/>
                    <a:pt x="59" y="46"/>
                  </a:cubicBezTo>
                  <a:cubicBezTo>
                    <a:pt x="59" y="46"/>
                    <a:pt x="60" y="45"/>
                    <a:pt x="61" y="45"/>
                  </a:cubicBezTo>
                  <a:cubicBezTo>
                    <a:pt x="70" y="45"/>
                    <a:pt x="70" y="45"/>
                    <a:pt x="70" y="45"/>
                  </a:cubicBezTo>
                  <a:cubicBezTo>
                    <a:pt x="71" y="45"/>
                    <a:pt x="72" y="46"/>
                    <a:pt x="72" y="46"/>
                  </a:cubicBezTo>
                  <a:cubicBezTo>
                    <a:pt x="72" y="47"/>
                    <a:pt x="71" y="48"/>
                    <a:pt x="70" y="48"/>
                  </a:cubicBezTo>
                  <a:close/>
                  <a:moveTo>
                    <a:pt x="52" y="10"/>
                  </a:moveTo>
                  <a:cubicBezTo>
                    <a:pt x="70" y="10"/>
                    <a:pt x="70" y="10"/>
                    <a:pt x="70" y="10"/>
                  </a:cubicBezTo>
                  <a:cubicBezTo>
                    <a:pt x="71" y="10"/>
                    <a:pt x="72" y="11"/>
                    <a:pt x="72" y="12"/>
                  </a:cubicBezTo>
                  <a:cubicBezTo>
                    <a:pt x="72" y="13"/>
                    <a:pt x="71" y="14"/>
                    <a:pt x="70" y="14"/>
                  </a:cubicBezTo>
                  <a:cubicBezTo>
                    <a:pt x="52" y="14"/>
                    <a:pt x="52" y="14"/>
                    <a:pt x="52" y="14"/>
                  </a:cubicBezTo>
                  <a:cubicBezTo>
                    <a:pt x="51" y="14"/>
                    <a:pt x="50" y="13"/>
                    <a:pt x="50" y="12"/>
                  </a:cubicBezTo>
                  <a:cubicBezTo>
                    <a:pt x="50" y="11"/>
                    <a:pt x="51" y="10"/>
                    <a:pt x="52" y="10"/>
                  </a:cubicBezTo>
                  <a:close/>
                  <a:moveTo>
                    <a:pt x="52" y="19"/>
                  </a:moveTo>
                  <a:cubicBezTo>
                    <a:pt x="70" y="19"/>
                    <a:pt x="70" y="19"/>
                    <a:pt x="70" y="19"/>
                  </a:cubicBezTo>
                  <a:cubicBezTo>
                    <a:pt x="71" y="19"/>
                    <a:pt x="72" y="20"/>
                    <a:pt x="72" y="21"/>
                  </a:cubicBezTo>
                  <a:cubicBezTo>
                    <a:pt x="72" y="22"/>
                    <a:pt x="71" y="23"/>
                    <a:pt x="70" y="23"/>
                  </a:cubicBezTo>
                  <a:cubicBezTo>
                    <a:pt x="52" y="23"/>
                    <a:pt x="52" y="23"/>
                    <a:pt x="52" y="23"/>
                  </a:cubicBezTo>
                  <a:cubicBezTo>
                    <a:pt x="51" y="23"/>
                    <a:pt x="50" y="22"/>
                    <a:pt x="50" y="21"/>
                  </a:cubicBezTo>
                  <a:cubicBezTo>
                    <a:pt x="50" y="20"/>
                    <a:pt x="51" y="19"/>
                    <a:pt x="52" y="19"/>
                  </a:cubicBezTo>
                  <a:close/>
                  <a:moveTo>
                    <a:pt x="52" y="28"/>
                  </a:moveTo>
                  <a:cubicBezTo>
                    <a:pt x="70" y="28"/>
                    <a:pt x="70" y="28"/>
                    <a:pt x="70" y="28"/>
                  </a:cubicBezTo>
                  <a:cubicBezTo>
                    <a:pt x="71" y="28"/>
                    <a:pt x="72" y="28"/>
                    <a:pt x="72" y="29"/>
                  </a:cubicBezTo>
                  <a:cubicBezTo>
                    <a:pt x="72" y="30"/>
                    <a:pt x="71" y="31"/>
                    <a:pt x="70" y="31"/>
                  </a:cubicBezTo>
                  <a:cubicBezTo>
                    <a:pt x="52" y="31"/>
                    <a:pt x="52" y="31"/>
                    <a:pt x="52" y="31"/>
                  </a:cubicBezTo>
                  <a:cubicBezTo>
                    <a:pt x="51" y="31"/>
                    <a:pt x="50" y="30"/>
                    <a:pt x="50" y="29"/>
                  </a:cubicBezTo>
                  <a:cubicBezTo>
                    <a:pt x="50" y="28"/>
                    <a:pt x="51" y="28"/>
                    <a:pt x="52" y="28"/>
                  </a:cubicBezTo>
                  <a:close/>
                  <a:moveTo>
                    <a:pt x="52" y="36"/>
                  </a:moveTo>
                  <a:cubicBezTo>
                    <a:pt x="70" y="36"/>
                    <a:pt x="70" y="36"/>
                    <a:pt x="70" y="36"/>
                  </a:cubicBezTo>
                  <a:cubicBezTo>
                    <a:pt x="71" y="36"/>
                    <a:pt x="72" y="37"/>
                    <a:pt x="72" y="38"/>
                  </a:cubicBezTo>
                  <a:cubicBezTo>
                    <a:pt x="72" y="39"/>
                    <a:pt x="71" y="40"/>
                    <a:pt x="70" y="40"/>
                  </a:cubicBezTo>
                  <a:cubicBezTo>
                    <a:pt x="52" y="40"/>
                    <a:pt x="52" y="40"/>
                    <a:pt x="52" y="40"/>
                  </a:cubicBezTo>
                  <a:cubicBezTo>
                    <a:pt x="51" y="40"/>
                    <a:pt x="50" y="39"/>
                    <a:pt x="50" y="38"/>
                  </a:cubicBezTo>
                  <a:cubicBezTo>
                    <a:pt x="50" y="37"/>
                    <a:pt x="51" y="36"/>
                    <a:pt x="52" y="36"/>
                  </a:cubicBezTo>
                  <a:close/>
                  <a:moveTo>
                    <a:pt x="27" y="10"/>
                  </a:moveTo>
                  <a:cubicBezTo>
                    <a:pt x="37" y="10"/>
                    <a:pt x="46" y="19"/>
                    <a:pt x="46" y="29"/>
                  </a:cubicBezTo>
                  <a:cubicBezTo>
                    <a:pt x="46" y="40"/>
                    <a:pt x="37" y="48"/>
                    <a:pt x="27" y="48"/>
                  </a:cubicBezTo>
                  <a:cubicBezTo>
                    <a:pt x="16" y="48"/>
                    <a:pt x="8" y="40"/>
                    <a:pt x="8" y="29"/>
                  </a:cubicBezTo>
                  <a:cubicBezTo>
                    <a:pt x="8" y="19"/>
                    <a:pt x="16" y="10"/>
                    <a:pt x="2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258">
              <a:extLst>
                <a:ext uri="{FF2B5EF4-FFF2-40B4-BE49-F238E27FC236}">
                  <a16:creationId xmlns:a16="http://schemas.microsoft.com/office/drawing/2014/main" id="{91E8295E-325D-44B6-A74D-D3BE6FA254CD}"/>
                </a:ext>
              </a:extLst>
            </p:cNvPr>
            <p:cNvSpPr>
              <a:spLocks noChangeArrowheads="1"/>
            </p:cNvSpPr>
            <p:nvPr/>
          </p:nvSpPr>
          <p:spPr bwMode="auto">
            <a:xfrm>
              <a:off x="6465223" y="9417843"/>
              <a:ext cx="285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259">
              <a:extLst>
                <a:ext uri="{FF2B5EF4-FFF2-40B4-BE49-F238E27FC236}">
                  <a16:creationId xmlns:a16="http://schemas.microsoft.com/office/drawing/2014/main" id="{F7CE7DB9-2B8F-4B91-B13E-8112DF438AC2}"/>
                </a:ext>
              </a:extLst>
            </p:cNvPr>
            <p:cNvSpPr>
              <a:spLocks/>
            </p:cNvSpPr>
            <p:nvPr/>
          </p:nvSpPr>
          <p:spPr bwMode="auto">
            <a:xfrm>
              <a:off x="6582698" y="9822656"/>
              <a:ext cx="246063" cy="138112"/>
            </a:xfrm>
            <a:custGeom>
              <a:avLst/>
              <a:gdLst>
                <a:gd name="T0" fmla="*/ 10 w 25"/>
                <a:gd name="T1" fmla="*/ 14 h 14"/>
                <a:gd name="T2" fmla="*/ 25 w 25"/>
                <a:gd name="T3" fmla="*/ 0 h 14"/>
                <a:gd name="T4" fmla="*/ 10 w 25"/>
                <a:gd name="T5" fmla="*/ 0 h 14"/>
                <a:gd name="T6" fmla="*/ 0 w 25"/>
                <a:gd name="T7" fmla="*/ 10 h 14"/>
                <a:gd name="T8" fmla="*/ 10 w 25"/>
                <a:gd name="T9" fmla="*/ 14 h 14"/>
              </a:gdLst>
              <a:ahLst/>
              <a:cxnLst>
                <a:cxn ang="0">
                  <a:pos x="T0" y="T1"/>
                </a:cxn>
                <a:cxn ang="0">
                  <a:pos x="T2" y="T3"/>
                </a:cxn>
                <a:cxn ang="0">
                  <a:pos x="T4" y="T5"/>
                </a:cxn>
                <a:cxn ang="0">
                  <a:pos x="T6" y="T7"/>
                </a:cxn>
                <a:cxn ang="0">
                  <a:pos x="T8" y="T9"/>
                </a:cxn>
              </a:cxnLst>
              <a:rect l="0" t="0" r="r" b="b"/>
              <a:pathLst>
                <a:path w="25" h="14">
                  <a:moveTo>
                    <a:pt x="10" y="14"/>
                  </a:moveTo>
                  <a:cubicBezTo>
                    <a:pt x="18" y="14"/>
                    <a:pt x="24" y="8"/>
                    <a:pt x="25" y="0"/>
                  </a:cubicBezTo>
                  <a:cubicBezTo>
                    <a:pt x="10" y="0"/>
                    <a:pt x="10" y="0"/>
                    <a:pt x="10" y="0"/>
                  </a:cubicBezTo>
                  <a:cubicBezTo>
                    <a:pt x="0" y="10"/>
                    <a:pt x="0" y="10"/>
                    <a:pt x="0" y="10"/>
                  </a:cubicBezTo>
                  <a:cubicBezTo>
                    <a:pt x="3" y="12"/>
                    <a:pt x="6" y="14"/>
                    <a:pt x="1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60">
              <a:extLst>
                <a:ext uri="{FF2B5EF4-FFF2-40B4-BE49-F238E27FC236}">
                  <a16:creationId xmlns:a16="http://schemas.microsoft.com/office/drawing/2014/main" id="{0182A3B0-4371-4DE0-95B4-6C053B18EA77}"/>
                </a:ext>
              </a:extLst>
            </p:cNvPr>
            <p:cNvSpPr>
              <a:spLocks/>
            </p:cNvSpPr>
            <p:nvPr/>
          </p:nvSpPr>
          <p:spPr bwMode="auto">
            <a:xfrm>
              <a:off x="6523961" y="9654381"/>
              <a:ext cx="138113" cy="246062"/>
            </a:xfrm>
            <a:custGeom>
              <a:avLst/>
              <a:gdLst>
                <a:gd name="T0" fmla="*/ 14 w 14"/>
                <a:gd name="T1" fmla="*/ 15 h 25"/>
                <a:gd name="T2" fmla="*/ 14 w 14"/>
                <a:gd name="T3" fmla="*/ 0 h 25"/>
                <a:gd name="T4" fmla="*/ 0 w 14"/>
                <a:gd name="T5" fmla="*/ 15 h 25"/>
                <a:gd name="T6" fmla="*/ 4 w 14"/>
                <a:gd name="T7" fmla="*/ 25 h 25"/>
                <a:gd name="T8" fmla="*/ 14 w 14"/>
                <a:gd name="T9" fmla="*/ 15 h 25"/>
              </a:gdLst>
              <a:ahLst/>
              <a:cxnLst>
                <a:cxn ang="0">
                  <a:pos x="T0" y="T1"/>
                </a:cxn>
                <a:cxn ang="0">
                  <a:pos x="T2" y="T3"/>
                </a:cxn>
                <a:cxn ang="0">
                  <a:pos x="T4" y="T5"/>
                </a:cxn>
                <a:cxn ang="0">
                  <a:pos x="T6" y="T7"/>
                </a:cxn>
                <a:cxn ang="0">
                  <a:pos x="T8" y="T9"/>
                </a:cxn>
              </a:cxnLst>
              <a:rect l="0" t="0" r="r" b="b"/>
              <a:pathLst>
                <a:path w="14" h="25">
                  <a:moveTo>
                    <a:pt x="14" y="15"/>
                  </a:moveTo>
                  <a:cubicBezTo>
                    <a:pt x="14" y="0"/>
                    <a:pt x="14" y="0"/>
                    <a:pt x="14" y="0"/>
                  </a:cubicBezTo>
                  <a:cubicBezTo>
                    <a:pt x="6" y="1"/>
                    <a:pt x="0" y="7"/>
                    <a:pt x="0" y="15"/>
                  </a:cubicBezTo>
                  <a:cubicBezTo>
                    <a:pt x="0" y="19"/>
                    <a:pt x="2" y="22"/>
                    <a:pt x="4" y="25"/>
                  </a:cubicBezTo>
                  <a:lnTo>
                    <a:pt x="1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Oval 261">
              <a:extLst>
                <a:ext uri="{FF2B5EF4-FFF2-40B4-BE49-F238E27FC236}">
                  <a16:creationId xmlns:a16="http://schemas.microsoft.com/office/drawing/2014/main" id="{26B08F7A-9496-4E97-922A-341A113EE391}"/>
                </a:ext>
              </a:extLst>
            </p:cNvPr>
            <p:cNvSpPr>
              <a:spLocks noChangeArrowheads="1"/>
            </p:cNvSpPr>
            <p:nvPr/>
          </p:nvSpPr>
          <p:spPr bwMode="auto">
            <a:xfrm>
              <a:off x="6601748" y="9417843"/>
              <a:ext cx="30163"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Oval 262">
              <a:extLst>
                <a:ext uri="{FF2B5EF4-FFF2-40B4-BE49-F238E27FC236}">
                  <a16:creationId xmlns:a16="http://schemas.microsoft.com/office/drawing/2014/main" id="{FC0B2D16-7066-41F2-A33A-C5B53F2D3B2A}"/>
                </a:ext>
              </a:extLst>
            </p:cNvPr>
            <p:cNvSpPr>
              <a:spLocks noChangeArrowheads="1"/>
            </p:cNvSpPr>
            <p:nvPr/>
          </p:nvSpPr>
          <p:spPr bwMode="auto">
            <a:xfrm>
              <a:off x="6533486" y="9417843"/>
              <a:ext cx="30163"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263">
              <a:extLst>
                <a:ext uri="{FF2B5EF4-FFF2-40B4-BE49-F238E27FC236}">
                  <a16:creationId xmlns:a16="http://schemas.microsoft.com/office/drawing/2014/main" id="{B36C3E3A-9C56-461B-965E-59BDB34EBEE3}"/>
                </a:ext>
              </a:extLst>
            </p:cNvPr>
            <p:cNvSpPr>
              <a:spLocks noEditPoints="1"/>
            </p:cNvSpPr>
            <p:nvPr/>
          </p:nvSpPr>
          <p:spPr bwMode="auto">
            <a:xfrm>
              <a:off x="6416011" y="9378156"/>
              <a:ext cx="777875" cy="107950"/>
            </a:xfrm>
            <a:custGeom>
              <a:avLst/>
              <a:gdLst>
                <a:gd name="T0" fmla="*/ 76 w 79"/>
                <a:gd name="T1" fmla="*/ 0 h 11"/>
                <a:gd name="T2" fmla="*/ 3 w 79"/>
                <a:gd name="T3" fmla="*/ 0 h 11"/>
                <a:gd name="T4" fmla="*/ 0 w 79"/>
                <a:gd name="T5" fmla="*/ 3 h 11"/>
                <a:gd name="T6" fmla="*/ 0 w 79"/>
                <a:gd name="T7" fmla="*/ 11 h 11"/>
                <a:gd name="T8" fmla="*/ 79 w 79"/>
                <a:gd name="T9" fmla="*/ 11 h 11"/>
                <a:gd name="T10" fmla="*/ 79 w 79"/>
                <a:gd name="T11" fmla="*/ 3 h 11"/>
                <a:gd name="T12" fmla="*/ 76 w 79"/>
                <a:gd name="T13" fmla="*/ 0 h 11"/>
                <a:gd name="T14" fmla="*/ 6 w 79"/>
                <a:gd name="T15" fmla="*/ 7 h 11"/>
                <a:gd name="T16" fmla="*/ 4 w 79"/>
                <a:gd name="T17" fmla="*/ 5 h 11"/>
                <a:gd name="T18" fmla="*/ 6 w 79"/>
                <a:gd name="T19" fmla="*/ 3 h 11"/>
                <a:gd name="T20" fmla="*/ 8 w 79"/>
                <a:gd name="T21" fmla="*/ 5 h 11"/>
                <a:gd name="T22" fmla="*/ 6 w 79"/>
                <a:gd name="T23" fmla="*/ 7 h 11"/>
                <a:gd name="T24" fmla="*/ 13 w 79"/>
                <a:gd name="T25" fmla="*/ 7 h 11"/>
                <a:gd name="T26" fmla="*/ 11 w 79"/>
                <a:gd name="T27" fmla="*/ 5 h 11"/>
                <a:gd name="T28" fmla="*/ 13 w 79"/>
                <a:gd name="T29" fmla="*/ 3 h 11"/>
                <a:gd name="T30" fmla="*/ 15 w 79"/>
                <a:gd name="T31" fmla="*/ 5 h 11"/>
                <a:gd name="T32" fmla="*/ 13 w 79"/>
                <a:gd name="T33" fmla="*/ 7 h 11"/>
                <a:gd name="T34" fmla="*/ 20 w 79"/>
                <a:gd name="T35" fmla="*/ 7 h 11"/>
                <a:gd name="T36" fmla="*/ 18 w 79"/>
                <a:gd name="T37" fmla="*/ 5 h 11"/>
                <a:gd name="T38" fmla="*/ 20 w 79"/>
                <a:gd name="T39" fmla="*/ 3 h 11"/>
                <a:gd name="T40" fmla="*/ 22 w 79"/>
                <a:gd name="T41" fmla="*/ 5 h 11"/>
                <a:gd name="T42" fmla="*/ 20 w 79"/>
                <a:gd name="T4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11">
                  <a:moveTo>
                    <a:pt x="76" y="0"/>
                  </a:moveTo>
                  <a:cubicBezTo>
                    <a:pt x="3" y="0"/>
                    <a:pt x="3" y="0"/>
                    <a:pt x="3" y="0"/>
                  </a:cubicBezTo>
                  <a:cubicBezTo>
                    <a:pt x="2" y="0"/>
                    <a:pt x="0" y="1"/>
                    <a:pt x="0" y="3"/>
                  </a:cubicBezTo>
                  <a:cubicBezTo>
                    <a:pt x="0" y="11"/>
                    <a:pt x="0" y="11"/>
                    <a:pt x="0" y="11"/>
                  </a:cubicBezTo>
                  <a:cubicBezTo>
                    <a:pt x="79" y="11"/>
                    <a:pt x="79" y="11"/>
                    <a:pt x="79" y="11"/>
                  </a:cubicBezTo>
                  <a:cubicBezTo>
                    <a:pt x="79" y="3"/>
                    <a:pt x="79" y="3"/>
                    <a:pt x="79" y="3"/>
                  </a:cubicBezTo>
                  <a:cubicBezTo>
                    <a:pt x="79" y="1"/>
                    <a:pt x="78" y="0"/>
                    <a:pt x="76" y="0"/>
                  </a:cubicBezTo>
                  <a:close/>
                  <a:moveTo>
                    <a:pt x="6" y="7"/>
                  </a:moveTo>
                  <a:cubicBezTo>
                    <a:pt x="5" y="7"/>
                    <a:pt x="4" y="6"/>
                    <a:pt x="4" y="5"/>
                  </a:cubicBezTo>
                  <a:cubicBezTo>
                    <a:pt x="4" y="4"/>
                    <a:pt x="5" y="3"/>
                    <a:pt x="6" y="3"/>
                  </a:cubicBezTo>
                  <a:cubicBezTo>
                    <a:pt x="7" y="3"/>
                    <a:pt x="8" y="4"/>
                    <a:pt x="8" y="5"/>
                  </a:cubicBezTo>
                  <a:cubicBezTo>
                    <a:pt x="8" y="6"/>
                    <a:pt x="7" y="7"/>
                    <a:pt x="6" y="7"/>
                  </a:cubicBezTo>
                  <a:close/>
                  <a:moveTo>
                    <a:pt x="13" y="7"/>
                  </a:moveTo>
                  <a:cubicBezTo>
                    <a:pt x="12" y="7"/>
                    <a:pt x="11" y="6"/>
                    <a:pt x="11" y="5"/>
                  </a:cubicBezTo>
                  <a:cubicBezTo>
                    <a:pt x="11" y="4"/>
                    <a:pt x="12" y="3"/>
                    <a:pt x="13" y="3"/>
                  </a:cubicBezTo>
                  <a:cubicBezTo>
                    <a:pt x="14" y="3"/>
                    <a:pt x="15" y="4"/>
                    <a:pt x="15" y="5"/>
                  </a:cubicBezTo>
                  <a:cubicBezTo>
                    <a:pt x="15" y="6"/>
                    <a:pt x="14" y="7"/>
                    <a:pt x="13" y="7"/>
                  </a:cubicBezTo>
                  <a:close/>
                  <a:moveTo>
                    <a:pt x="20" y="7"/>
                  </a:moveTo>
                  <a:cubicBezTo>
                    <a:pt x="19" y="7"/>
                    <a:pt x="18" y="6"/>
                    <a:pt x="18" y="5"/>
                  </a:cubicBezTo>
                  <a:cubicBezTo>
                    <a:pt x="18" y="4"/>
                    <a:pt x="19" y="3"/>
                    <a:pt x="20" y="3"/>
                  </a:cubicBezTo>
                  <a:cubicBezTo>
                    <a:pt x="22" y="3"/>
                    <a:pt x="22" y="4"/>
                    <a:pt x="22" y="5"/>
                  </a:cubicBezTo>
                  <a:cubicBezTo>
                    <a:pt x="22" y="6"/>
                    <a:pt x="22" y="7"/>
                    <a:pt x="2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5" name="TextBox 74">
            <a:extLst>
              <a:ext uri="{FF2B5EF4-FFF2-40B4-BE49-F238E27FC236}">
                <a16:creationId xmlns:a16="http://schemas.microsoft.com/office/drawing/2014/main" id="{CDD2180C-1BB1-4534-B625-64948604A230}"/>
              </a:ext>
            </a:extLst>
          </p:cNvPr>
          <p:cNvSpPr txBox="1"/>
          <p:nvPr/>
        </p:nvSpPr>
        <p:spPr>
          <a:xfrm>
            <a:off x="7443263" y="3841243"/>
            <a:ext cx="3499480" cy="954107"/>
          </a:xfrm>
          <a:prstGeom prst="rect">
            <a:avLst/>
          </a:prstGeom>
          <a:noFill/>
        </p:spPr>
        <p:txBody>
          <a:bodyPr wrap="square" rtlCol="0">
            <a:spAutoFit/>
          </a:bodyPr>
          <a:lstStyle/>
          <a:p>
            <a:pPr algn="ctr"/>
            <a:r>
              <a:rPr lang="en-US" sz="2800" b="1" dirty="0"/>
              <a:t>Targeted Post Infographic </a:t>
            </a:r>
          </a:p>
        </p:txBody>
      </p:sp>
      <p:pic>
        <p:nvPicPr>
          <p:cNvPr id="7170" name="Picture 2" descr="Image result for flipp logo black">
            <a:extLst>
              <a:ext uri="{FF2B5EF4-FFF2-40B4-BE49-F238E27FC236}">
                <a16:creationId xmlns:a16="http://schemas.microsoft.com/office/drawing/2014/main" id="{6A032B10-8038-4555-BA45-522933C9EE20}"/>
              </a:ext>
            </a:extLst>
          </p:cNvPr>
          <p:cNvPicPr>
            <a:picLocks noChangeAspect="1" noChangeArrowheads="1"/>
          </p:cNvPicPr>
          <p:nvPr/>
        </p:nvPicPr>
        <p:blipFill>
          <a:blip r:embed="rId4">
            <a:duotone>
              <a:prstClr val="black"/>
              <a:schemeClr val="tx2">
                <a:tint val="45000"/>
                <a:satMod val="400000"/>
              </a:schemeClr>
            </a:duotone>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398866" y="4586688"/>
            <a:ext cx="2578275" cy="2578275"/>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729EFC48-C087-4A91-A325-F6A28FE96672}"/>
              </a:ext>
            </a:extLst>
          </p:cNvPr>
          <p:cNvSpPr txBox="1"/>
          <p:nvPr/>
        </p:nvSpPr>
        <p:spPr>
          <a:xfrm>
            <a:off x="1620636" y="3779751"/>
            <a:ext cx="4459661" cy="954107"/>
          </a:xfrm>
          <a:prstGeom prst="rect">
            <a:avLst/>
          </a:prstGeom>
          <a:noFill/>
        </p:spPr>
        <p:txBody>
          <a:bodyPr wrap="square" rtlCol="0">
            <a:spAutoFit/>
          </a:bodyPr>
          <a:lstStyle/>
          <a:p>
            <a:pPr algn="ctr"/>
            <a:r>
              <a:rPr lang="en-US" sz="2800" b="1" dirty="0"/>
              <a:t>Discovered Info on Marketplace App</a:t>
            </a:r>
          </a:p>
        </p:txBody>
      </p:sp>
      <p:sp>
        <p:nvSpPr>
          <p:cNvPr id="7168" name="Arrow: Chevron 7167">
            <a:extLst>
              <a:ext uri="{FF2B5EF4-FFF2-40B4-BE49-F238E27FC236}">
                <a16:creationId xmlns:a16="http://schemas.microsoft.com/office/drawing/2014/main" id="{AC4BB9E8-07CF-429D-95FA-7EAA88B5B8CD}"/>
              </a:ext>
            </a:extLst>
          </p:cNvPr>
          <p:cNvSpPr/>
          <p:nvPr/>
        </p:nvSpPr>
        <p:spPr>
          <a:xfrm>
            <a:off x="983831" y="2351308"/>
            <a:ext cx="8768271" cy="717661"/>
          </a:xfrm>
          <a:prstGeom prst="chevro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b="1" dirty="0">
                <a:solidFill>
                  <a:srgbClr val="FFFFFF"/>
                </a:solidFill>
              </a:rPr>
              <a:t>AWARENESS &amp; EDUCATION</a:t>
            </a:r>
          </a:p>
        </p:txBody>
      </p:sp>
      <p:sp>
        <p:nvSpPr>
          <p:cNvPr id="104" name="Arrow: Chevron 103">
            <a:extLst>
              <a:ext uri="{FF2B5EF4-FFF2-40B4-BE49-F238E27FC236}">
                <a16:creationId xmlns:a16="http://schemas.microsoft.com/office/drawing/2014/main" id="{43C1B27E-EF38-4998-8238-A03475E551AF}"/>
              </a:ext>
            </a:extLst>
          </p:cNvPr>
          <p:cNvSpPr/>
          <p:nvPr/>
        </p:nvSpPr>
        <p:spPr>
          <a:xfrm>
            <a:off x="9752102" y="2357270"/>
            <a:ext cx="7146624" cy="717661"/>
          </a:xfrm>
          <a:prstGeom prst="chevr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b="1" dirty="0">
                <a:solidFill>
                  <a:srgbClr val="FFFFFF"/>
                </a:solidFill>
              </a:rPr>
              <a:t>ENGAGEMENT</a:t>
            </a:r>
          </a:p>
        </p:txBody>
      </p:sp>
      <p:sp>
        <p:nvSpPr>
          <p:cNvPr id="105" name="Arrow: Chevron 104">
            <a:extLst>
              <a:ext uri="{FF2B5EF4-FFF2-40B4-BE49-F238E27FC236}">
                <a16:creationId xmlns:a16="http://schemas.microsoft.com/office/drawing/2014/main" id="{65716B0B-73AD-4A92-A1C4-2AA32C4B4AB0}"/>
              </a:ext>
            </a:extLst>
          </p:cNvPr>
          <p:cNvSpPr/>
          <p:nvPr/>
        </p:nvSpPr>
        <p:spPr>
          <a:xfrm>
            <a:off x="16952242" y="2362914"/>
            <a:ext cx="7146623" cy="717661"/>
          </a:xfrm>
          <a:prstGeom prst="chevr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a:solidFill>
                  <a:srgbClr val="FFFFFF"/>
                </a:solidFill>
              </a:rPr>
              <a:t>LOYALTY</a:t>
            </a:r>
            <a:endParaRPr lang="en-US" sz="3600" dirty="0">
              <a:solidFill>
                <a:schemeClr val="tx1"/>
              </a:solidFill>
            </a:endParaRPr>
          </a:p>
        </p:txBody>
      </p:sp>
      <p:sp>
        <p:nvSpPr>
          <p:cNvPr id="7169" name="Arrow: Chevron 7168">
            <a:extLst>
              <a:ext uri="{FF2B5EF4-FFF2-40B4-BE49-F238E27FC236}">
                <a16:creationId xmlns:a16="http://schemas.microsoft.com/office/drawing/2014/main" id="{91D1E4FF-95DB-4689-9BEE-17B63E9783E8}"/>
              </a:ext>
            </a:extLst>
          </p:cNvPr>
          <p:cNvSpPr/>
          <p:nvPr/>
        </p:nvSpPr>
        <p:spPr>
          <a:xfrm flipH="1">
            <a:off x="13520074" y="12473141"/>
            <a:ext cx="5861286" cy="73760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FF"/>
                </a:solidFill>
              </a:rPr>
              <a:t>ADVOCACY</a:t>
            </a:r>
          </a:p>
        </p:txBody>
      </p:sp>
      <p:grpSp>
        <p:nvGrpSpPr>
          <p:cNvPr id="76" name="Group 75">
            <a:extLst>
              <a:ext uri="{FF2B5EF4-FFF2-40B4-BE49-F238E27FC236}">
                <a16:creationId xmlns:a16="http://schemas.microsoft.com/office/drawing/2014/main" id="{378556AB-942D-4603-98B1-415FE409C50A}"/>
              </a:ext>
            </a:extLst>
          </p:cNvPr>
          <p:cNvGrpSpPr/>
          <p:nvPr/>
        </p:nvGrpSpPr>
        <p:grpSpPr>
          <a:xfrm>
            <a:off x="22097407" y="10582517"/>
            <a:ext cx="1081760" cy="1099005"/>
            <a:chOff x="10928350" y="3911601"/>
            <a:chExt cx="441325" cy="644525"/>
          </a:xfrm>
          <a:solidFill>
            <a:schemeClr val="tx1"/>
          </a:solidFill>
        </p:grpSpPr>
        <p:sp>
          <p:nvSpPr>
            <p:cNvPr id="78" name="Freeform 200">
              <a:extLst>
                <a:ext uri="{FF2B5EF4-FFF2-40B4-BE49-F238E27FC236}">
                  <a16:creationId xmlns:a16="http://schemas.microsoft.com/office/drawing/2014/main" id="{20D294E4-D208-405C-A588-740C315129F3}"/>
                </a:ext>
              </a:extLst>
            </p:cNvPr>
            <p:cNvSpPr>
              <a:spLocks noEditPoints="1"/>
            </p:cNvSpPr>
            <p:nvPr/>
          </p:nvSpPr>
          <p:spPr bwMode="auto">
            <a:xfrm>
              <a:off x="10928350" y="3911601"/>
              <a:ext cx="441325" cy="644525"/>
            </a:xfrm>
            <a:custGeom>
              <a:avLst/>
              <a:gdLst>
                <a:gd name="T0" fmla="*/ 29 w 54"/>
                <a:gd name="T1" fmla="*/ 23 h 79"/>
                <a:gd name="T2" fmla="*/ 0 w 54"/>
                <a:gd name="T3" fmla="*/ 0 h 79"/>
                <a:gd name="T4" fmla="*/ 54 w 54"/>
                <a:gd name="T5" fmla="*/ 79 h 79"/>
                <a:gd name="T6" fmla="*/ 31 w 54"/>
                <a:gd name="T7" fmla="*/ 25 h 79"/>
                <a:gd name="T8" fmla="*/ 8 w 54"/>
                <a:gd name="T9" fmla="*/ 17 h 79"/>
                <a:gd name="T10" fmla="*/ 13 w 54"/>
                <a:gd name="T11" fmla="*/ 8 h 79"/>
                <a:gd name="T12" fmla="*/ 15 w 54"/>
                <a:gd name="T13" fmla="*/ 5 h 79"/>
                <a:gd name="T14" fmla="*/ 17 w 54"/>
                <a:gd name="T15" fmla="*/ 8 h 79"/>
                <a:gd name="T16" fmla="*/ 20 w 54"/>
                <a:gd name="T17" fmla="*/ 16 h 79"/>
                <a:gd name="T18" fmla="*/ 15 w 54"/>
                <a:gd name="T19" fmla="*/ 11 h 79"/>
                <a:gd name="T20" fmla="*/ 12 w 54"/>
                <a:gd name="T21" fmla="*/ 17 h 79"/>
                <a:gd name="T22" fmla="*/ 22 w 54"/>
                <a:gd name="T23" fmla="*/ 27 h 79"/>
                <a:gd name="T24" fmla="*/ 17 w 54"/>
                <a:gd name="T25" fmla="*/ 35 h 79"/>
                <a:gd name="T26" fmla="*/ 15 w 54"/>
                <a:gd name="T27" fmla="*/ 39 h 79"/>
                <a:gd name="T28" fmla="*/ 13 w 54"/>
                <a:gd name="T29" fmla="*/ 35 h 79"/>
                <a:gd name="T30" fmla="*/ 10 w 54"/>
                <a:gd name="T31" fmla="*/ 27 h 79"/>
                <a:gd name="T32" fmla="*/ 15 w 54"/>
                <a:gd name="T33" fmla="*/ 32 h 79"/>
                <a:gd name="T34" fmla="*/ 18 w 54"/>
                <a:gd name="T35" fmla="*/ 27 h 79"/>
                <a:gd name="T36" fmla="*/ 46 w 54"/>
                <a:gd name="T37" fmla="*/ 72 h 79"/>
                <a:gd name="T38" fmla="*/ 6 w 54"/>
                <a:gd name="T39" fmla="*/ 70 h 79"/>
                <a:gd name="T40" fmla="*/ 46 w 54"/>
                <a:gd name="T41" fmla="*/ 68 h 79"/>
                <a:gd name="T42" fmla="*/ 46 w 54"/>
                <a:gd name="T43" fmla="*/ 72 h 79"/>
                <a:gd name="T44" fmla="*/ 8 w 54"/>
                <a:gd name="T45" fmla="*/ 63 h 79"/>
                <a:gd name="T46" fmla="*/ 8 w 54"/>
                <a:gd name="T47" fmla="*/ 59 h 79"/>
                <a:gd name="T48" fmla="*/ 48 w 54"/>
                <a:gd name="T49" fmla="*/ 61 h 79"/>
                <a:gd name="T50" fmla="*/ 46 w 54"/>
                <a:gd name="T51" fmla="*/ 53 h 79"/>
                <a:gd name="T52" fmla="*/ 6 w 54"/>
                <a:gd name="T53" fmla="*/ 51 h 79"/>
                <a:gd name="T54" fmla="*/ 46 w 54"/>
                <a:gd name="T55" fmla="*/ 50 h 79"/>
                <a:gd name="T56" fmla="*/ 46 w 54"/>
                <a:gd name="T57" fmla="*/ 53 h 79"/>
                <a:gd name="T58" fmla="*/ 8 w 54"/>
                <a:gd name="T59" fmla="*/ 44 h 79"/>
                <a:gd name="T60" fmla="*/ 8 w 54"/>
                <a:gd name="T61" fmla="*/ 40 h 79"/>
                <a:gd name="T62" fmla="*/ 48 w 54"/>
                <a:gd name="T63" fmla="*/ 42 h 79"/>
                <a:gd name="T64" fmla="*/ 46 w 54"/>
                <a:gd name="T65" fmla="*/ 35 h 79"/>
                <a:gd name="T66" fmla="*/ 29 w 54"/>
                <a:gd name="T67" fmla="*/ 33 h 79"/>
                <a:gd name="T68" fmla="*/ 46 w 54"/>
                <a:gd name="T69" fmla="*/ 31 h 79"/>
                <a:gd name="T70" fmla="*/ 46 w 54"/>
                <a:gd name="T7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 h="79">
                  <a:moveTo>
                    <a:pt x="31" y="25"/>
                  </a:moveTo>
                  <a:cubicBezTo>
                    <a:pt x="30" y="25"/>
                    <a:pt x="29" y="24"/>
                    <a:pt x="29" y="23"/>
                  </a:cubicBezTo>
                  <a:cubicBezTo>
                    <a:pt x="29" y="0"/>
                    <a:pt x="29" y="0"/>
                    <a:pt x="29" y="0"/>
                  </a:cubicBezTo>
                  <a:cubicBezTo>
                    <a:pt x="0" y="0"/>
                    <a:pt x="0" y="0"/>
                    <a:pt x="0" y="0"/>
                  </a:cubicBezTo>
                  <a:cubicBezTo>
                    <a:pt x="0" y="79"/>
                    <a:pt x="0" y="79"/>
                    <a:pt x="0" y="79"/>
                  </a:cubicBezTo>
                  <a:cubicBezTo>
                    <a:pt x="54" y="79"/>
                    <a:pt x="54" y="79"/>
                    <a:pt x="54" y="79"/>
                  </a:cubicBezTo>
                  <a:cubicBezTo>
                    <a:pt x="54" y="25"/>
                    <a:pt x="54" y="25"/>
                    <a:pt x="54" y="25"/>
                  </a:cubicBezTo>
                  <a:lnTo>
                    <a:pt x="31" y="25"/>
                  </a:lnTo>
                  <a:close/>
                  <a:moveTo>
                    <a:pt x="15" y="23"/>
                  </a:moveTo>
                  <a:cubicBezTo>
                    <a:pt x="11" y="23"/>
                    <a:pt x="8" y="20"/>
                    <a:pt x="8" y="17"/>
                  </a:cubicBezTo>
                  <a:cubicBezTo>
                    <a:pt x="8" y="15"/>
                    <a:pt x="8" y="15"/>
                    <a:pt x="8" y="15"/>
                  </a:cubicBezTo>
                  <a:cubicBezTo>
                    <a:pt x="8" y="11"/>
                    <a:pt x="10" y="9"/>
                    <a:pt x="13" y="8"/>
                  </a:cubicBezTo>
                  <a:cubicBezTo>
                    <a:pt x="13" y="7"/>
                    <a:pt x="13" y="7"/>
                    <a:pt x="13" y="7"/>
                  </a:cubicBezTo>
                  <a:cubicBezTo>
                    <a:pt x="13" y="6"/>
                    <a:pt x="14" y="5"/>
                    <a:pt x="15" y="5"/>
                  </a:cubicBezTo>
                  <a:cubicBezTo>
                    <a:pt x="16" y="5"/>
                    <a:pt x="17" y="6"/>
                    <a:pt x="17" y="7"/>
                  </a:cubicBezTo>
                  <a:cubicBezTo>
                    <a:pt x="17" y="8"/>
                    <a:pt x="17" y="8"/>
                    <a:pt x="17" y="8"/>
                  </a:cubicBezTo>
                  <a:cubicBezTo>
                    <a:pt x="20" y="9"/>
                    <a:pt x="22" y="11"/>
                    <a:pt x="22" y="15"/>
                  </a:cubicBezTo>
                  <a:cubicBezTo>
                    <a:pt x="22" y="16"/>
                    <a:pt x="21" y="16"/>
                    <a:pt x="20" y="16"/>
                  </a:cubicBezTo>
                  <a:cubicBezTo>
                    <a:pt x="19" y="16"/>
                    <a:pt x="18" y="16"/>
                    <a:pt x="18" y="15"/>
                  </a:cubicBezTo>
                  <a:cubicBezTo>
                    <a:pt x="18" y="13"/>
                    <a:pt x="17" y="11"/>
                    <a:pt x="15" y="11"/>
                  </a:cubicBezTo>
                  <a:cubicBezTo>
                    <a:pt x="13" y="11"/>
                    <a:pt x="12" y="13"/>
                    <a:pt x="12" y="15"/>
                  </a:cubicBezTo>
                  <a:cubicBezTo>
                    <a:pt x="12" y="17"/>
                    <a:pt x="12" y="17"/>
                    <a:pt x="12" y="17"/>
                  </a:cubicBezTo>
                  <a:cubicBezTo>
                    <a:pt x="12" y="18"/>
                    <a:pt x="13" y="20"/>
                    <a:pt x="15" y="20"/>
                  </a:cubicBezTo>
                  <a:cubicBezTo>
                    <a:pt x="19" y="20"/>
                    <a:pt x="22" y="23"/>
                    <a:pt x="22" y="27"/>
                  </a:cubicBezTo>
                  <a:cubicBezTo>
                    <a:pt x="22" y="29"/>
                    <a:pt x="22" y="29"/>
                    <a:pt x="22" y="29"/>
                  </a:cubicBezTo>
                  <a:cubicBezTo>
                    <a:pt x="22" y="32"/>
                    <a:pt x="20" y="35"/>
                    <a:pt x="17" y="35"/>
                  </a:cubicBezTo>
                  <a:cubicBezTo>
                    <a:pt x="17" y="37"/>
                    <a:pt x="17" y="37"/>
                    <a:pt x="17" y="37"/>
                  </a:cubicBezTo>
                  <a:cubicBezTo>
                    <a:pt x="17" y="38"/>
                    <a:pt x="16" y="39"/>
                    <a:pt x="15" y="39"/>
                  </a:cubicBezTo>
                  <a:cubicBezTo>
                    <a:pt x="14" y="39"/>
                    <a:pt x="13" y="38"/>
                    <a:pt x="13" y="37"/>
                  </a:cubicBezTo>
                  <a:cubicBezTo>
                    <a:pt x="13" y="35"/>
                    <a:pt x="13" y="35"/>
                    <a:pt x="13" y="35"/>
                  </a:cubicBezTo>
                  <a:cubicBezTo>
                    <a:pt x="10" y="35"/>
                    <a:pt x="8" y="32"/>
                    <a:pt x="8" y="29"/>
                  </a:cubicBezTo>
                  <a:cubicBezTo>
                    <a:pt x="8" y="28"/>
                    <a:pt x="9" y="27"/>
                    <a:pt x="10" y="27"/>
                  </a:cubicBezTo>
                  <a:cubicBezTo>
                    <a:pt x="11" y="27"/>
                    <a:pt x="12" y="28"/>
                    <a:pt x="12" y="29"/>
                  </a:cubicBezTo>
                  <a:cubicBezTo>
                    <a:pt x="12" y="31"/>
                    <a:pt x="13" y="32"/>
                    <a:pt x="15" y="32"/>
                  </a:cubicBezTo>
                  <a:cubicBezTo>
                    <a:pt x="17" y="32"/>
                    <a:pt x="18" y="31"/>
                    <a:pt x="18" y="29"/>
                  </a:cubicBezTo>
                  <a:cubicBezTo>
                    <a:pt x="18" y="27"/>
                    <a:pt x="18" y="27"/>
                    <a:pt x="18" y="27"/>
                  </a:cubicBezTo>
                  <a:cubicBezTo>
                    <a:pt x="18" y="25"/>
                    <a:pt x="17" y="23"/>
                    <a:pt x="15" y="23"/>
                  </a:cubicBezTo>
                  <a:close/>
                  <a:moveTo>
                    <a:pt x="46" y="72"/>
                  </a:moveTo>
                  <a:cubicBezTo>
                    <a:pt x="8" y="72"/>
                    <a:pt x="8" y="72"/>
                    <a:pt x="8" y="72"/>
                  </a:cubicBezTo>
                  <a:cubicBezTo>
                    <a:pt x="7" y="72"/>
                    <a:pt x="6" y="71"/>
                    <a:pt x="6" y="70"/>
                  </a:cubicBezTo>
                  <a:cubicBezTo>
                    <a:pt x="6" y="69"/>
                    <a:pt x="7" y="68"/>
                    <a:pt x="8" y="68"/>
                  </a:cubicBezTo>
                  <a:cubicBezTo>
                    <a:pt x="46" y="68"/>
                    <a:pt x="46" y="68"/>
                    <a:pt x="46" y="68"/>
                  </a:cubicBezTo>
                  <a:cubicBezTo>
                    <a:pt x="47" y="68"/>
                    <a:pt x="48" y="69"/>
                    <a:pt x="48" y="70"/>
                  </a:cubicBezTo>
                  <a:cubicBezTo>
                    <a:pt x="48" y="71"/>
                    <a:pt x="47" y="72"/>
                    <a:pt x="46" y="72"/>
                  </a:cubicBezTo>
                  <a:close/>
                  <a:moveTo>
                    <a:pt x="46" y="63"/>
                  </a:moveTo>
                  <a:cubicBezTo>
                    <a:pt x="8" y="63"/>
                    <a:pt x="8" y="63"/>
                    <a:pt x="8" y="63"/>
                  </a:cubicBezTo>
                  <a:cubicBezTo>
                    <a:pt x="7" y="63"/>
                    <a:pt x="6" y="62"/>
                    <a:pt x="6" y="61"/>
                  </a:cubicBezTo>
                  <a:cubicBezTo>
                    <a:pt x="6" y="60"/>
                    <a:pt x="7" y="59"/>
                    <a:pt x="8" y="59"/>
                  </a:cubicBezTo>
                  <a:cubicBezTo>
                    <a:pt x="46" y="59"/>
                    <a:pt x="46" y="59"/>
                    <a:pt x="46" y="59"/>
                  </a:cubicBezTo>
                  <a:cubicBezTo>
                    <a:pt x="47" y="59"/>
                    <a:pt x="48" y="60"/>
                    <a:pt x="48" y="61"/>
                  </a:cubicBezTo>
                  <a:cubicBezTo>
                    <a:pt x="48" y="62"/>
                    <a:pt x="47" y="63"/>
                    <a:pt x="46" y="63"/>
                  </a:cubicBezTo>
                  <a:close/>
                  <a:moveTo>
                    <a:pt x="46" y="53"/>
                  </a:moveTo>
                  <a:cubicBezTo>
                    <a:pt x="8" y="53"/>
                    <a:pt x="8" y="53"/>
                    <a:pt x="8" y="53"/>
                  </a:cubicBezTo>
                  <a:cubicBezTo>
                    <a:pt x="7" y="53"/>
                    <a:pt x="6" y="53"/>
                    <a:pt x="6" y="51"/>
                  </a:cubicBezTo>
                  <a:cubicBezTo>
                    <a:pt x="6" y="50"/>
                    <a:pt x="7" y="50"/>
                    <a:pt x="8" y="50"/>
                  </a:cubicBezTo>
                  <a:cubicBezTo>
                    <a:pt x="46" y="50"/>
                    <a:pt x="46" y="50"/>
                    <a:pt x="46" y="50"/>
                  </a:cubicBezTo>
                  <a:cubicBezTo>
                    <a:pt x="47" y="50"/>
                    <a:pt x="48" y="50"/>
                    <a:pt x="48" y="51"/>
                  </a:cubicBezTo>
                  <a:cubicBezTo>
                    <a:pt x="48" y="53"/>
                    <a:pt x="47" y="53"/>
                    <a:pt x="46" y="53"/>
                  </a:cubicBezTo>
                  <a:close/>
                  <a:moveTo>
                    <a:pt x="46" y="44"/>
                  </a:moveTo>
                  <a:cubicBezTo>
                    <a:pt x="8" y="44"/>
                    <a:pt x="8" y="44"/>
                    <a:pt x="8" y="44"/>
                  </a:cubicBezTo>
                  <a:cubicBezTo>
                    <a:pt x="7" y="44"/>
                    <a:pt x="6" y="43"/>
                    <a:pt x="6" y="42"/>
                  </a:cubicBezTo>
                  <a:cubicBezTo>
                    <a:pt x="6" y="41"/>
                    <a:pt x="7" y="40"/>
                    <a:pt x="8" y="40"/>
                  </a:cubicBezTo>
                  <a:cubicBezTo>
                    <a:pt x="46" y="40"/>
                    <a:pt x="46" y="40"/>
                    <a:pt x="46" y="40"/>
                  </a:cubicBezTo>
                  <a:cubicBezTo>
                    <a:pt x="47" y="40"/>
                    <a:pt x="48" y="41"/>
                    <a:pt x="48" y="42"/>
                  </a:cubicBezTo>
                  <a:cubicBezTo>
                    <a:pt x="48" y="43"/>
                    <a:pt x="47" y="44"/>
                    <a:pt x="46" y="44"/>
                  </a:cubicBezTo>
                  <a:close/>
                  <a:moveTo>
                    <a:pt x="46" y="35"/>
                  </a:moveTo>
                  <a:cubicBezTo>
                    <a:pt x="31" y="35"/>
                    <a:pt x="31" y="35"/>
                    <a:pt x="31" y="35"/>
                  </a:cubicBezTo>
                  <a:cubicBezTo>
                    <a:pt x="30" y="35"/>
                    <a:pt x="29" y="34"/>
                    <a:pt x="29" y="33"/>
                  </a:cubicBezTo>
                  <a:cubicBezTo>
                    <a:pt x="29" y="32"/>
                    <a:pt x="30" y="31"/>
                    <a:pt x="31" y="31"/>
                  </a:cubicBezTo>
                  <a:cubicBezTo>
                    <a:pt x="46" y="31"/>
                    <a:pt x="46" y="31"/>
                    <a:pt x="46" y="31"/>
                  </a:cubicBezTo>
                  <a:cubicBezTo>
                    <a:pt x="47" y="31"/>
                    <a:pt x="48" y="32"/>
                    <a:pt x="48" y="33"/>
                  </a:cubicBezTo>
                  <a:cubicBezTo>
                    <a:pt x="48" y="34"/>
                    <a:pt x="47" y="35"/>
                    <a:pt x="4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201">
              <a:extLst>
                <a:ext uri="{FF2B5EF4-FFF2-40B4-BE49-F238E27FC236}">
                  <a16:creationId xmlns:a16="http://schemas.microsoft.com/office/drawing/2014/main" id="{AABFF465-3196-4C72-BEB6-3273357D274F}"/>
                </a:ext>
              </a:extLst>
            </p:cNvPr>
            <p:cNvSpPr>
              <a:spLocks/>
            </p:cNvSpPr>
            <p:nvPr/>
          </p:nvSpPr>
          <p:spPr bwMode="auto">
            <a:xfrm>
              <a:off x="11198225" y="3935414"/>
              <a:ext cx="155575" cy="155575"/>
            </a:xfrm>
            <a:custGeom>
              <a:avLst/>
              <a:gdLst>
                <a:gd name="T0" fmla="*/ 0 w 98"/>
                <a:gd name="T1" fmla="*/ 0 h 98"/>
                <a:gd name="T2" fmla="*/ 0 w 98"/>
                <a:gd name="T3" fmla="*/ 98 h 98"/>
                <a:gd name="T4" fmla="*/ 98 w 98"/>
                <a:gd name="T5" fmla="*/ 98 h 98"/>
                <a:gd name="T6" fmla="*/ 0 w 98"/>
                <a:gd name="T7" fmla="*/ 0 h 98"/>
              </a:gdLst>
              <a:ahLst/>
              <a:cxnLst>
                <a:cxn ang="0">
                  <a:pos x="T0" y="T1"/>
                </a:cxn>
                <a:cxn ang="0">
                  <a:pos x="T2" y="T3"/>
                </a:cxn>
                <a:cxn ang="0">
                  <a:pos x="T4" y="T5"/>
                </a:cxn>
                <a:cxn ang="0">
                  <a:pos x="T6" y="T7"/>
                </a:cxn>
              </a:cxnLst>
              <a:rect l="0" t="0" r="r" b="b"/>
              <a:pathLst>
                <a:path w="98" h="98">
                  <a:moveTo>
                    <a:pt x="0" y="0"/>
                  </a:moveTo>
                  <a:lnTo>
                    <a:pt x="0" y="98"/>
                  </a:lnTo>
                  <a:lnTo>
                    <a:pt x="98" y="9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3" name="TextBox 82">
            <a:extLst>
              <a:ext uri="{FF2B5EF4-FFF2-40B4-BE49-F238E27FC236}">
                <a16:creationId xmlns:a16="http://schemas.microsoft.com/office/drawing/2014/main" id="{ABB3E674-65D7-4558-80B9-1DA0C929BDC9}"/>
              </a:ext>
            </a:extLst>
          </p:cNvPr>
          <p:cNvSpPr txBox="1"/>
          <p:nvPr/>
        </p:nvSpPr>
        <p:spPr>
          <a:xfrm>
            <a:off x="20525553" y="11812443"/>
            <a:ext cx="4203291" cy="523220"/>
          </a:xfrm>
          <a:prstGeom prst="rect">
            <a:avLst/>
          </a:prstGeom>
          <a:noFill/>
        </p:spPr>
        <p:txBody>
          <a:bodyPr wrap="square" rtlCol="0">
            <a:spAutoFit/>
          </a:bodyPr>
          <a:lstStyle/>
          <a:p>
            <a:pPr algn="ctr"/>
            <a:r>
              <a:rPr lang="en-US" sz="2800" b="1" dirty="0"/>
              <a:t>CT Flyer </a:t>
            </a:r>
          </a:p>
        </p:txBody>
      </p:sp>
      <p:cxnSp>
        <p:nvCxnSpPr>
          <p:cNvPr id="84" name="Straight Arrow Connector 83">
            <a:extLst>
              <a:ext uri="{FF2B5EF4-FFF2-40B4-BE49-F238E27FC236}">
                <a16:creationId xmlns:a16="http://schemas.microsoft.com/office/drawing/2014/main" id="{FB58A67E-67B0-430C-AF32-061739EE0D95}"/>
              </a:ext>
            </a:extLst>
          </p:cNvPr>
          <p:cNvCxnSpPr>
            <a:cxnSpLocks/>
          </p:cNvCxnSpPr>
          <p:nvPr/>
        </p:nvCxnSpPr>
        <p:spPr>
          <a:xfrm flipH="1">
            <a:off x="20525553" y="10997588"/>
            <a:ext cx="1241099"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4DB46762-5447-4991-9957-12B8F9BE7F26}"/>
              </a:ext>
            </a:extLst>
          </p:cNvPr>
          <p:cNvCxnSpPr>
            <a:cxnSpLocks/>
          </p:cNvCxnSpPr>
          <p:nvPr/>
        </p:nvCxnSpPr>
        <p:spPr>
          <a:xfrm flipH="1">
            <a:off x="20552147" y="7935099"/>
            <a:ext cx="1525929" cy="1674764"/>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38C1916-4689-4FC8-B08A-F1F606848A53}"/>
              </a:ext>
            </a:extLst>
          </p:cNvPr>
          <p:cNvCxnSpPr>
            <a:cxnSpLocks/>
          </p:cNvCxnSpPr>
          <p:nvPr/>
        </p:nvCxnSpPr>
        <p:spPr>
          <a:xfrm>
            <a:off x="22526691" y="7930098"/>
            <a:ext cx="18976" cy="2104089"/>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124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12DBE1-4CC2-4830-B4EE-A7176AA910C9}"/>
              </a:ext>
            </a:extLst>
          </p:cNvPr>
          <p:cNvSpPr>
            <a:spLocks noGrp="1"/>
          </p:cNvSpPr>
          <p:nvPr>
            <p:ph type="body" sz="quarter" idx="15"/>
          </p:nvPr>
        </p:nvSpPr>
        <p:spPr/>
        <p:txBody>
          <a:bodyPr/>
          <a:lstStyle/>
          <a:p>
            <a:r>
              <a:rPr lang="en-US" dirty="0"/>
              <a:t>Customer journey </a:t>
            </a:r>
          </a:p>
        </p:txBody>
      </p:sp>
      <p:sp>
        <p:nvSpPr>
          <p:cNvPr id="3" name="Text Placeholder 2">
            <a:extLst>
              <a:ext uri="{FF2B5EF4-FFF2-40B4-BE49-F238E27FC236}">
                <a16:creationId xmlns:a16="http://schemas.microsoft.com/office/drawing/2014/main" id="{0EFEAD8F-44B5-4473-9345-E683DC161099}"/>
              </a:ext>
            </a:extLst>
          </p:cNvPr>
          <p:cNvSpPr>
            <a:spLocks noGrp="1"/>
          </p:cNvSpPr>
          <p:nvPr>
            <p:ph type="body" sz="quarter" idx="16"/>
          </p:nvPr>
        </p:nvSpPr>
        <p:spPr>
          <a:xfrm>
            <a:off x="1838453" y="420623"/>
            <a:ext cx="3106748" cy="424732"/>
          </a:xfrm>
        </p:spPr>
        <p:txBody>
          <a:bodyPr/>
          <a:lstStyle/>
          <a:p>
            <a:r>
              <a:rPr lang="en-US" dirty="0"/>
              <a:t>RECOMMENDATION</a:t>
            </a:r>
          </a:p>
        </p:txBody>
      </p:sp>
      <p:grpSp>
        <p:nvGrpSpPr>
          <p:cNvPr id="22" name="Group 21">
            <a:extLst>
              <a:ext uri="{FF2B5EF4-FFF2-40B4-BE49-F238E27FC236}">
                <a16:creationId xmlns:a16="http://schemas.microsoft.com/office/drawing/2014/main" id="{C1DAD8DF-042E-45C9-A468-8FA26E93FBD4}"/>
              </a:ext>
            </a:extLst>
          </p:cNvPr>
          <p:cNvGrpSpPr/>
          <p:nvPr/>
        </p:nvGrpSpPr>
        <p:grpSpPr>
          <a:xfrm>
            <a:off x="10599919" y="5126332"/>
            <a:ext cx="765444" cy="1280930"/>
            <a:chOff x="11022013" y="2887663"/>
            <a:chExt cx="393700" cy="690563"/>
          </a:xfrm>
          <a:solidFill>
            <a:schemeClr val="tx1"/>
          </a:solidFill>
        </p:grpSpPr>
        <p:sp>
          <p:nvSpPr>
            <p:cNvPr id="23" name="Freeform 40">
              <a:extLst>
                <a:ext uri="{FF2B5EF4-FFF2-40B4-BE49-F238E27FC236}">
                  <a16:creationId xmlns:a16="http://schemas.microsoft.com/office/drawing/2014/main" id="{19F91896-825D-42B0-BF3B-8115F8536811}"/>
                </a:ext>
              </a:extLst>
            </p:cNvPr>
            <p:cNvSpPr>
              <a:spLocks/>
            </p:cNvSpPr>
            <p:nvPr/>
          </p:nvSpPr>
          <p:spPr bwMode="auto">
            <a:xfrm>
              <a:off x="11022013" y="2887663"/>
              <a:ext cx="393700" cy="77788"/>
            </a:xfrm>
            <a:custGeom>
              <a:avLst/>
              <a:gdLst>
                <a:gd name="T0" fmla="*/ 39 w 45"/>
                <a:gd name="T1" fmla="*/ 0 h 9"/>
                <a:gd name="T2" fmla="*/ 6 w 45"/>
                <a:gd name="T3" fmla="*/ 0 h 9"/>
                <a:gd name="T4" fmla="*/ 0 w 45"/>
                <a:gd name="T5" fmla="*/ 6 h 9"/>
                <a:gd name="T6" fmla="*/ 0 w 45"/>
                <a:gd name="T7" fmla="*/ 9 h 9"/>
                <a:gd name="T8" fmla="*/ 45 w 45"/>
                <a:gd name="T9" fmla="*/ 9 h 9"/>
                <a:gd name="T10" fmla="*/ 45 w 45"/>
                <a:gd name="T11" fmla="*/ 6 h 9"/>
                <a:gd name="T12" fmla="*/ 39 w 4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5" h="9">
                  <a:moveTo>
                    <a:pt x="39" y="0"/>
                  </a:moveTo>
                  <a:cubicBezTo>
                    <a:pt x="6" y="0"/>
                    <a:pt x="6" y="0"/>
                    <a:pt x="6" y="0"/>
                  </a:cubicBezTo>
                  <a:cubicBezTo>
                    <a:pt x="3" y="0"/>
                    <a:pt x="0" y="3"/>
                    <a:pt x="0" y="6"/>
                  </a:cubicBezTo>
                  <a:cubicBezTo>
                    <a:pt x="0" y="9"/>
                    <a:pt x="0" y="9"/>
                    <a:pt x="0" y="9"/>
                  </a:cubicBezTo>
                  <a:cubicBezTo>
                    <a:pt x="45" y="9"/>
                    <a:pt x="45" y="9"/>
                    <a:pt x="45" y="9"/>
                  </a:cubicBezTo>
                  <a:cubicBezTo>
                    <a:pt x="45" y="6"/>
                    <a:pt x="45" y="6"/>
                    <a:pt x="45" y="6"/>
                  </a:cubicBezTo>
                  <a:cubicBezTo>
                    <a:pt x="45" y="3"/>
                    <a:pt x="42"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1">
              <a:extLst>
                <a:ext uri="{FF2B5EF4-FFF2-40B4-BE49-F238E27FC236}">
                  <a16:creationId xmlns:a16="http://schemas.microsoft.com/office/drawing/2014/main" id="{C649181F-3574-4DDB-8B84-DA16E439E49E}"/>
                </a:ext>
              </a:extLst>
            </p:cNvPr>
            <p:cNvSpPr>
              <a:spLocks noEditPoints="1"/>
            </p:cNvSpPr>
            <p:nvPr/>
          </p:nvSpPr>
          <p:spPr bwMode="auto">
            <a:xfrm>
              <a:off x="11022013" y="3508376"/>
              <a:ext cx="393700" cy="69850"/>
            </a:xfrm>
            <a:custGeom>
              <a:avLst/>
              <a:gdLst>
                <a:gd name="T0" fmla="*/ 0 w 45"/>
                <a:gd name="T1" fmla="*/ 2 h 8"/>
                <a:gd name="T2" fmla="*/ 6 w 45"/>
                <a:gd name="T3" fmla="*/ 8 h 8"/>
                <a:gd name="T4" fmla="*/ 39 w 45"/>
                <a:gd name="T5" fmla="*/ 8 h 8"/>
                <a:gd name="T6" fmla="*/ 45 w 45"/>
                <a:gd name="T7" fmla="*/ 2 h 8"/>
                <a:gd name="T8" fmla="*/ 45 w 45"/>
                <a:gd name="T9" fmla="*/ 0 h 8"/>
                <a:gd name="T10" fmla="*/ 0 w 45"/>
                <a:gd name="T11" fmla="*/ 0 h 8"/>
                <a:gd name="T12" fmla="*/ 0 w 45"/>
                <a:gd name="T13" fmla="*/ 2 h 8"/>
                <a:gd name="T14" fmla="*/ 20 w 45"/>
                <a:gd name="T15" fmla="*/ 2 h 8"/>
                <a:gd name="T16" fmla="*/ 26 w 45"/>
                <a:gd name="T17" fmla="*/ 2 h 8"/>
                <a:gd name="T18" fmla="*/ 27 w 45"/>
                <a:gd name="T19" fmla="*/ 4 h 8"/>
                <a:gd name="T20" fmla="*/ 26 w 45"/>
                <a:gd name="T21" fmla="*/ 6 h 8"/>
                <a:gd name="T22" fmla="*/ 20 w 45"/>
                <a:gd name="T23" fmla="*/ 6 h 8"/>
                <a:gd name="T24" fmla="*/ 18 w 45"/>
                <a:gd name="T25" fmla="*/ 4 h 8"/>
                <a:gd name="T26" fmla="*/ 20 w 45"/>
                <a:gd name="T2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
                  <a:moveTo>
                    <a:pt x="0" y="2"/>
                  </a:moveTo>
                  <a:cubicBezTo>
                    <a:pt x="0" y="5"/>
                    <a:pt x="3" y="8"/>
                    <a:pt x="6" y="8"/>
                  </a:cubicBezTo>
                  <a:cubicBezTo>
                    <a:pt x="39" y="8"/>
                    <a:pt x="39" y="8"/>
                    <a:pt x="39" y="8"/>
                  </a:cubicBezTo>
                  <a:cubicBezTo>
                    <a:pt x="42" y="8"/>
                    <a:pt x="45" y="5"/>
                    <a:pt x="45" y="2"/>
                  </a:cubicBezTo>
                  <a:cubicBezTo>
                    <a:pt x="45" y="0"/>
                    <a:pt x="45" y="0"/>
                    <a:pt x="45" y="0"/>
                  </a:cubicBezTo>
                  <a:cubicBezTo>
                    <a:pt x="0" y="0"/>
                    <a:pt x="0" y="0"/>
                    <a:pt x="0" y="0"/>
                  </a:cubicBezTo>
                  <a:lnTo>
                    <a:pt x="0" y="2"/>
                  </a:lnTo>
                  <a:close/>
                  <a:moveTo>
                    <a:pt x="20" y="2"/>
                  </a:moveTo>
                  <a:cubicBezTo>
                    <a:pt x="26" y="2"/>
                    <a:pt x="26" y="2"/>
                    <a:pt x="26" y="2"/>
                  </a:cubicBezTo>
                  <a:cubicBezTo>
                    <a:pt x="26" y="2"/>
                    <a:pt x="27" y="3"/>
                    <a:pt x="27" y="4"/>
                  </a:cubicBezTo>
                  <a:cubicBezTo>
                    <a:pt x="27" y="5"/>
                    <a:pt x="26" y="6"/>
                    <a:pt x="26" y="6"/>
                  </a:cubicBezTo>
                  <a:cubicBezTo>
                    <a:pt x="20" y="6"/>
                    <a:pt x="20" y="6"/>
                    <a:pt x="20" y="6"/>
                  </a:cubicBezTo>
                  <a:cubicBezTo>
                    <a:pt x="19" y="6"/>
                    <a:pt x="18" y="5"/>
                    <a:pt x="18" y="4"/>
                  </a:cubicBezTo>
                  <a:cubicBezTo>
                    <a:pt x="18" y="3"/>
                    <a:pt x="19" y="2"/>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42">
              <a:extLst>
                <a:ext uri="{FF2B5EF4-FFF2-40B4-BE49-F238E27FC236}">
                  <a16:creationId xmlns:a16="http://schemas.microsoft.com/office/drawing/2014/main" id="{B75F6D19-EB7B-4F2E-AB78-E6446DE479BF}"/>
                </a:ext>
              </a:extLst>
            </p:cNvPr>
            <p:cNvSpPr>
              <a:spLocks noChangeArrowheads="1"/>
            </p:cNvSpPr>
            <p:nvPr/>
          </p:nvSpPr>
          <p:spPr bwMode="auto">
            <a:xfrm>
              <a:off x="11022013" y="2992438"/>
              <a:ext cx="393700" cy="4810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25">
            <a:extLst>
              <a:ext uri="{FF2B5EF4-FFF2-40B4-BE49-F238E27FC236}">
                <a16:creationId xmlns:a16="http://schemas.microsoft.com/office/drawing/2014/main" id="{37943F7E-6942-4881-ABAE-597F66E28823}"/>
              </a:ext>
            </a:extLst>
          </p:cNvPr>
          <p:cNvGrpSpPr/>
          <p:nvPr/>
        </p:nvGrpSpPr>
        <p:grpSpPr>
          <a:xfrm>
            <a:off x="12871090" y="5143316"/>
            <a:ext cx="881457" cy="1267375"/>
            <a:chOff x="11555413" y="5684838"/>
            <a:chExt cx="466725" cy="893763"/>
          </a:xfrm>
          <a:solidFill>
            <a:schemeClr val="tx1"/>
          </a:solidFill>
        </p:grpSpPr>
        <p:sp>
          <p:nvSpPr>
            <p:cNvPr id="27" name="Freeform 97">
              <a:extLst>
                <a:ext uri="{FF2B5EF4-FFF2-40B4-BE49-F238E27FC236}">
                  <a16:creationId xmlns:a16="http://schemas.microsoft.com/office/drawing/2014/main" id="{76DBC0BB-D7F0-4E4F-8708-568C0C471BE5}"/>
                </a:ext>
              </a:extLst>
            </p:cNvPr>
            <p:cNvSpPr>
              <a:spLocks noEditPoints="1"/>
            </p:cNvSpPr>
            <p:nvPr/>
          </p:nvSpPr>
          <p:spPr bwMode="auto">
            <a:xfrm>
              <a:off x="11555413" y="5684838"/>
              <a:ext cx="425450" cy="893763"/>
            </a:xfrm>
            <a:custGeom>
              <a:avLst/>
              <a:gdLst>
                <a:gd name="T0" fmla="*/ 36 w 41"/>
                <a:gd name="T1" fmla="*/ 57 h 86"/>
                <a:gd name="T2" fmla="*/ 31 w 41"/>
                <a:gd name="T3" fmla="*/ 53 h 86"/>
                <a:gd name="T4" fmla="*/ 31 w 41"/>
                <a:gd name="T5" fmla="*/ 9 h 86"/>
                <a:gd name="T6" fmla="*/ 22 w 41"/>
                <a:gd name="T7" fmla="*/ 0 h 86"/>
                <a:gd name="T8" fmla="*/ 18 w 41"/>
                <a:gd name="T9" fmla="*/ 0 h 86"/>
                <a:gd name="T10" fmla="*/ 8 w 41"/>
                <a:gd name="T11" fmla="*/ 9 h 86"/>
                <a:gd name="T12" fmla="*/ 8 w 41"/>
                <a:gd name="T13" fmla="*/ 53 h 86"/>
                <a:gd name="T14" fmla="*/ 4 w 41"/>
                <a:gd name="T15" fmla="*/ 57 h 86"/>
                <a:gd name="T16" fmla="*/ 0 w 41"/>
                <a:gd name="T17" fmla="*/ 67 h 86"/>
                <a:gd name="T18" fmla="*/ 4 w 41"/>
                <a:gd name="T19" fmla="*/ 76 h 86"/>
                <a:gd name="T20" fmla="*/ 11 w 41"/>
                <a:gd name="T21" fmla="*/ 82 h 86"/>
                <a:gd name="T22" fmla="*/ 20 w 41"/>
                <a:gd name="T23" fmla="*/ 86 h 86"/>
                <a:gd name="T24" fmla="*/ 29 w 41"/>
                <a:gd name="T25" fmla="*/ 82 h 86"/>
                <a:gd name="T26" fmla="*/ 36 w 41"/>
                <a:gd name="T27" fmla="*/ 76 h 86"/>
                <a:gd name="T28" fmla="*/ 36 w 41"/>
                <a:gd name="T29" fmla="*/ 57 h 86"/>
                <a:gd name="T30" fmla="*/ 26 w 41"/>
                <a:gd name="T31" fmla="*/ 70 h 86"/>
                <a:gd name="T32" fmla="*/ 24 w 41"/>
                <a:gd name="T33" fmla="*/ 73 h 86"/>
                <a:gd name="T34" fmla="*/ 20 w 41"/>
                <a:gd name="T35" fmla="*/ 75 h 86"/>
                <a:gd name="T36" fmla="*/ 16 w 41"/>
                <a:gd name="T37" fmla="*/ 73 h 86"/>
                <a:gd name="T38" fmla="*/ 13 w 41"/>
                <a:gd name="T39" fmla="*/ 70 h 86"/>
                <a:gd name="T40" fmla="*/ 12 w 41"/>
                <a:gd name="T41" fmla="*/ 67 h 86"/>
                <a:gd name="T42" fmla="*/ 13 w 41"/>
                <a:gd name="T43" fmla="*/ 63 h 86"/>
                <a:gd name="T44" fmla="*/ 16 w 41"/>
                <a:gd name="T45" fmla="*/ 60 h 86"/>
                <a:gd name="T46" fmla="*/ 24 w 41"/>
                <a:gd name="T47" fmla="*/ 60 h 86"/>
                <a:gd name="T48" fmla="*/ 26 w 41"/>
                <a:gd name="T49" fmla="*/ 63 h 86"/>
                <a:gd name="T50" fmla="*/ 26 w 41"/>
                <a:gd name="T51" fmla="*/ 7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 h="86">
                  <a:moveTo>
                    <a:pt x="36" y="57"/>
                  </a:moveTo>
                  <a:cubicBezTo>
                    <a:pt x="31" y="53"/>
                    <a:pt x="31" y="53"/>
                    <a:pt x="31" y="53"/>
                  </a:cubicBezTo>
                  <a:cubicBezTo>
                    <a:pt x="31" y="9"/>
                    <a:pt x="31" y="9"/>
                    <a:pt x="31" y="9"/>
                  </a:cubicBezTo>
                  <a:cubicBezTo>
                    <a:pt x="31" y="4"/>
                    <a:pt x="27" y="0"/>
                    <a:pt x="22" y="0"/>
                  </a:cubicBezTo>
                  <a:cubicBezTo>
                    <a:pt x="18" y="0"/>
                    <a:pt x="18" y="0"/>
                    <a:pt x="18" y="0"/>
                  </a:cubicBezTo>
                  <a:cubicBezTo>
                    <a:pt x="13" y="0"/>
                    <a:pt x="8" y="4"/>
                    <a:pt x="8" y="9"/>
                  </a:cubicBezTo>
                  <a:cubicBezTo>
                    <a:pt x="8" y="53"/>
                    <a:pt x="8" y="53"/>
                    <a:pt x="8" y="53"/>
                  </a:cubicBezTo>
                  <a:cubicBezTo>
                    <a:pt x="4" y="57"/>
                    <a:pt x="4" y="57"/>
                    <a:pt x="4" y="57"/>
                  </a:cubicBezTo>
                  <a:cubicBezTo>
                    <a:pt x="2" y="60"/>
                    <a:pt x="0" y="63"/>
                    <a:pt x="0" y="67"/>
                  </a:cubicBezTo>
                  <a:cubicBezTo>
                    <a:pt x="0" y="70"/>
                    <a:pt x="2" y="73"/>
                    <a:pt x="4" y="76"/>
                  </a:cubicBezTo>
                  <a:cubicBezTo>
                    <a:pt x="11" y="82"/>
                    <a:pt x="11" y="82"/>
                    <a:pt x="11" y="82"/>
                  </a:cubicBezTo>
                  <a:cubicBezTo>
                    <a:pt x="13" y="85"/>
                    <a:pt x="16" y="86"/>
                    <a:pt x="20" y="86"/>
                  </a:cubicBezTo>
                  <a:cubicBezTo>
                    <a:pt x="23" y="86"/>
                    <a:pt x="27" y="85"/>
                    <a:pt x="29" y="82"/>
                  </a:cubicBezTo>
                  <a:cubicBezTo>
                    <a:pt x="36" y="76"/>
                    <a:pt x="36" y="76"/>
                    <a:pt x="36" y="76"/>
                  </a:cubicBezTo>
                  <a:cubicBezTo>
                    <a:pt x="41" y="71"/>
                    <a:pt x="41" y="62"/>
                    <a:pt x="36" y="57"/>
                  </a:cubicBezTo>
                  <a:close/>
                  <a:moveTo>
                    <a:pt x="26" y="70"/>
                  </a:moveTo>
                  <a:cubicBezTo>
                    <a:pt x="24" y="73"/>
                    <a:pt x="24" y="73"/>
                    <a:pt x="24" y="73"/>
                  </a:cubicBezTo>
                  <a:cubicBezTo>
                    <a:pt x="23" y="74"/>
                    <a:pt x="21" y="75"/>
                    <a:pt x="20" y="75"/>
                  </a:cubicBezTo>
                  <a:cubicBezTo>
                    <a:pt x="18" y="75"/>
                    <a:pt x="17" y="74"/>
                    <a:pt x="16" y="73"/>
                  </a:cubicBezTo>
                  <a:cubicBezTo>
                    <a:pt x="13" y="70"/>
                    <a:pt x="13" y="70"/>
                    <a:pt x="13" y="70"/>
                  </a:cubicBezTo>
                  <a:cubicBezTo>
                    <a:pt x="12" y="69"/>
                    <a:pt x="12" y="68"/>
                    <a:pt x="12" y="67"/>
                  </a:cubicBezTo>
                  <a:cubicBezTo>
                    <a:pt x="12" y="65"/>
                    <a:pt x="12" y="64"/>
                    <a:pt x="13" y="63"/>
                  </a:cubicBezTo>
                  <a:cubicBezTo>
                    <a:pt x="16" y="60"/>
                    <a:pt x="16" y="60"/>
                    <a:pt x="16" y="60"/>
                  </a:cubicBezTo>
                  <a:cubicBezTo>
                    <a:pt x="18" y="58"/>
                    <a:pt x="22" y="58"/>
                    <a:pt x="24" y="60"/>
                  </a:cubicBezTo>
                  <a:cubicBezTo>
                    <a:pt x="26" y="63"/>
                    <a:pt x="26" y="63"/>
                    <a:pt x="26" y="63"/>
                  </a:cubicBezTo>
                  <a:cubicBezTo>
                    <a:pt x="29" y="65"/>
                    <a:pt x="29" y="68"/>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98">
              <a:extLst>
                <a:ext uri="{FF2B5EF4-FFF2-40B4-BE49-F238E27FC236}">
                  <a16:creationId xmlns:a16="http://schemas.microsoft.com/office/drawing/2014/main" id="{F2E67ADE-B72F-435D-BFE0-E0E3836FA761}"/>
                </a:ext>
              </a:extLst>
            </p:cNvPr>
            <p:cNvSpPr>
              <a:spLocks/>
            </p:cNvSpPr>
            <p:nvPr/>
          </p:nvSpPr>
          <p:spPr bwMode="auto">
            <a:xfrm>
              <a:off x="11939588" y="5767388"/>
              <a:ext cx="82550" cy="31750"/>
            </a:xfrm>
            <a:custGeom>
              <a:avLst/>
              <a:gdLst>
                <a:gd name="T0" fmla="*/ 6 w 8"/>
                <a:gd name="T1" fmla="*/ 3 h 3"/>
                <a:gd name="T2" fmla="*/ 2 w 8"/>
                <a:gd name="T3" fmla="*/ 3 h 3"/>
                <a:gd name="T4" fmla="*/ 0 w 8"/>
                <a:gd name="T5" fmla="*/ 2 h 3"/>
                <a:gd name="T6" fmla="*/ 2 w 8"/>
                <a:gd name="T7" fmla="*/ 0 h 3"/>
                <a:gd name="T8" fmla="*/ 6 w 8"/>
                <a:gd name="T9" fmla="*/ 0 h 3"/>
                <a:gd name="T10" fmla="*/ 8 w 8"/>
                <a:gd name="T11" fmla="*/ 2 h 3"/>
                <a:gd name="T12" fmla="*/ 6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3"/>
                  </a:moveTo>
                  <a:cubicBezTo>
                    <a:pt x="2" y="3"/>
                    <a:pt x="2" y="3"/>
                    <a:pt x="2" y="3"/>
                  </a:cubicBezTo>
                  <a:cubicBezTo>
                    <a:pt x="1" y="3"/>
                    <a:pt x="0" y="3"/>
                    <a:pt x="0" y="2"/>
                  </a:cubicBezTo>
                  <a:cubicBezTo>
                    <a:pt x="0" y="1"/>
                    <a:pt x="1" y="0"/>
                    <a:pt x="2" y="0"/>
                  </a:cubicBezTo>
                  <a:cubicBezTo>
                    <a:pt x="6" y="0"/>
                    <a:pt x="6" y="0"/>
                    <a:pt x="6" y="0"/>
                  </a:cubicBezTo>
                  <a:cubicBezTo>
                    <a:pt x="7" y="0"/>
                    <a:pt x="8" y="1"/>
                    <a:pt x="8" y="2"/>
                  </a:cubicBezTo>
                  <a:cubicBezTo>
                    <a:pt x="8" y="3"/>
                    <a:pt x="7" y="3"/>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99">
              <a:extLst>
                <a:ext uri="{FF2B5EF4-FFF2-40B4-BE49-F238E27FC236}">
                  <a16:creationId xmlns:a16="http://schemas.microsoft.com/office/drawing/2014/main" id="{30712B8F-A3D3-4B9A-85AD-1699BE2201B1}"/>
                </a:ext>
              </a:extLst>
            </p:cNvPr>
            <p:cNvSpPr>
              <a:spLocks/>
            </p:cNvSpPr>
            <p:nvPr/>
          </p:nvSpPr>
          <p:spPr bwMode="auto">
            <a:xfrm>
              <a:off x="11939588" y="5840413"/>
              <a:ext cx="41275" cy="41275"/>
            </a:xfrm>
            <a:custGeom>
              <a:avLst/>
              <a:gdLst>
                <a:gd name="T0" fmla="*/ 2 w 4"/>
                <a:gd name="T1" fmla="*/ 4 h 4"/>
                <a:gd name="T2" fmla="*/ 1 w 4"/>
                <a:gd name="T3" fmla="*/ 3 h 4"/>
                <a:gd name="T4" fmla="*/ 0 w 4"/>
                <a:gd name="T5" fmla="*/ 2 h 4"/>
                <a:gd name="T6" fmla="*/ 1 w 4"/>
                <a:gd name="T7" fmla="*/ 1 h 4"/>
                <a:gd name="T8" fmla="*/ 3 w 4"/>
                <a:gd name="T9" fmla="*/ 1 h 4"/>
                <a:gd name="T10" fmla="*/ 4 w 4"/>
                <a:gd name="T11" fmla="*/ 2 h 4"/>
                <a:gd name="T12" fmla="*/ 3 w 4"/>
                <a:gd name="T13" fmla="*/ 3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3"/>
                  </a:cubicBezTo>
                  <a:cubicBezTo>
                    <a:pt x="0" y="3"/>
                    <a:pt x="0" y="2"/>
                    <a:pt x="0" y="2"/>
                  </a:cubicBezTo>
                  <a:cubicBezTo>
                    <a:pt x="0" y="2"/>
                    <a:pt x="0" y="1"/>
                    <a:pt x="1" y="1"/>
                  </a:cubicBezTo>
                  <a:cubicBezTo>
                    <a:pt x="1" y="0"/>
                    <a:pt x="3" y="0"/>
                    <a:pt x="3" y="1"/>
                  </a:cubicBezTo>
                  <a:cubicBezTo>
                    <a:pt x="4" y="1"/>
                    <a:pt x="4" y="2"/>
                    <a:pt x="4" y="2"/>
                  </a:cubicBezTo>
                  <a:cubicBezTo>
                    <a:pt x="4" y="2"/>
                    <a:pt x="4" y="3"/>
                    <a:pt x="3" y="3"/>
                  </a:cubicBezTo>
                  <a:cubicBezTo>
                    <a:pt x="3" y="4"/>
                    <a:pt x="2"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00">
              <a:extLst>
                <a:ext uri="{FF2B5EF4-FFF2-40B4-BE49-F238E27FC236}">
                  <a16:creationId xmlns:a16="http://schemas.microsoft.com/office/drawing/2014/main" id="{192F2057-CB50-4872-B5C1-83A9400A90E7}"/>
                </a:ext>
              </a:extLst>
            </p:cNvPr>
            <p:cNvSpPr>
              <a:spLocks/>
            </p:cNvSpPr>
            <p:nvPr/>
          </p:nvSpPr>
          <p:spPr bwMode="auto">
            <a:xfrm>
              <a:off x="11939588" y="5924550"/>
              <a:ext cx="82550" cy="41275"/>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01">
              <a:extLst>
                <a:ext uri="{FF2B5EF4-FFF2-40B4-BE49-F238E27FC236}">
                  <a16:creationId xmlns:a16="http://schemas.microsoft.com/office/drawing/2014/main" id="{5B64D667-EE26-406C-9B20-71DD457A91AB}"/>
                </a:ext>
              </a:extLst>
            </p:cNvPr>
            <p:cNvSpPr>
              <a:spLocks/>
            </p:cNvSpPr>
            <p:nvPr/>
          </p:nvSpPr>
          <p:spPr bwMode="auto">
            <a:xfrm>
              <a:off x="11939588" y="5995988"/>
              <a:ext cx="41275" cy="42863"/>
            </a:xfrm>
            <a:custGeom>
              <a:avLst/>
              <a:gdLst>
                <a:gd name="T0" fmla="*/ 2 w 4"/>
                <a:gd name="T1" fmla="*/ 4 h 4"/>
                <a:gd name="T2" fmla="*/ 1 w 4"/>
                <a:gd name="T3" fmla="*/ 3 h 4"/>
                <a:gd name="T4" fmla="*/ 0 w 4"/>
                <a:gd name="T5" fmla="*/ 2 h 4"/>
                <a:gd name="T6" fmla="*/ 1 w 4"/>
                <a:gd name="T7" fmla="*/ 1 h 4"/>
                <a:gd name="T8" fmla="*/ 3 w 4"/>
                <a:gd name="T9" fmla="*/ 1 h 4"/>
                <a:gd name="T10" fmla="*/ 4 w 4"/>
                <a:gd name="T11" fmla="*/ 2 h 4"/>
                <a:gd name="T12" fmla="*/ 3 w 4"/>
                <a:gd name="T13" fmla="*/ 3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3"/>
                  </a:cubicBezTo>
                  <a:cubicBezTo>
                    <a:pt x="0" y="3"/>
                    <a:pt x="0" y="3"/>
                    <a:pt x="0" y="2"/>
                  </a:cubicBezTo>
                  <a:cubicBezTo>
                    <a:pt x="0" y="2"/>
                    <a:pt x="0" y="1"/>
                    <a:pt x="1" y="1"/>
                  </a:cubicBezTo>
                  <a:cubicBezTo>
                    <a:pt x="1" y="0"/>
                    <a:pt x="3" y="0"/>
                    <a:pt x="3" y="1"/>
                  </a:cubicBezTo>
                  <a:cubicBezTo>
                    <a:pt x="4" y="1"/>
                    <a:pt x="4" y="2"/>
                    <a:pt x="4" y="2"/>
                  </a:cubicBezTo>
                  <a:cubicBezTo>
                    <a:pt x="4" y="3"/>
                    <a:pt x="4" y="3"/>
                    <a:pt x="3" y="3"/>
                  </a:cubicBezTo>
                  <a:cubicBezTo>
                    <a:pt x="3" y="4"/>
                    <a:pt x="2"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02">
              <a:extLst>
                <a:ext uri="{FF2B5EF4-FFF2-40B4-BE49-F238E27FC236}">
                  <a16:creationId xmlns:a16="http://schemas.microsoft.com/office/drawing/2014/main" id="{BDBEAE90-50AA-4AFE-AA1B-8CD7A66E9CA0}"/>
                </a:ext>
              </a:extLst>
            </p:cNvPr>
            <p:cNvSpPr>
              <a:spLocks/>
            </p:cNvSpPr>
            <p:nvPr/>
          </p:nvSpPr>
          <p:spPr bwMode="auto">
            <a:xfrm>
              <a:off x="11939588" y="6080125"/>
              <a:ext cx="82550" cy="41275"/>
            </a:xfrm>
            <a:custGeom>
              <a:avLst/>
              <a:gdLst>
                <a:gd name="T0" fmla="*/ 6 w 8"/>
                <a:gd name="T1" fmla="*/ 4 h 4"/>
                <a:gd name="T2" fmla="*/ 2 w 8"/>
                <a:gd name="T3" fmla="*/ 4 h 4"/>
                <a:gd name="T4" fmla="*/ 0 w 8"/>
                <a:gd name="T5" fmla="*/ 2 h 4"/>
                <a:gd name="T6" fmla="*/ 2 w 8"/>
                <a:gd name="T7" fmla="*/ 0 h 4"/>
                <a:gd name="T8" fmla="*/ 6 w 8"/>
                <a:gd name="T9" fmla="*/ 0 h 4"/>
                <a:gd name="T10" fmla="*/ 8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4"/>
                  </a:moveTo>
                  <a:cubicBezTo>
                    <a:pt x="2" y="4"/>
                    <a:pt x="2" y="4"/>
                    <a:pt x="2" y="4"/>
                  </a:cubicBezTo>
                  <a:cubicBezTo>
                    <a:pt x="1" y="4"/>
                    <a:pt x="0" y="3"/>
                    <a:pt x="0" y="2"/>
                  </a:cubicBezTo>
                  <a:cubicBezTo>
                    <a:pt x="0" y="1"/>
                    <a:pt x="1" y="0"/>
                    <a:pt x="2" y="0"/>
                  </a:cubicBezTo>
                  <a:cubicBezTo>
                    <a:pt x="6" y="0"/>
                    <a:pt x="6" y="0"/>
                    <a:pt x="6" y="0"/>
                  </a:cubicBezTo>
                  <a:cubicBezTo>
                    <a:pt x="7" y="0"/>
                    <a:pt x="8" y="1"/>
                    <a:pt x="8" y="2"/>
                  </a:cubicBezTo>
                  <a:cubicBezTo>
                    <a:pt x="8" y="3"/>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03">
              <a:extLst>
                <a:ext uri="{FF2B5EF4-FFF2-40B4-BE49-F238E27FC236}">
                  <a16:creationId xmlns:a16="http://schemas.microsoft.com/office/drawing/2014/main" id="{9BCEDCBC-F004-4494-9072-415B0D6FC1CF}"/>
                </a:ext>
              </a:extLst>
            </p:cNvPr>
            <p:cNvSpPr>
              <a:spLocks/>
            </p:cNvSpPr>
            <p:nvPr/>
          </p:nvSpPr>
          <p:spPr bwMode="auto">
            <a:xfrm>
              <a:off x="11939588" y="6153150"/>
              <a:ext cx="41275" cy="41275"/>
            </a:xfrm>
            <a:custGeom>
              <a:avLst/>
              <a:gdLst>
                <a:gd name="T0" fmla="*/ 2 w 4"/>
                <a:gd name="T1" fmla="*/ 4 h 4"/>
                <a:gd name="T2" fmla="*/ 1 w 4"/>
                <a:gd name="T3" fmla="*/ 4 h 4"/>
                <a:gd name="T4" fmla="*/ 0 w 4"/>
                <a:gd name="T5" fmla="*/ 2 h 4"/>
                <a:gd name="T6" fmla="*/ 1 w 4"/>
                <a:gd name="T7" fmla="*/ 1 h 4"/>
                <a:gd name="T8" fmla="*/ 3 w 4"/>
                <a:gd name="T9" fmla="*/ 1 h 4"/>
                <a:gd name="T10" fmla="*/ 4 w 4"/>
                <a:gd name="T11" fmla="*/ 2 h 4"/>
                <a:gd name="T12" fmla="*/ 3 w 4"/>
                <a:gd name="T13" fmla="*/ 4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4"/>
                  </a:cubicBezTo>
                  <a:cubicBezTo>
                    <a:pt x="0" y="3"/>
                    <a:pt x="0" y="3"/>
                    <a:pt x="0" y="2"/>
                  </a:cubicBezTo>
                  <a:cubicBezTo>
                    <a:pt x="0" y="2"/>
                    <a:pt x="0" y="1"/>
                    <a:pt x="1" y="1"/>
                  </a:cubicBezTo>
                  <a:cubicBezTo>
                    <a:pt x="1" y="0"/>
                    <a:pt x="3" y="0"/>
                    <a:pt x="3" y="1"/>
                  </a:cubicBezTo>
                  <a:cubicBezTo>
                    <a:pt x="4" y="1"/>
                    <a:pt x="4" y="2"/>
                    <a:pt x="4" y="2"/>
                  </a:cubicBezTo>
                  <a:cubicBezTo>
                    <a:pt x="4" y="3"/>
                    <a:pt x="4" y="3"/>
                    <a:pt x="3" y="4"/>
                  </a:cubicBezTo>
                  <a:cubicBezTo>
                    <a:pt x="3" y="4"/>
                    <a:pt x="2"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4" name="TextBox 33">
            <a:extLst>
              <a:ext uri="{FF2B5EF4-FFF2-40B4-BE49-F238E27FC236}">
                <a16:creationId xmlns:a16="http://schemas.microsoft.com/office/drawing/2014/main" id="{39C85F71-5789-4A3F-BF69-A5F4E183F472}"/>
              </a:ext>
            </a:extLst>
          </p:cNvPr>
          <p:cNvSpPr txBox="1"/>
          <p:nvPr/>
        </p:nvSpPr>
        <p:spPr>
          <a:xfrm>
            <a:off x="15049149" y="5221263"/>
            <a:ext cx="2028562" cy="1200329"/>
          </a:xfrm>
          <a:prstGeom prst="rect">
            <a:avLst/>
          </a:prstGeom>
          <a:noFill/>
        </p:spPr>
        <p:txBody>
          <a:bodyPr wrap="square" rtlCol="0">
            <a:spAutoFit/>
          </a:bodyPr>
          <a:lstStyle/>
          <a:p>
            <a:r>
              <a:rPr lang="en-US" sz="7200" b="1" dirty="0">
                <a:latin typeface="Arial Black" panose="020B0A04020102020204" pitchFamily="34" charset="0"/>
              </a:rPr>
              <a:t>5%</a:t>
            </a:r>
          </a:p>
        </p:txBody>
      </p:sp>
      <p:grpSp>
        <p:nvGrpSpPr>
          <p:cNvPr id="35" name="Group 34">
            <a:extLst>
              <a:ext uri="{FF2B5EF4-FFF2-40B4-BE49-F238E27FC236}">
                <a16:creationId xmlns:a16="http://schemas.microsoft.com/office/drawing/2014/main" id="{72FB644F-9A5A-46E5-B3D9-403CBF11D4A9}"/>
              </a:ext>
            </a:extLst>
          </p:cNvPr>
          <p:cNvGrpSpPr/>
          <p:nvPr/>
        </p:nvGrpSpPr>
        <p:grpSpPr>
          <a:xfrm>
            <a:off x="18443193" y="5278532"/>
            <a:ext cx="1128156" cy="888595"/>
            <a:chOff x="7262812" y="2833689"/>
            <a:chExt cx="711200" cy="449263"/>
          </a:xfrm>
          <a:solidFill>
            <a:schemeClr val="tx1"/>
          </a:solidFill>
        </p:grpSpPr>
        <p:sp>
          <p:nvSpPr>
            <p:cNvPr id="36" name="Oval 62">
              <a:extLst>
                <a:ext uri="{FF2B5EF4-FFF2-40B4-BE49-F238E27FC236}">
                  <a16:creationId xmlns:a16="http://schemas.microsoft.com/office/drawing/2014/main" id="{55AAFAAC-1388-42EA-ADF6-E4935C781955}"/>
                </a:ext>
              </a:extLst>
            </p:cNvPr>
            <p:cNvSpPr>
              <a:spLocks noChangeArrowheads="1"/>
            </p:cNvSpPr>
            <p:nvPr/>
          </p:nvSpPr>
          <p:spPr bwMode="auto">
            <a:xfrm>
              <a:off x="7500937" y="2963864"/>
              <a:ext cx="57150" cy="650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Oval 63">
              <a:extLst>
                <a:ext uri="{FF2B5EF4-FFF2-40B4-BE49-F238E27FC236}">
                  <a16:creationId xmlns:a16="http://schemas.microsoft.com/office/drawing/2014/main" id="{80A5E869-1EC1-4BFC-9219-286A7B82F328}"/>
                </a:ext>
              </a:extLst>
            </p:cNvPr>
            <p:cNvSpPr>
              <a:spLocks noChangeArrowheads="1"/>
            </p:cNvSpPr>
            <p:nvPr/>
          </p:nvSpPr>
          <p:spPr bwMode="auto">
            <a:xfrm>
              <a:off x="7623175" y="3094039"/>
              <a:ext cx="65087"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4">
              <a:extLst>
                <a:ext uri="{FF2B5EF4-FFF2-40B4-BE49-F238E27FC236}">
                  <a16:creationId xmlns:a16="http://schemas.microsoft.com/office/drawing/2014/main" id="{D3C46AA3-0E3F-42DD-A6AD-31B3F5F081E0}"/>
                </a:ext>
              </a:extLst>
            </p:cNvPr>
            <p:cNvSpPr>
              <a:spLocks noEditPoints="1"/>
            </p:cNvSpPr>
            <p:nvPr/>
          </p:nvSpPr>
          <p:spPr bwMode="auto">
            <a:xfrm>
              <a:off x="7262812" y="2833689"/>
              <a:ext cx="711200" cy="449263"/>
            </a:xfrm>
            <a:custGeom>
              <a:avLst/>
              <a:gdLst>
                <a:gd name="T0" fmla="*/ 87 w 87"/>
                <a:gd name="T1" fmla="*/ 15 h 55"/>
                <a:gd name="T2" fmla="*/ 85 w 87"/>
                <a:gd name="T3" fmla="*/ 0 h 55"/>
                <a:gd name="T4" fmla="*/ 0 w 87"/>
                <a:gd name="T5" fmla="*/ 2 h 55"/>
                <a:gd name="T6" fmla="*/ 2 w 87"/>
                <a:gd name="T7" fmla="*/ 16 h 55"/>
                <a:gd name="T8" fmla="*/ 2 w 87"/>
                <a:gd name="T9" fmla="*/ 39 h 55"/>
                <a:gd name="T10" fmla="*/ 0 w 87"/>
                <a:gd name="T11" fmla="*/ 54 h 55"/>
                <a:gd name="T12" fmla="*/ 85 w 87"/>
                <a:gd name="T13" fmla="*/ 55 h 55"/>
                <a:gd name="T14" fmla="*/ 87 w 87"/>
                <a:gd name="T15" fmla="*/ 41 h 55"/>
                <a:gd name="T16" fmla="*/ 74 w 87"/>
                <a:gd name="T17" fmla="*/ 28 h 55"/>
                <a:gd name="T18" fmla="*/ 33 w 87"/>
                <a:gd name="T19" fmla="*/ 13 h 55"/>
                <a:gd name="T20" fmla="*/ 33 w 87"/>
                <a:gd name="T21" fmla="*/ 27 h 55"/>
                <a:gd name="T22" fmla="*/ 33 w 87"/>
                <a:gd name="T23" fmla="*/ 13 h 55"/>
                <a:gd name="T24" fmla="*/ 41 w 87"/>
                <a:gd name="T25" fmla="*/ 35 h 55"/>
                <a:gd name="T26" fmla="*/ 55 w 87"/>
                <a:gd name="T27" fmla="*/ 35 h 55"/>
                <a:gd name="T28" fmla="*/ 27 w 87"/>
                <a:gd name="T29" fmla="*/ 43 h 55"/>
                <a:gd name="T30" fmla="*/ 53 w 87"/>
                <a:gd name="T31" fmla="*/ 12 h 55"/>
                <a:gd name="T32" fmla="*/ 27 w 87"/>
                <a:gd name="T33" fmla="*/ 43 h 55"/>
                <a:gd name="T34" fmla="*/ 62 w 87"/>
                <a:gd name="T35" fmla="*/ 54 h 55"/>
                <a:gd name="T36" fmla="*/ 66 w 87"/>
                <a:gd name="T37" fmla="*/ 52 h 55"/>
                <a:gd name="T38" fmla="*/ 66 w 87"/>
                <a:gd name="T39" fmla="*/ 45 h 55"/>
                <a:gd name="T40" fmla="*/ 62 w 87"/>
                <a:gd name="T41" fmla="*/ 41 h 55"/>
                <a:gd name="T42" fmla="*/ 66 w 87"/>
                <a:gd name="T43" fmla="*/ 45 h 55"/>
                <a:gd name="T44" fmla="*/ 62 w 87"/>
                <a:gd name="T45" fmla="*/ 35 h 55"/>
                <a:gd name="T46" fmla="*/ 66 w 87"/>
                <a:gd name="T47" fmla="*/ 31 h 55"/>
                <a:gd name="T48" fmla="*/ 66 w 87"/>
                <a:gd name="T49" fmla="*/ 24 h 55"/>
                <a:gd name="T50" fmla="*/ 62 w 87"/>
                <a:gd name="T51" fmla="*/ 21 h 55"/>
                <a:gd name="T52" fmla="*/ 66 w 87"/>
                <a:gd name="T53" fmla="*/ 24 h 55"/>
                <a:gd name="T54" fmla="*/ 62 w 87"/>
                <a:gd name="T55" fmla="*/ 14 h 55"/>
                <a:gd name="T56" fmla="*/ 66 w 87"/>
                <a:gd name="T57" fmla="*/ 10 h 55"/>
                <a:gd name="T58" fmla="*/ 66 w 87"/>
                <a:gd name="T59" fmla="*/ 4 h 55"/>
                <a:gd name="T60" fmla="*/ 62 w 87"/>
                <a:gd name="T61" fmla="*/ 2 h 55"/>
                <a:gd name="T62" fmla="*/ 66 w 87"/>
                <a:gd name="T63" fmla="*/ 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7" h="55">
                  <a:moveTo>
                    <a:pt x="85" y="16"/>
                  </a:moveTo>
                  <a:cubicBezTo>
                    <a:pt x="86" y="16"/>
                    <a:pt x="87" y="16"/>
                    <a:pt x="87" y="15"/>
                  </a:cubicBezTo>
                  <a:cubicBezTo>
                    <a:pt x="87" y="2"/>
                    <a:pt x="87" y="2"/>
                    <a:pt x="87" y="2"/>
                  </a:cubicBezTo>
                  <a:cubicBezTo>
                    <a:pt x="87" y="1"/>
                    <a:pt x="86" y="0"/>
                    <a:pt x="85" y="0"/>
                  </a:cubicBezTo>
                  <a:cubicBezTo>
                    <a:pt x="2" y="0"/>
                    <a:pt x="2" y="0"/>
                    <a:pt x="2" y="0"/>
                  </a:cubicBezTo>
                  <a:cubicBezTo>
                    <a:pt x="1" y="0"/>
                    <a:pt x="0" y="1"/>
                    <a:pt x="0" y="2"/>
                  </a:cubicBezTo>
                  <a:cubicBezTo>
                    <a:pt x="0" y="15"/>
                    <a:pt x="0" y="15"/>
                    <a:pt x="0" y="15"/>
                  </a:cubicBezTo>
                  <a:cubicBezTo>
                    <a:pt x="0" y="16"/>
                    <a:pt x="1" y="16"/>
                    <a:pt x="2" y="16"/>
                  </a:cubicBezTo>
                  <a:cubicBezTo>
                    <a:pt x="8" y="16"/>
                    <a:pt x="13" y="21"/>
                    <a:pt x="13" y="28"/>
                  </a:cubicBezTo>
                  <a:cubicBezTo>
                    <a:pt x="13" y="34"/>
                    <a:pt x="8" y="39"/>
                    <a:pt x="2" y="39"/>
                  </a:cubicBezTo>
                  <a:cubicBezTo>
                    <a:pt x="1" y="39"/>
                    <a:pt x="0" y="40"/>
                    <a:pt x="0" y="41"/>
                  </a:cubicBezTo>
                  <a:cubicBezTo>
                    <a:pt x="0" y="54"/>
                    <a:pt x="0" y="54"/>
                    <a:pt x="0" y="54"/>
                  </a:cubicBezTo>
                  <a:cubicBezTo>
                    <a:pt x="0" y="55"/>
                    <a:pt x="1" y="55"/>
                    <a:pt x="2" y="55"/>
                  </a:cubicBezTo>
                  <a:cubicBezTo>
                    <a:pt x="85" y="55"/>
                    <a:pt x="85" y="55"/>
                    <a:pt x="85" y="55"/>
                  </a:cubicBezTo>
                  <a:cubicBezTo>
                    <a:pt x="86" y="55"/>
                    <a:pt x="87" y="55"/>
                    <a:pt x="87" y="54"/>
                  </a:cubicBezTo>
                  <a:cubicBezTo>
                    <a:pt x="87" y="41"/>
                    <a:pt x="87" y="41"/>
                    <a:pt x="87" y="41"/>
                  </a:cubicBezTo>
                  <a:cubicBezTo>
                    <a:pt x="87" y="40"/>
                    <a:pt x="86" y="39"/>
                    <a:pt x="85" y="39"/>
                  </a:cubicBezTo>
                  <a:cubicBezTo>
                    <a:pt x="79" y="39"/>
                    <a:pt x="74" y="34"/>
                    <a:pt x="74" y="28"/>
                  </a:cubicBezTo>
                  <a:cubicBezTo>
                    <a:pt x="74" y="21"/>
                    <a:pt x="79" y="16"/>
                    <a:pt x="85" y="16"/>
                  </a:cubicBezTo>
                  <a:close/>
                  <a:moveTo>
                    <a:pt x="33" y="13"/>
                  </a:moveTo>
                  <a:cubicBezTo>
                    <a:pt x="37" y="13"/>
                    <a:pt x="40" y="16"/>
                    <a:pt x="40" y="20"/>
                  </a:cubicBezTo>
                  <a:cubicBezTo>
                    <a:pt x="40" y="24"/>
                    <a:pt x="37" y="27"/>
                    <a:pt x="33" y="27"/>
                  </a:cubicBezTo>
                  <a:cubicBezTo>
                    <a:pt x="29" y="27"/>
                    <a:pt x="25" y="24"/>
                    <a:pt x="25" y="20"/>
                  </a:cubicBezTo>
                  <a:cubicBezTo>
                    <a:pt x="25" y="16"/>
                    <a:pt x="29" y="13"/>
                    <a:pt x="33" y="13"/>
                  </a:cubicBezTo>
                  <a:close/>
                  <a:moveTo>
                    <a:pt x="48" y="43"/>
                  </a:moveTo>
                  <a:cubicBezTo>
                    <a:pt x="44" y="43"/>
                    <a:pt x="41" y="39"/>
                    <a:pt x="41" y="35"/>
                  </a:cubicBezTo>
                  <a:cubicBezTo>
                    <a:pt x="41" y="31"/>
                    <a:pt x="44" y="28"/>
                    <a:pt x="48" y="28"/>
                  </a:cubicBezTo>
                  <a:cubicBezTo>
                    <a:pt x="52" y="28"/>
                    <a:pt x="55" y="31"/>
                    <a:pt x="55" y="35"/>
                  </a:cubicBezTo>
                  <a:cubicBezTo>
                    <a:pt x="55" y="39"/>
                    <a:pt x="52" y="43"/>
                    <a:pt x="48" y="43"/>
                  </a:cubicBezTo>
                  <a:close/>
                  <a:moveTo>
                    <a:pt x="27" y="43"/>
                  </a:moveTo>
                  <a:cubicBezTo>
                    <a:pt x="25" y="41"/>
                    <a:pt x="25" y="41"/>
                    <a:pt x="25" y="41"/>
                  </a:cubicBezTo>
                  <a:cubicBezTo>
                    <a:pt x="53" y="12"/>
                    <a:pt x="53" y="12"/>
                    <a:pt x="53" y="12"/>
                  </a:cubicBezTo>
                  <a:cubicBezTo>
                    <a:pt x="56" y="15"/>
                    <a:pt x="56" y="15"/>
                    <a:pt x="56" y="15"/>
                  </a:cubicBezTo>
                  <a:lnTo>
                    <a:pt x="27" y="43"/>
                  </a:lnTo>
                  <a:close/>
                  <a:moveTo>
                    <a:pt x="66" y="54"/>
                  </a:moveTo>
                  <a:cubicBezTo>
                    <a:pt x="62" y="54"/>
                    <a:pt x="62" y="54"/>
                    <a:pt x="62" y="54"/>
                  </a:cubicBezTo>
                  <a:cubicBezTo>
                    <a:pt x="62" y="52"/>
                    <a:pt x="62" y="52"/>
                    <a:pt x="62" y="52"/>
                  </a:cubicBezTo>
                  <a:cubicBezTo>
                    <a:pt x="66" y="52"/>
                    <a:pt x="66" y="52"/>
                    <a:pt x="66" y="52"/>
                  </a:cubicBezTo>
                  <a:lnTo>
                    <a:pt x="66" y="54"/>
                  </a:lnTo>
                  <a:close/>
                  <a:moveTo>
                    <a:pt x="66" y="45"/>
                  </a:moveTo>
                  <a:cubicBezTo>
                    <a:pt x="62" y="45"/>
                    <a:pt x="62" y="45"/>
                    <a:pt x="62" y="45"/>
                  </a:cubicBezTo>
                  <a:cubicBezTo>
                    <a:pt x="62" y="41"/>
                    <a:pt x="62" y="41"/>
                    <a:pt x="62" y="41"/>
                  </a:cubicBezTo>
                  <a:cubicBezTo>
                    <a:pt x="66" y="41"/>
                    <a:pt x="66" y="41"/>
                    <a:pt x="66" y="41"/>
                  </a:cubicBezTo>
                  <a:lnTo>
                    <a:pt x="66" y="45"/>
                  </a:lnTo>
                  <a:close/>
                  <a:moveTo>
                    <a:pt x="66" y="35"/>
                  </a:moveTo>
                  <a:cubicBezTo>
                    <a:pt x="62" y="35"/>
                    <a:pt x="62" y="35"/>
                    <a:pt x="62" y="35"/>
                  </a:cubicBezTo>
                  <a:cubicBezTo>
                    <a:pt x="62" y="31"/>
                    <a:pt x="62" y="31"/>
                    <a:pt x="62" y="31"/>
                  </a:cubicBezTo>
                  <a:cubicBezTo>
                    <a:pt x="66" y="31"/>
                    <a:pt x="66" y="31"/>
                    <a:pt x="66" y="31"/>
                  </a:cubicBezTo>
                  <a:lnTo>
                    <a:pt x="66" y="35"/>
                  </a:lnTo>
                  <a:close/>
                  <a:moveTo>
                    <a:pt x="66" y="24"/>
                  </a:moveTo>
                  <a:cubicBezTo>
                    <a:pt x="62" y="24"/>
                    <a:pt x="62" y="24"/>
                    <a:pt x="62" y="24"/>
                  </a:cubicBezTo>
                  <a:cubicBezTo>
                    <a:pt x="62" y="21"/>
                    <a:pt x="62" y="21"/>
                    <a:pt x="62" y="21"/>
                  </a:cubicBezTo>
                  <a:cubicBezTo>
                    <a:pt x="66" y="21"/>
                    <a:pt x="66" y="21"/>
                    <a:pt x="66" y="21"/>
                  </a:cubicBezTo>
                  <a:lnTo>
                    <a:pt x="66" y="24"/>
                  </a:lnTo>
                  <a:close/>
                  <a:moveTo>
                    <a:pt x="66" y="14"/>
                  </a:moveTo>
                  <a:cubicBezTo>
                    <a:pt x="62" y="14"/>
                    <a:pt x="62" y="14"/>
                    <a:pt x="62" y="14"/>
                  </a:cubicBezTo>
                  <a:cubicBezTo>
                    <a:pt x="62" y="10"/>
                    <a:pt x="62" y="10"/>
                    <a:pt x="62" y="10"/>
                  </a:cubicBezTo>
                  <a:cubicBezTo>
                    <a:pt x="66" y="10"/>
                    <a:pt x="66" y="10"/>
                    <a:pt x="66" y="10"/>
                  </a:cubicBezTo>
                  <a:lnTo>
                    <a:pt x="66" y="14"/>
                  </a:lnTo>
                  <a:close/>
                  <a:moveTo>
                    <a:pt x="66" y="4"/>
                  </a:moveTo>
                  <a:cubicBezTo>
                    <a:pt x="62" y="4"/>
                    <a:pt x="62" y="4"/>
                    <a:pt x="62" y="4"/>
                  </a:cubicBezTo>
                  <a:cubicBezTo>
                    <a:pt x="62" y="2"/>
                    <a:pt x="62" y="2"/>
                    <a:pt x="62" y="2"/>
                  </a:cubicBezTo>
                  <a:cubicBezTo>
                    <a:pt x="66" y="2"/>
                    <a:pt x="66" y="2"/>
                    <a:pt x="66" y="2"/>
                  </a:cubicBezTo>
                  <a:lnTo>
                    <a:pt x="6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9" name="Picture 10" descr="Image result for toilet paper icon">
            <a:extLst>
              <a:ext uri="{FF2B5EF4-FFF2-40B4-BE49-F238E27FC236}">
                <a16:creationId xmlns:a16="http://schemas.microsoft.com/office/drawing/2014/main" id="{7E3DA21B-D007-4150-83DE-A54AFA7CA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2570" y="5143316"/>
            <a:ext cx="1357654" cy="1357654"/>
          </a:xfrm>
          <a:prstGeom prst="rect">
            <a:avLst/>
          </a:prstGeom>
          <a:noFill/>
          <a:extLst>
            <a:ext uri="{909E8E84-426E-40DD-AFC4-6F175D3DCCD1}">
              <a14:hiddenFill xmlns:a14="http://schemas.microsoft.com/office/drawing/2010/main">
                <a:solidFill>
                  <a:srgbClr val="FFFFFF"/>
                </a:solidFill>
              </a14:hiddenFill>
            </a:ext>
          </a:extLst>
        </p:spPr>
      </p:pic>
      <p:sp>
        <p:nvSpPr>
          <p:cNvPr id="40" name="Freeform 76">
            <a:extLst>
              <a:ext uri="{FF2B5EF4-FFF2-40B4-BE49-F238E27FC236}">
                <a16:creationId xmlns:a16="http://schemas.microsoft.com/office/drawing/2014/main" id="{FA13AE46-BCA8-4977-9B20-A876C5D14DF2}"/>
              </a:ext>
            </a:extLst>
          </p:cNvPr>
          <p:cNvSpPr>
            <a:spLocks noEditPoints="1"/>
          </p:cNvSpPr>
          <p:nvPr/>
        </p:nvSpPr>
        <p:spPr bwMode="auto">
          <a:xfrm>
            <a:off x="18431862" y="10452382"/>
            <a:ext cx="1268805" cy="1222352"/>
          </a:xfrm>
          <a:custGeom>
            <a:avLst/>
            <a:gdLst>
              <a:gd name="T0" fmla="*/ 77 w 86"/>
              <a:gd name="T1" fmla="*/ 53 h 82"/>
              <a:gd name="T2" fmla="*/ 85 w 86"/>
              <a:gd name="T3" fmla="*/ 18 h 82"/>
              <a:gd name="T4" fmla="*/ 12 w 86"/>
              <a:gd name="T5" fmla="*/ 0 h 82"/>
              <a:gd name="T6" fmla="*/ 10 w 86"/>
              <a:gd name="T7" fmla="*/ 3 h 82"/>
              <a:gd name="T8" fmla="*/ 24 w 86"/>
              <a:gd name="T9" fmla="*/ 53 h 82"/>
              <a:gd name="T10" fmla="*/ 22 w 86"/>
              <a:gd name="T11" fmla="*/ 73 h 82"/>
              <a:gd name="T12" fmla="*/ 22 w 86"/>
              <a:gd name="T13" fmla="*/ 75 h 82"/>
              <a:gd name="T14" fmla="*/ 40 w 86"/>
              <a:gd name="T15" fmla="*/ 73 h 82"/>
              <a:gd name="T16" fmla="*/ 61 w 86"/>
              <a:gd name="T17" fmla="*/ 73 h 82"/>
              <a:gd name="T18" fmla="*/ 79 w 86"/>
              <a:gd name="T19" fmla="*/ 75 h 82"/>
              <a:gd name="T20" fmla="*/ 79 w 86"/>
              <a:gd name="T21" fmla="*/ 73 h 82"/>
              <a:gd name="T22" fmla="*/ 70 w 86"/>
              <a:gd name="T23" fmla="*/ 64 h 82"/>
              <a:gd name="T24" fmla="*/ 31 w 86"/>
              <a:gd name="T25" fmla="*/ 64 h 82"/>
              <a:gd name="T26" fmla="*/ 31 w 86"/>
              <a:gd name="T27" fmla="*/ 59 h 82"/>
              <a:gd name="T28" fmla="*/ 31 w 86"/>
              <a:gd name="T29" fmla="*/ 68 h 82"/>
              <a:gd name="T30" fmla="*/ 70 w 86"/>
              <a:gd name="T31" fmla="*/ 78 h 82"/>
              <a:gd name="T32" fmla="*/ 75 w 86"/>
              <a:gd name="T33" fmla="*/ 73 h 82"/>
              <a:gd name="T34" fmla="*/ 35 w 86"/>
              <a:gd name="T35" fmla="*/ 42 h 82"/>
              <a:gd name="T36" fmla="*/ 40 w 86"/>
              <a:gd name="T37" fmla="*/ 42 h 82"/>
              <a:gd name="T38" fmla="*/ 42 w 86"/>
              <a:gd name="T39" fmla="*/ 50 h 82"/>
              <a:gd name="T40" fmla="*/ 41 w 86"/>
              <a:gd name="T41" fmla="*/ 47 h 82"/>
              <a:gd name="T42" fmla="*/ 42 w 86"/>
              <a:gd name="T43" fmla="*/ 50 h 82"/>
              <a:gd name="T44" fmla="*/ 45 w 86"/>
              <a:gd name="T45" fmla="*/ 40 h 82"/>
              <a:gd name="T46" fmla="*/ 47 w 86"/>
              <a:gd name="T47" fmla="*/ 43 h 82"/>
              <a:gd name="T48" fmla="*/ 50 w 86"/>
              <a:gd name="T49" fmla="*/ 50 h 82"/>
              <a:gd name="T50" fmla="*/ 51 w 86"/>
              <a:gd name="T51" fmla="*/ 47 h 82"/>
              <a:gd name="T52" fmla="*/ 54 w 86"/>
              <a:gd name="T53" fmla="*/ 43 h 82"/>
              <a:gd name="T54" fmla="*/ 56 w 86"/>
              <a:gd name="T55" fmla="*/ 40 h 82"/>
              <a:gd name="T56" fmla="*/ 54 w 86"/>
              <a:gd name="T57" fmla="*/ 43 h 82"/>
              <a:gd name="T58" fmla="*/ 57 w 86"/>
              <a:gd name="T59" fmla="*/ 48 h 82"/>
              <a:gd name="T60" fmla="*/ 62 w 86"/>
              <a:gd name="T61" fmla="*/ 48 h 82"/>
              <a:gd name="T62" fmla="*/ 63 w 86"/>
              <a:gd name="T63" fmla="*/ 43 h 82"/>
              <a:gd name="T64" fmla="*/ 65 w 86"/>
              <a:gd name="T65" fmla="*/ 40 h 82"/>
              <a:gd name="T66" fmla="*/ 72 w 86"/>
              <a:gd name="T67" fmla="*/ 26 h 82"/>
              <a:gd name="T68" fmla="*/ 73 w 86"/>
              <a:gd name="T69" fmla="*/ 30 h 82"/>
              <a:gd name="T70" fmla="*/ 72 w 86"/>
              <a:gd name="T71" fmla="*/ 26 h 82"/>
              <a:gd name="T72" fmla="*/ 69 w 86"/>
              <a:gd name="T73" fmla="*/ 37 h 82"/>
              <a:gd name="T74" fmla="*/ 67 w 86"/>
              <a:gd name="T75" fmla="*/ 33 h 82"/>
              <a:gd name="T76" fmla="*/ 65 w 86"/>
              <a:gd name="T77" fmla="*/ 26 h 82"/>
              <a:gd name="T78" fmla="*/ 63 w 86"/>
              <a:gd name="T79" fmla="*/ 30 h 82"/>
              <a:gd name="T80" fmla="*/ 60 w 86"/>
              <a:gd name="T81" fmla="*/ 33 h 82"/>
              <a:gd name="T82" fmla="*/ 59 w 86"/>
              <a:gd name="T83" fmla="*/ 37 h 82"/>
              <a:gd name="T84" fmla="*/ 60 w 86"/>
              <a:gd name="T85" fmla="*/ 33 h 82"/>
              <a:gd name="T86" fmla="*/ 57 w 86"/>
              <a:gd name="T87" fmla="*/ 28 h 82"/>
              <a:gd name="T88" fmla="*/ 52 w 86"/>
              <a:gd name="T89" fmla="*/ 28 h 82"/>
              <a:gd name="T90" fmla="*/ 53 w 86"/>
              <a:gd name="T91" fmla="*/ 35 h 82"/>
              <a:gd name="T92" fmla="*/ 48 w 86"/>
              <a:gd name="T93" fmla="*/ 35 h 82"/>
              <a:gd name="T94" fmla="*/ 45 w 86"/>
              <a:gd name="T95" fmla="*/ 26 h 82"/>
              <a:gd name="T96" fmla="*/ 47 w 86"/>
              <a:gd name="T97" fmla="*/ 30 h 82"/>
              <a:gd name="T98" fmla="*/ 45 w 86"/>
              <a:gd name="T99" fmla="*/ 26 h 82"/>
              <a:gd name="T100" fmla="*/ 42 w 86"/>
              <a:gd name="T101" fmla="*/ 37 h 82"/>
              <a:gd name="T102" fmla="*/ 41 w 86"/>
              <a:gd name="T103" fmla="*/ 33 h 82"/>
              <a:gd name="T104" fmla="*/ 38 w 86"/>
              <a:gd name="T105" fmla="*/ 26 h 82"/>
              <a:gd name="T106" fmla="*/ 36 w 86"/>
              <a:gd name="T107" fmla="*/ 30 h 82"/>
              <a:gd name="T108" fmla="*/ 34 w 86"/>
              <a:gd name="T109" fmla="*/ 33 h 82"/>
              <a:gd name="T110" fmla="*/ 32 w 86"/>
              <a:gd name="T111" fmla="*/ 37 h 82"/>
              <a:gd name="T112" fmla="*/ 34 w 86"/>
              <a:gd name="T113" fmla="*/ 33 h 82"/>
              <a:gd name="T114" fmla="*/ 31 w 86"/>
              <a:gd name="T115" fmla="*/ 28 h 82"/>
              <a:gd name="T116" fmla="*/ 26 w 86"/>
              <a:gd name="T117" fmla="*/ 2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 h="82">
                <a:moveTo>
                  <a:pt x="31" y="59"/>
                </a:moveTo>
                <a:cubicBezTo>
                  <a:pt x="70" y="59"/>
                  <a:pt x="70" y="59"/>
                  <a:pt x="70" y="59"/>
                </a:cubicBezTo>
                <a:cubicBezTo>
                  <a:pt x="73" y="59"/>
                  <a:pt x="76" y="56"/>
                  <a:pt x="77" y="53"/>
                </a:cubicBezTo>
                <a:cubicBezTo>
                  <a:pt x="86" y="20"/>
                  <a:pt x="86" y="20"/>
                  <a:pt x="86" y="20"/>
                </a:cubicBezTo>
                <a:cubicBezTo>
                  <a:pt x="86" y="19"/>
                  <a:pt x="86" y="19"/>
                  <a:pt x="86" y="18"/>
                </a:cubicBezTo>
                <a:cubicBezTo>
                  <a:pt x="86" y="18"/>
                  <a:pt x="85" y="18"/>
                  <a:pt x="85" y="18"/>
                </a:cubicBezTo>
                <a:cubicBezTo>
                  <a:pt x="18" y="18"/>
                  <a:pt x="18" y="18"/>
                  <a:pt x="18" y="18"/>
                </a:cubicBezTo>
                <a:cubicBezTo>
                  <a:pt x="13" y="1"/>
                  <a:pt x="13" y="1"/>
                  <a:pt x="13" y="1"/>
                </a:cubicBezTo>
                <a:cubicBezTo>
                  <a:pt x="13" y="0"/>
                  <a:pt x="12" y="0"/>
                  <a:pt x="12" y="0"/>
                </a:cubicBezTo>
                <a:cubicBezTo>
                  <a:pt x="0" y="0"/>
                  <a:pt x="0" y="0"/>
                  <a:pt x="0" y="0"/>
                </a:cubicBezTo>
                <a:cubicBezTo>
                  <a:pt x="0" y="3"/>
                  <a:pt x="0" y="3"/>
                  <a:pt x="0" y="3"/>
                </a:cubicBezTo>
                <a:cubicBezTo>
                  <a:pt x="10" y="3"/>
                  <a:pt x="10" y="3"/>
                  <a:pt x="10" y="3"/>
                </a:cubicBezTo>
                <a:cubicBezTo>
                  <a:pt x="15" y="20"/>
                  <a:pt x="15" y="20"/>
                  <a:pt x="15" y="20"/>
                </a:cubicBezTo>
                <a:cubicBezTo>
                  <a:pt x="15" y="20"/>
                  <a:pt x="15" y="20"/>
                  <a:pt x="15" y="20"/>
                </a:cubicBezTo>
                <a:cubicBezTo>
                  <a:pt x="24" y="53"/>
                  <a:pt x="24" y="53"/>
                  <a:pt x="24" y="53"/>
                </a:cubicBezTo>
                <a:cubicBezTo>
                  <a:pt x="24" y="53"/>
                  <a:pt x="24" y="53"/>
                  <a:pt x="24" y="54"/>
                </a:cubicBezTo>
                <a:cubicBezTo>
                  <a:pt x="27" y="65"/>
                  <a:pt x="27" y="65"/>
                  <a:pt x="27" y="65"/>
                </a:cubicBezTo>
                <a:cubicBezTo>
                  <a:pt x="24" y="67"/>
                  <a:pt x="22" y="70"/>
                  <a:pt x="22" y="73"/>
                </a:cubicBezTo>
                <a:cubicBezTo>
                  <a:pt x="22" y="73"/>
                  <a:pt x="22" y="73"/>
                  <a:pt x="22" y="73"/>
                </a:cubicBezTo>
                <a:cubicBezTo>
                  <a:pt x="22" y="73"/>
                  <a:pt x="22" y="73"/>
                  <a:pt x="22" y="73"/>
                </a:cubicBezTo>
                <a:cubicBezTo>
                  <a:pt x="22" y="75"/>
                  <a:pt x="22" y="75"/>
                  <a:pt x="22" y="75"/>
                </a:cubicBezTo>
                <a:cubicBezTo>
                  <a:pt x="22" y="75"/>
                  <a:pt x="22" y="75"/>
                  <a:pt x="22" y="75"/>
                </a:cubicBezTo>
                <a:cubicBezTo>
                  <a:pt x="23" y="79"/>
                  <a:pt x="27" y="82"/>
                  <a:pt x="31" y="82"/>
                </a:cubicBezTo>
                <a:cubicBezTo>
                  <a:pt x="36" y="82"/>
                  <a:pt x="40" y="78"/>
                  <a:pt x="40" y="73"/>
                </a:cubicBezTo>
                <a:cubicBezTo>
                  <a:pt x="40" y="71"/>
                  <a:pt x="39" y="69"/>
                  <a:pt x="38" y="68"/>
                </a:cubicBezTo>
                <a:cubicBezTo>
                  <a:pt x="63" y="68"/>
                  <a:pt x="63" y="68"/>
                  <a:pt x="63" y="68"/>
                </a:cubicBezTo>
                <a:cubicBezTo>
                  <a:pt x="62" y="69"/>
                  <a:pt x="61" y="71"/>
                  <a:pt x="61" y="73"/>
                </a:cubicBezTo>
                <a:cubicBezTo>
                  <a:pt x="61" y="78"/>
                  <a:pt x="65" y="82"/>
                  <a:pt x="70" y="82"/>
                </a:cubicBezTo>
                <a:cubicBezTo>
                  <a:pt x="74" y="82"/>
                  <a:pt x="78" y="79"/>
                  <a:pt x="79" y="75"/>
                </a:cubicBezTo>
                <a:cubicBezTo>
                  <a:pt x="79" y="75"/>
                  <a:pt x="79" y="75"/>
                  <a:pt x="79" y="75"/>
                </a:cubicBezTo>
                <a:cubicBezTo>
                  <a:pt x="79" y="73"/>
                  <a:pt x="79" y="73"/>
                  <a:pt x="79" y="73"/>
                </a:cubicBezTo>
                <a:cubicBezTo>
                  <a:pt x="79" y="73"/>
                  <a:pt x="79" y="73"/>
                  <a:pt x="79" y="73"/>
                </a:cubicBezTo>
                <a:cubicBezTo>
                  <a:pt x="79" y="73"/>
                  <a:pt x="79" y="73"/>
                  <a:pt x="79" y="73"/>
                </a:cubicBezTo>
                <a:cubicBezTo>
                  <a:pt x="79" y="68"/>
                  <a:pt x="75" y="64"/>
                  <a:pt x="70" y="64"/>
                </a:cubicBezTo>
                <a:cubicBezTo>
                  <a:pt x="70" y="64"/>
                  <a:pt x="70" y="64"/>
                  <a:pt x="70" y="64"/>
                </a:cubicBezTo>
                <a:cubicBezTo>
                  <a:pt x="70" y="64"/>
                  <a:pt x="70" y="64"/>
                  <a:pt x="70" y="64"/>
                </a:cubicBezTo>
                <a:cubicBezTo>
                  <a:pt x="31" y="64"/>
                  <a:pt x="31" y="64"/>
                  <a:pt x="31" y="64"/>
                </a:cubicBezTo>
                <a:cubicBezTo>
                  <a:pt x="31" y="64"/>
                  <a:pt x="31" y="64"/>
                  <a:pt x="31" y="64"/>
                </a:cubicBezTo>
                <a:cubicBezTo>
                  <a:pt x="31" y="64"/>
                  <a:pt x="31" y="64"/>
                  <a:pt x="31" y="64"/>
                </a:cubicBezTo>
                <a:cubicBezTo>
                  <a:pt x="31" y="64"/>
                  <a:pt x="31" y="64"/>
                  <a:pt x="30" y="64"/>
                </a:cubicBezTo>
                <a:cubicBezTo>
                  <a:pt x="29" y="58"/>
                  <a:pt x="29" y="58"/>
                  <a:pt x="29" y="58"/>
                </a:cubicBezTo>
                <a:cubicBezTo>
                  <a:pt x="30" y="59"/>
                  <a:pt x="30" y="59"/>
                  <a:pt x="31" y="59"/>
                </a:cubicBezTo>
                <a:close/>
                <a:moveTo>
                  <a:pt x="31" y="78"/>
                </a:moveTo>
                <a:cubicBezTo>
                  <a:pt x="28" y="78"/>
                  <a:pt x="26" y="76"/>
                  <a:pt x="26" y="73"/>
                </a:cubicBezTo>
                <a:cubicBezTo>
                  <a:pt x="26" y="70"/>
                  <a:pt x="28" y="68"/>
                  <a:pt x="31" y="68"/>
                </a:cubicBezTo>
                <a:cubicBezTo>
                  <a:pt x="34" y="68"/>
                  <a:pt x="36" y="70"/>
                  <a:pt x="36" y="73"/>
                </a:cubicBezTo>
                <a:cubicBezTo>
                  <a:pt x="36" y="76"/>
                  <a:pt x="34" y="78"/>
                  <a:pt x="31" y="78"/>
                </a:cubicBezTo>
                <a:close/>
                <a:moveTo>
                  <a:pt x="70" y="78"/>
                </a:moveTo>
                <a:cubicBezTo>
                  <a:pt x="67" y="78"/>
                  <a:pt x="65" y="76"/>
                  <a:pt x="65" y="73"/>
                </a:cubicBezTo>
                <a:cubicBezTo>
                  <a:pt x="65" y="70"/>
                  <a:pt x="67" y="68"/>
                  <a:pt x="70" y="68"/>
                </a:cubicBezTo>
                <a:cubicBezTo>
                  <a:pt x="73" y="68"/>
                  <a:pt x="75" y="70"/>
                  <a:pt x="75" y="73"/>
                </a:cubicBezTo>
                <a:cubicBezTo>
                  <a:pt x="75" y="76"/>
                  <a:pt x="73" y="78"/>
                  <a:pt x="70" y="78"/>
                </a:cubicBezTo>
                <a:close/>
                <a:moveTo>
                  <a:pt x="36" y="43"/>
                </a:moveTo>
                <a:cubicBezTo>
                  <a:pt x="35" y="43"/>
                  <a:pt x="35" y="43"/>
                  <a:pt x="35" y="42"/>
                </a:cubicBezTo>
                <a:cubicBezTo>
                  <a:pt x="35" y="41"/>
                  <a:pt x="35" y="40"/>
                  <a:pt x="36" y="40"/>
                </a:cubicBezTo>
                <a:cubicBezTo>
                  <a:pt x="38" y="40"/>
                  <a:pt x="38" y="40"/>
                  <a:pt x="38" y="40"/>
                </a:cubicBezTo>
                <a:cubicBezTo>
                  <a:pt x="39" y="40"/>
                  <a:pt x="40" y="41"/>
                  <a:pt x="40" y="42"/>
                </a:cubicBezTo>
                <a:cubicBezTo>
                  <a:pt x="40" y="43"/>
                  <a:pt x="39" y="43"/>
                  <a:pt x="38" y="43"/>
                </a:cubicBezTo>
                <a:lnTo>
                  <a:pt x="36" y="43"/>
                </a:lnTo>
                <a:close/>
                <a:moveTo>
                  <a:pt x="42" y="50"/>
                </a:moveTo>
                <a:cubicBezTo>
                  <a:pt x="41" y="50"/>
                  <a:pt x="41" y="50"/>
                  <a:pt x="41" y="50"/>
                </a:cubicBezTo>
                <a:cubicBezTo>
                  <a:pt x="40" y="50"/>
                  <a:pt x="39" y="49"/>
                  <a:pt x="39" y="48"/>
                </a:cubicBezTo>
                <a:cubicBezTo>
                  <a:pt x="39" y="47"/>
                  <a:pt x="40" y="47"/>
                  <a:pt x="41" y="47"/>
                </a:cubicBezTo>
                <a:cubicBezTo>
                  <a:pt x="42" y="47"/>
                  <a:pt x="42" y="47"/>
                  <a:pt x="42" y="47"/>
                </a:cubicBezTo>
                <a:cubicBezTo>
                  <a:pt x="43" y="47"/>
                  <a:pt x="44" y="47"/>
                  <a:pt x="44" y="48"/>
                </a:cubicBezTo>
                <a:cubicBezTo>
                  <a:pt x="44" y="49"/>
                  <a:pt x="43" y="50"/>
                  <a:pt x="42" y="50"/>
                </a:cubicBezTo>
                <a:close/>
                <a:moveTo>
                  <a:pt x="45" y="43"/>
                </a:moveTo>
                <a:cubicBezTo>
                  <a:pt x="44" y="43"/>
                  <a:pt x="43" y="43"/>
                  <a:pt x="43" y="42"/>
                </a:cubicBezTo>
                <a:cubicBezTo>
                  <a:pt x="43" y="41"/>
                  <a:pt x="44" y="40"/>
                  <a:pt x="45" y="40"/>
                </a:cubicBezTo>
                <a:cubicBezTo>
                  <a:pt x="47" y="40"/>
                  <a:pt x="47" y="40"/>
                  <a:pt x="47" y="40"/>
                </a:cubicBezTo>
                <a:cubicBezTo>
                  <a:pt x="48" y="40"/>
                  <a:pt x="49" y="41"/>
                  <a:pt x="49" y="42"/>
                </a:cubicBezTo>
                <a:cubicBezTo>
                  <a:pt x="49" y="43"/>
                  <a:pt x="48" y="43"/>
                  <a:pt x="47" y="43"/>
                </a:cubicBezTo>
                <a:lnTo>
                  <a:pt x="45" y="43"/>
                </a:lnTo>
                <a:close/>
                <a:moveTo>
                  <a:pt x="51" y="50"/>
                </a:moveTo>
                <a:cubicBezTo>
                  <a:pt x="50" y="50"/>
                  <a:pt x="50" y="50"/>
                  <a:pt x="50" y="50"/>
                </a:cubicBezTo>
                <a:cubicBezTo>
                  <a:pt x="49" y="50"/>
                  <a:pt x="48" y="49"/>
                  <a:pt x="48" y="48"/>
                </a:cubicBezTo>
                <a:cubicBezTo>
                  <a:pt x="48" y="47"/>
                  <a:pt x="49" y="47"/>
                  <a:pt x="50" y="47"/>
                </a:cubicBezTo>
                <a:cubicBezTo>
                  <a:pt x="51" y="47"/>
                  <a:pt x="51" y="47"/>
                  <a:pt x="51" y="47"/>
                </a:cubicBezTo>
                <a:cubicBezTo>
                  <a:pt x="52" y="47"/>
                  <a:pt x="53" y="47"/>
                  <a:pt x="53" y="48"/>
                </a:cubicBezTo>
                <a:cubicBezTo>
                  <a:pt x="53" y="49"/>
                  <a:pt x="52" y="50"/>
                  <a:pt x="51" y="50"/>
                </a:cubicBezTo>
                <a:close/>
                <a:moveTo>
                  <a:pt x="54" y="43"/>
                </a:moveTo>
                <a:cubicBezTo>
                  <a:pt x="53" y="43"/>
                  <a:pt x="52" y="43"/>
                  <a:pt x="52" y="42"/>
                </a:cubicBezTo>
                <a:cubicBezTo>
                  <a:pt x="52" y="41"/>
                  <a:pt x="53" y="40"/>
                  <a:pt x="54" y="40"/>
                </a:cubicBezTo>
                <a:cubicBezTo>
                  <a:pt x="56" y="40"/>
                  <a:pt x="56" y="40"/>
                  <a:pt x="56" y="40"/>
                </a:cubicBezTo>
                <a:cubicBezTo>
                  <a:pt x="57" y="40"/>
                  <a:pt x="57" y="41"/>
                  <a:pt x="57" y="42"/>
                </a:cubicBezTo>
                <a:cubicBezTo>
                  <a:pt x="57" y="43"/>
                  <a:pt x="57" y="43"/>
                  <a:pt x="56" y="43"/>
                </a:cubicBezTo>
                <a:lnTo>
                  <a:pt x="54" y="43"/>
                </a:lnTo>
                <a:close/>
                <a:moveTo>
                  <a:pt x="60" y="50"/>
                </a:moveTo>
                <a:cubicBezTo>
                  <a:pt x="59" y="50"/>
                  <a:pt x="59" y="50"/>
                  <a:pt x="59" y="50"/>
                </a:cubicBezTo>
                <a:cubicBezTo>
                  <a:pt x="57" y="50"/>
                  <a:pt x="57" y="49"/>
                  <a:pt x="57" y="48"/>
                </a:cubicBezTo>
                <a:cubicBezTo>
                  <a:pt x="57" y="47"/>
                  <a:pt x="57" y="47"/>
                  <a:pt x="59" y="47"/>
                </a:cubicBezTo>
                <a:cubicBezTo>
                  <a:pt x="60" y="47"/>
                  <a:pt x="60" y="47"/>
                  <a:pt x="60" y="47"/>
                </a:cubicBezTo>
                <a:cubicBezTo>
                  <a:pt x="61" y="47"/>
                  <a:pt x="62" y="47"/>
                  <a:pt x="62" y="48"/>
                </a:cubicBezTo>
                <a:cubicBezTo>
                  <a:pt x="62" y="49"/>
                  <a:pt x="61" y="50"/>
                  <a:pt x="60" y="50"/>
                </a:cubicBezTo>
                <a:close/>
                <a:moveTo>
                  <a:pt x="65" y="43"/>
                </a:moveTo>
                <a:cubicBezTo>
                  <a:pt x="63" y="43"/>
                  <a:pt x="63" y="43"/>
                  <a:pt x="63" y="43"/>
                </a:cubicBezTo>
                <a:cubicBezTo>
                  <a:pt x="62" y="43"/>
                  <a:pt x="61" y="43"/>
                  <a:pt x="61" y="42"/>
                </a:cubicBezTo>
                <a:cubicBezTo>
                  <a:pt x="61" y="41"/>
                  <a:pt x="62" y="40"/>
                  <a:pt x="63" y="40"/>
                </a:cubicBezTo>
                <a:cubicBezTo>
                  <a:pt x="65" y="40"/>
                  <a:pt x="65" y="40"/>
                  <a:pt x="65" y="40"/>
                </a:cubicBezTo>
                <a:cubicBezTo>
                  <a:pt x="66" y="40"/>
                  <a:pt x="66" y="41"/>
                  <a:pt x="66" y="42"/>
                </a:cubicBezTo>
                <a:cubicBezTo>
                  <a:pt x="66" y="43"/>
                  <a:pt x="66" y="43"/>
                  <a:pt x="65" y="43"/>
                </a:cubicBezTo>
                <a:close/>
                <a:moveTo>
                  <a:pt x="72" y="26"/>
                </a:moveTo>
                <a:cubicBezTo>
                  <a:pt x="73" y="26"/>
                  <a:pt x="73" y="26"/>
                  <a:pt x="73" y="26"/>
                </a:cubicBezTo>
                <a:cubicBezTo>
                  <a:pt x="74" y="26"/>
                  <a:pt x="75" y="27"/>
                  <a:pt x="75" y="28"/>
                </a:cubicBezTo>
                <a:cubicBezTo>
                  <a:pt x="75" y="29"/>
                  <a:pt x="74" y="30"/>
                  <a:pt x="73" y="30"/>
                </a:cubicBezTo>
                <a:cubicBezTo>
                  <a:pt x="72" y="30"/>
                  <a:pt x="72" y="30"/>
                  <a:pt x="72" y="30"/>
                </a:cubicBezTo>
                <a:cubicBezTo>
                  <a:pt x="71" y="30"/>
                  <a:pt x="70" y="29"/>
                  <a:pt x="70" y="28"/>
                </a:cubicBezTo>
                <a:cubicBezTo>
                  <a:pt x="70" y="27"/>
                  <a:pt x="71" y="26"/>
                  <a:pt x="72" y="26"/>
                </a:cubicBezTo>
                <a:close/>
                <a:moveTo>
                  <a:pt x="69" y="33"/>
                </a:moveTo>
                <a:cubicBezTo>
                  <a:pt x="70" y="33"/>
                  <a:pt x="71" y="34"/>
                  <a:pt x="71" y="35"/>
                </a:cubicBezTo>
                <a:cubicBezTo>
                  <a:pt x="71" y="36"/>
                  <a:pt x="70" y="37"/>
                  <a:pt x="69" y="37"/>
                </a:cubicBezTo>
                <a:cubicBezTo>
                  <a:pt x="67" y="37"/>
                  <a:pt x="67" y="37"/>
                  <a:pt x="67" y="37"/>
                </a:cubicBezTo>
                <a:cubicBezTo>
                  <a:pt x="66" y="37"/>
                  <a:pt x="66" y="36"/>
                  <a:pt x="66" y="35"/>
                </a:cubicBezTo>
                <a:cubicBezTo>
                  <a:pt x="66" y="34"/>
                  <a:pt x="66" y="33"/>
                  <a:pt x="67" y="33"/>
                </a:cubicBezTo>
                <a:lnTo>
                  <a:pt x="69" y="33"/>
                </a:lnTo>
                <a:close/>
                <a:moveTo>
                  <a:pt x="63" y="26"/>
                </a:moveTo>
                <a:cubicBezTo>
                  <a:pt x="65" y="26"/>
                  <a:pt x="65" y="26"/>
                  <a:pt x="65" y="26"/>
                </a:cubicBezTo>
                <a:cubicBezTo>
                  <a:pt x="66" y="26"/>
                  <a:pt x="66" y="27"/>
                  <a:pt x="66" y="28"/>
                </a:cubicBezTo>
                <a:cubicBezTo>
                  <a:pt x="66" y="29"/>
                  <a:pt x="66" y="30"/>
                  <a:pt x="65" y="30"/>
                </a:cubicBezTo>
                <a:cubicBezTo>
                  <a:pt x="63" y="30"/>
                  <a:pt x="63" y="30"/>
                  <a:pt x="63" y="30"/>
                </a:cubicBezTo>
                <a:cubicBezTo>
                  <a:pt x="62" y="30"/>
                  <a:pt x="61" y="29"/>
                  <a:pt x="61" y="28"/>
                </a:cubicBezTo>
                <a:cubicBezTo>
                  <a:pt x="61" y="27"/>
                  <a:pt x="62" y="26"/>
                  <a:pt x="63" y="26"/>
                </a:cubicBezTo>
                <a:close/>
                <a:moveTo>
                  <a:pt x="60" y="33"/>
                </a:moveTo>
                <a:cubicBezTo>
                  <a:pt x="61" y="33"/>
                  <a:pt x="62" y="34"/>
                  <a:pt x="62" y="35"/>
                </a:cubicBezTo>
                <a:cubicBezTo>
                  <a:pt x="62" y="36"/>
                  <a:pt x="61" y="37"/>
                  <a:pt x="60" y="37"/>
                </a:cubicBezTo>
                <a:cubicBezTo>
                  <a:pt x="59" y="37"/>
                  <a:pt x="59" y="37"/>
                  <a:pt x="59" y="37"/>
                </a:cubicBezTo>
                <a:cubicBezTo>
                  <a:pt x="57" y="37"/>
                  <a:pt x="57" y="36"/>
                  <a:pt x="57" y="35"/>
                </a:cubicBezTo>
                <a:cubicBezTo>
                  <a:pt x="57" y="34"/>
                  <a:pt x="57" y="33"/>
                  <a:pt x="59" y="33"/>
                </a:cubicBezTo>
                <a:lnTo>
                  <a:pt x="60" y="33"/>
                </a:lnTo>
                <a:close/>
                <a:moveTo>
                  <a:pt x="54" y="26"/>
                </a:moveTo>
                <a:cubicBezTo>
                  <a:pt x="56" y="26"/>
                  <a:pt x="56" y="26"/>
                  <a:pt x="56" y="26"/>
                </a:cubicBezTo>
                <a:cubicBezTo>
                  <a:pt x="57" y="26"/>
                  <a:pt x="57" y="27"/>
                  <a:pt x="57" y="28"/>
                </a:cubicBezTo>
                <a:cubicBezTo>
                  <a:pt x="57" y="29"/>
                  <a:pt x="57" y="30"/>
                  <a:pt x="56" y="30"/>
                </a:cubicBezTo>
                <a:cubicBezTo>
                  <a:pt x="54" y="30"/>
                  <a:pt x="54" y="30"/>
                  <a:pt x="54" y="30"/>
                </a:cubicBezTo>
                <a:cubicBezTo>
                  <a:pt x="53" y="30"/>
                  <a:pt x="52" y="29"/>
                  <a:pt x="52" y="28"/>
                </a:cubicBezTo>
                <a:cubicBezTo>
                  <a:pt x="52" y="27"/>
                  <a:pt x="53" y="26"/>
                  <a:pt x="54" y="26"/>
                </a:cubicBezTo>
                <a:close/>
                <a:moveTo>
                  <a:pt x="51" y="33"/>
                </a:moveTo>
                <a:cubicBezTo>
                  <a:pt x="52" y="33"/>
                  <a:pt x="53" y="34"/>
                  <a:pt x="53" y="35"/>
                </a:cubicBezTo>
                <a:cubicBezTo>
                  <a:pt x="53" y="36"/>
                  <a:pt x="52" y="37"/>
                  <a:pt x="51" y="37"/>
                </a:cubicBezTo>
                <a:cubicBezTo>
                  <a:pt x="50" y="37"/>
                  <a:pt x="50" y="37"/>
                  <a:pt x="50" y="37"/>
                </a:cubicBezTo>
                <a:cubicBezTo>
                  <a:pt x="49" y="37"/>
                  <a:pt x="48" y="36"/>
                  <a:pt x="48" y="35"/>
                </a:cubicBezTo>
                <a:cubicBezTo>
                  <a:pt x="48" y="34"/>
                  <a:pt x="49" y="33"/>
                  <a:pt x="50" y="33"/>
                </a:cubicBezTo>
                <a:lnTo>
                  <a:pt x="51" y="33"/>
                </a:lnTo>
                <a:close/>
                <a:moveTo>
                  <a:pt x="45" y="26"/>
                </a:moveTo>
                <a:cubicBezTo>
                  <a:pt x="47" y="26"/>
                  <a:pt x="47" y="26"/>
                  <a:pt x="47" y="26"/>
                </a:cubicBezTo>
                <a:cubicBezTo>
                  <a:pt x="48" y="26"/>
                  <a:pt x="49" y="27"/>
                  <a:pt x="49" y="28"/>
                </a:cubicBezTo>
                <a:cubicBezTo>
                  <a:pt x="49" y="29"/>
                  <a:pt x="48" y="30"/>
                  <a:pt x="47" y="30"/>
                </a:cubicBezTo>
                <a:cubicBezTo>
                  <a:pt x="45" y="30"/>
                  <a:pt x="45" y="30"/>
                  <a:pt x="45" y="30"/>
                </a:cubicBezTo>
                <a:cubicBezTo>
                  <a:pt x="44" y="30"/>
                  <a:pt x="43" y="29"/>
                  <a:pt x="43" y="28"/>
                </a:cubicBezTo>
                <a:cubicBezTo>
                  <a:pt x="43" y="27"/>
                  <a:pt x="44" y="26"/>
                  <a:pt x="45" y="26"/>
                </a:cubicBezTo>
                <a:close/>
                <a:moveTo>
                  <a:pt x="42" y="33"/>
                </a:moveTo>
                <a:cubicBezTo>
                  <a:pt x="43" y="33"/>
                  <a:pt x="44" y="34"/>
                  <a:pt x="44" y="35"/>
                </a:cubicBezTo>
                <a:cubicBezTo>
                  <a:pt x="44" y="36"/>
                  <a:pt x="43" y="37"/>
                  <a:pt x="42" y="37"/>
                </a:cubicBezTo>
                <a:cubicBezTo>
                  <a:pt x="41" y="37"/>
                  <a:pt x="41" y="37"/>
                  <a:pt x="41" y="37"/>
                </a:cubicBezTo>
                <a:cubicBezTo>
                  <a:pt x="40" y="37"/>
                  <a:pt x="39" y="36"/>
                  <a:pt x="39" y="35"/>
                </a:cubicBezTo>
                <a:cubicBezTo>
                  <a:pt x="39" y="34"/>
                  <a:pt x="40" y="33"/>
                  <a:pt x="41" y="33"/>
                </a:cubicBezTo>
                <a:lnTo>
                  <a:pt x="42" y="33"/>
                </a:lnTo>
                <a:close/>
                <a:moveTo>
                  <a:pt x="36" y="26"/>
                </a:moveTo>
                <a:cubicBezTo>
                  <a:pt x="38" y="26"/>
                  <a:pt x="38" y="26"/>
                  <a:pt x="38" y="26"/>
                </a:cubicBezTo>
                <a:cubicBezTo>
                  <a:pt x="39" y="26"/>
                  <a:pt x="40" y="27"/>
                  <a:pt x="40" y="28"/>
                </a:cubicBezTo>
                <a:cubicBezTo>
                  <a:pt x="40" y="29"/>
                  <a:pt x="39" y="30"/>
                  <a:pt x="38" y="30"/>
                </a:cubicBezTo>
                <a:cubicBezTo>
                  <a:pt x="36" y="30"/>
                  <a:pt x="36" y="30"/>
                  <a:pt x="36" y="30"/>
                </a:cubicBezTo>
                <a:cubicBezTo>
                  <a:pt x="35" y="30"/>
                  <a:pt x="35" y="29"/>
                  <a:pt x="35" y="28"/>
                </a:cubicBezTo>
                <a:cubicBezTo>
                  <a:pt x="35" y="27"/>
                  <a:pt x="35" y="26"/>
                  <a:pt x="36" y="26"/>
                </a:cubicBezTo>
                <a:close/>
                <a:moveTo>
                  <a:pt x="34" y="33"/>
                </a:moveTo>
                <a:cubicBezTo>
                  <a:pt x="35" y="33"/>
                  <a:pt x="35" y="34"/>
                  <a:pt x="35" y="35"/>
                </a:cubicBezTo>
                <a:cubicBezTo>
                  <a:pt x="35" y="36"/>
                  <a:pt x="35" y="37"/>
                  <a:pt x="34" y="37"/>
                </a:cubicBezTo>
                <a:cubicBezTo>
                  <a:pt x="32" y="37"/>
                  <a:pt x="32" y="37"/>
                  <a:pt x="32" y="37"/>
                </a:cubicBezTo>
                <a:cubicBezTo>
                  <a:pt x="31" y="37"/>
                  <a:pt x="30" y="36"/>
                  <a:pt x="30" y="35"/>
                </a:cubicBezTo>
                <a:cubicBezTo>
                  <a:pt x="30" y="34"/>
                  <a:pt x="31" y="33"/>
                  <a:pt x="32" y="33"/>
                </a:cubicBezTo>
                <a:lnTo>
                  <a:pt x="34" y="33"/>
                </a:lnTo>
                <a:close/>
                <a:moveTo>
                  <a:pt x="28" y="26"/>
                </a:moveTo>
                <a:cubicBezTo>
                  <a:pt x="29" y="26"/>
                  <a:pt x="29" y="26"/>
                  <a:pt x="29" y="26"/>
                </a:cubicBezTo>
                <a:cubicBezTo>
                  <a:pt x="30" y="26"/>
                  <a:pt x="31" y="27"/>
                  <a:pt x="31" y="28"/>
                </a:cubicBezTo>
                <a:cubicBezTo>
                  <a:pt x="31" y="29"/>
                  <a:pt x="30" y="30"/>
                  <a:pt x="29" y="30"/>
                </a:cubicBezTo>
                <a:cubicBezTo>
                  <a:pt x="28" y="30"/>
                  <a:pt x="28" y="30"/>
                  <a:pt x="28" y="30"/>
                </a:cubicBezTo>
                <a:cubicBezTo>
                  <a:pt x="27" y="30"/>
                  <a:pt x="26" y="29"/>
                  <a:pt x="26" y="28"/>
                </a:cubicBezTo>
                <a:cubicBezTo>
                  <a:pt x="26" y="27"/>
                  <a:pt x="27" y="26"/>
                  <a:pt x="28" y="2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TextBox 43">
            <a:extLst>
              <a:ext uri="{FF2B5EF4-FFF2-40B4-BE49-F238E27FC236}">
                <a16:creationId xmlns:a16="http://schemas.microsoft.com/office/drawing/2014/main" id="{38CE510A-20D5-48A4-BCD3-1E98C6963080}"/>
              </a:ext>
            </a:extLst>
          </p:cNvPr>
          <p:cNvSpPr txBox="1"/>
          <p:nvPr/>
        </p:nvSpPr>
        <p:spPr>
          <a:xfrm>
            <a:off x="8818109" y="6740975"/>
            <a:ext cx="4459661" cy="954107"/>
          </a:xfrm>
          <a:prstGeom prst="rect">
            <a:avLst/>
          </a:prstGeom>
          <a:noFill/>
        </p:spPr>
        <p:txBody>
          <a:bodyPr wrap="square" rtlCol="0">
            <a:spAutoFit/>
          </a:bodyPr>
          <a:lstStyle/>
          <a:p>
            <a:pPr algn="ctr"/>
            <a:r>
              <a:rPr lang="en-US" sz="2800" b="1" dirty="0"/>
              <a:t>App </a:t>
            </a:r>
          </a:p>
          <a:p>
            <a:pPr algn="ctr"/>
            <a:r>
              <a:rPr lang="en-US" sz="2800" b="1" dirty="0"/>
              <a:t>Download</a:t>
            </a:r>
          </a:p>
        </p:txBody>
      </p:sp>
      <p:sp>
        <p:nvSpPr>
          <p:cNvPr id="45" name="TextBox 44">
            <a:extLst>
              <a:ext uri="{FF2B5EF4-FFF2-40B4-BE49-F238E27FC236}">
                <a16:creationId xmlns:a16="http://schemas.microsoft.com/office/drawing/2014/main" id="{4E50613C-ED0F-4922-91EC-E1DBD212FFE4}"/>
              </a:ext>
            </a:extLst>
          </p:cNvPr>
          <p:cNvSpPr txBox="1"/>
          <p:nvPr/>
        </p:nvSpPr>
        <p:spPr>
          <a:xfrm>
            <a:off x="11470027" y="3779192"/>
            <a:ext cx="3760630" cy="954107"/>
          </a:xfrm>
          <a:prstGeom prst="rect">
            <a:avLst/>
          </a:prstGeom>
          <a:noFill/>
        </p:spPr>
        <p:txBody>
          <a:bodyPr wrap="square" rtlCol="0">
            <a:spAutoFit/>
          </a:bodyPr>
          <a:lstStyle/>
          <a:p>
            <a:pPr algn="ctr"/>
            <a:r>
              <a:rPr lang="en-US" sz="2800" b="1" dirty="0"/>
              <a:t>Upload Goal Purchase</a:t>
            </a:r>
          </a:p>
        </p:txBody>
      </p:sp>
      <p:sp>
        <p:nvSpPr>
          <p:cNvPr id="46" name="TextBox 45">
            <a:extLst>
              <a:ext uri="{FF2B5EF4-FFF2-40B4-BE49-F238E27FC236}">
                <a16:creationId xmlns:a16="http://schemas.microsoft.com/office/drawing/2014/main" id="{EACB32D5-BAC8-4659-901D-0C135D128BC3}"/>
              </a:ext>
            </a:extLst>
          </p:cNvPr>
          <p:cNvSpPr txBox="1"/>
          <p:nvPr/>
        </p:nvSpPr>
        <p:spPr>
          <a:xfrm>
            <a:off x="13688712" y="6740975"/>
            <a:ext cx="4459661" cy="954107"/>
          </a:xfrm>
          <a:prstGeom prst="rect">
            <a:avLst/>
          </a:prstGeom>
          <a:noFill/>
        </p:spPr>
        <p:txBody>
          <a:bodyPr wrap="square" rtlCol="0">
            <a:spAutoFit/>
          </a:bodyPr>
          <a:lstStyle/>
          <a:p>
            <a:pPr algn="ctr"/>
            <a:r>
              <a:rPr lang="en-US" sz="2800" b="1" dirty="0"/>
              <a:t>Sign Up Bonus</a:t>
            </a:r>
          </a:p>
          <a:p>
            <a:pPr algn="ctr"/>
            <a:r>
              <a:rPr lang="en-US" sz="2800" b="1" dirty="0"/>
              <a:t>5% for Goal</a:t>
            </a:r>
          </a:p>
        </p:txBody>
      </p:sp>
      <p:sp>
        <p:nvSpPr>
          <p:cNvPr id="47" name="TextBox 46">
            <a:extLst>
              <a:ext uri="{FF2B5EF4-FFF2-40B4-BE49-F238E27FC236}">
                <a16:creationId xmlns:a16="http://schemas.microsoft.com/office/drawing/2014/main" id="{268145AB-9B44-4508-AA39-CDF20DA49E57}"/>
              </a:ext>
            </a:extLst>
          </p:cNvPr>
          <p:cNvSpPr txBox="1"/>
          <p:nvPr/>
        </p:nvSpPr>
        <p:spPr>
          <a:xfrm>
            <a:off x="17237757" y="3779751"/>
            <a:ext cx="3760630" cy="954107"/>
          </a:xfrm>
          <a:prstGeom prst="rect">
            <a:avLst/>
          </a:prstGeom>
          <a:noFill/>
        </p:spPr>
        <p:txBody>
          <a:bodyPr wrap="square" rtlCol="0">
            <a:spAutoFit/>
          </a:bodyPr>
          <a:lstStyle/>
          <a:p>
            <a:pPr algn="ctr"/>
            <a:r>
              <a:rPr lang="en-US" sz="2800" b="1" dirty="0"/>
              <a:t>Earn 10 x Points on Next Purchase </a:t>
            </a:r>
          </a:p>
        </p:txBody>
      </p:sp>
      <p:sp>
        <p:nvSpPr>
          <p:cNvPr id="49" name="TextBox 48">
            <a:extLst>
              <a:ext uri="{FF2B5EF4-FFF2-40B4-BE49-F238E27FC236}">
                <a16:creationId xmlns:a16="http://schemas.microsoft.com/office/drawing/2014/main" id="{2517F308-8C3B-4334-B622-BE1F3C05EC6F}"/>
              </a:ext>
            </a:extLst>
          </p:cNvPr>
          <p:cNvSpPr txBox="1"/>
          <p:nvPr/>
        </p:nvSpPr>
        <p:spPr>
          <a:xfrm>
            <a:off x="17018729" y="9868021"/>
            <a:ext cx="4203291" cy="523220"/>
          </a:xfrm>
          <a:prstGeom prst="rect">
            <a:avLst/>
          </a:prstGeom>
          <a:noFill/>
        </p:spPr>
        <p:txBody>
          <a:bodyPr wrap="square" rtlCol="0">
            <a:spAutoFit/>
          </a:bodyPr>
          <a:lstStyle/>
          <a:p>
            <a:pPr algn="ctr"/>
            <a:r>
              <a:rPr lang="en-US" sz="2800" b="1" dirty="0"/>
              <a:t>CT Store Visit </a:t>
            </a:r>
          </a:p>
        </p:txBody>
      </p:sp>
      <p:grpSp>
        <p:nvGrpSpPr>
          <p:cNvPr id="50" name="Group 49">
            <a:extLst>
              <a:ext uri="{FF2B5EF4-FFF2-40B4-BE49-F238E27FC236}">
                <a16:creationId xmlns:a16="http://schemas.microsoft.com/office/drawing/2014/main" id="{22F7D94D-A264-4B93-95B9-2F5751696D3A}"/>
              </a:ext>
            </a:extLst>
          </p:cNvPr>
          <p:cNvGrpSpPr/>
          <p:nvPr/>
        </p:nvGrpSpPr>
        <p:grpSpPr>
          <a:xfrm>
            <a:off x="15308711" y="10452382"/>
            <a:ext cx="1219662" cy="1154907"/>
            <a:chOff x="16933863" y="3740151"/>
            <a:chExt cx="642937" cy="644525"/>
          </a:xfrm>
          <a:solidFill>
            <a:schemeClr val="tx1"/>
          </a:solidFill>
        </p:grpSpPr>
        <p:sp>
          <p:nvSpPr>
            <p:cNvPr id="51" name="Freeform 89">
              <a:extLst>
                <a:ext uri="{FF2B5EF4-FFF2-40B4-BE49-F238E27FC236}">
                  <a16:creationId xmlns:a16="http://schemas.microsoft.com/office/drawing/2014/main" id="{CF5194CA-3A28-4596-B13C-C93973B86893}"/>
                </a:ext>
              </a:extLst>
            </p:cNvPr>
            <p:cNvSpPr>
              <a:spLocks noEditPoints="1"/>
            </p:cNvSpPr>
            <p:nvPr/>
          </p:nvSpPr>
          <p:spPr bwMode="auto">
            <a:xfrm>
              <a:off x="16933863" y="3740151"/>
              <a:ext cx="452438" cy="644525"/>
            </a:xfrm>
            <a:custGeom>
              <a:avLst/>
              <a:gdLst>
                <a:gd name="T0" fmla="*/ 54 w 55"/>
                <a:gd name="T1" fmla="*/ 17 h 78"/>
                <a:gd name="T2" fmla="*/ 53 w 55"/>
                <a:gd name="T3" fmla="*/ 14 h 78"/>
                <a:gd name="T4" fmla="*/ 53 w 55"/>
                <a:gd name="T5" fmla="*/ 13 h 78"/>
                <a:gd name="T6" fmla="*/ 52 w 55"/>
                <a:gd name="T7" fmla="*/ 10 h 78"/>
                <a:gd name="T8" fmla="*/ 51 w 55"/>
                <a:gd name="T9" fmla="*/ 10 h 78"/>
                <a:gd name="T10" fmla="*/ 49 w 55"/>
                <a:gd name="T11" fmla="*/ 7 h 78"/>
                <a:gd name="T12" fmla="*/ 49 w 55"/>
                <a:gd name="T13" fmla="*/ 7 h 78"/>
                <a:gd name="T14" fmla="*/ 47 w 55"/>
                <a:gd name="T15" fmla="*/ 5 h 78"/>
                <a:gd name="T16" fmla="*/ 46 w 55"/>
                <a:gd name="T17" fmla="*/ 4 h 78"/>
                <a:gd name="T18" fmla="*/ 44 w 55"/>
                <a:gd name="T19" fmla="*/ 3 h 78"/>
                <a:gd name="T20" fmla="*/ 43 w 55"/>
                <a:gd name="T21" fmla="*/ 2 h 78"/>
                <a:gd name="T22" fmla="*/ 36 w 55"/>
                <a:gd name="T23" fmla="*/ 0 h 78"/>
                <a:gd name="T24" fmla="*/ 36 w 55"/>
                <a:gd name="T25" fmla="*/ 0 h 78"/>
                <a:gd name="T26" fmla="*/ 34 w 55"/>
                <a:gd name="T27" fmla="*/ 0 h 78"/>
                <a:gd name="T28" fmla="*/ 27 w 55"/>
                <a:gd name="T29" fmla="*/ 0 h 78"/>
                <a:gd name="T30" fmla="*/ 6 w 55"/>
                <a:gd name="T31" fmla="*/ 21 h 78"/>
                <a:gd name="T32" fmla="*/ 6 w 55"/>
                <a:gd name="T33" fmla="*/ 31 h 78"/>
                <a:gd name="T34" fmla="*/ 6 w 55"/>
                <a:gd name="T35" fmla="*/ 31 h 78"/>
                <a:gd name="T36" fmla="*/ 0 w 55"/>
                <a:gd name="T37" fmla="*/ 48 h 78"/>
                <a:gd name="T38" fmla="*/ 5 w 55"/>
                <a:gd name="T39" fmla="*/ 48 h 78"/>
                <a:gd name="T40" fmla="*/ 6 w 55"/>
                <a:gd name="T41" fmla="*/ 49 h 78"/>
                <a:gd name="T42" fmla="*/ 6 w 55"/>
                <a:gd name="T43" fmla="*/ 59 h 78"/>
                <a:gd name="T44" fmla="*/ 21 w 55"/>
                <a:gd name="T45" fmla="*/ 69 h 78"/>
                <a:gd name="T46" fmla="*/ 32 w 55"/>
                <a:gd name="T47" fmla="*/ 69 h 78"/>
                <a:gd name="T48" fmla="*/ 34 w 55"/>
                <a:gd name="T49" fmla="*/ 71 h 78"/>
                <a:gd name="T50" fmla="*/ 32 w 55"/>
                <a:gd name="T51" fmla="*/ 73 h 78"/>
                <a:gd name="T52" fmla="*/ 23 w 55"/>
                <a:gd name="T53" fmla="*/ 73 h 78"/>
                <a:gd name="T54" fmla="*/ 23 w 55"/>
                <a:gd name="T55" fmla="*/ 78 h 78"/>
                <a:gd name="T56" fmla="*/ 55 w 55"/>
                <a:gd name="T57" fmla="*/ 78 h 78"/>
                <a:gd name="T58" fmla="*/ 55 w 55"/>
                <a:gd name="T59" fmla="*/ 21 h 78"/>
                <a:gd name="T60" fmla="*/ 54 w 55"/>
                <a:gd name="T61" fmla="*/ 17 h 78"/>
                <a:gd name="T62" fmla="*/ 54 w 55"/>
                <a:gd name="T63" fmla="*/ 17 h 78"/>
                <a:gd name="T64" fmla="*/ 12 w 55"/>
                <a:gd name="T65" fmla="*/ 33 h 78"/>
                <a:gd name="T66" fmla="*/ 19 w 55"/>
                <a:gd name="T67" fmla="*/ 33 h 78"/>
                <a:gd name="T68" fmla="*/ 19 w 55"/>
                <a:gd name="T69" fmla="*/ 36 h 78"/>
                <a:gd name="T70" fmla="*/ 18 w 55"/>
                <a:gd name="T71" fmla="*/ 36 h 78"/>
                <a:gd name="T72" fmla="*/ 16 w 55"/>
                <a:gd name="T73" fmla="*/ 36 h 78"/>
                <a:gd name="T74" fmla="*/ 14 w 55"/>
                <a:gd name="T75" fmla="*/ 36 h 78"/>
                <a:gd name="T76" fmla="*/ 12 w 55"/>
                <a:gd name="T77" fmla="*/ 36 h 78"/>
                <a:gd name="T78" fmla="*/ 12 w 55"/>
                <a:gd name="T79" fmla="*/ 33 h 78"/>
                <a:gd name="T80" fmla="*/ 20 w 55"/>
                <a:gd name="T81" fmla="*/ 58 h 78"/>
                <a:gd name="T82" fmla="*/ 15 w 55"/>
                <a:gd name="T83" fmla="*/ 60 h 78"/>
                <a:gd name="T84" fmla="*/ 11 w 55"/>
                <a:gd name="T85" fmla="*/ 58 h 78"/>
                <a:gd name="T86" fmla="*/ 11 w 55"/>
                <a:gd name="T87" fmla="*/ 56 h 78"/>
                <a:gd name="T88" fmla="*/ 13 w 55"/>
                <a:gd name="T89" fmla="*/ 56 h 78"/>
                <a:gd name="T90" fmla="*/ 17 w 55"/>
                <a:gd name="T91" fmla="*/ 56 h 78"/>
                <a:gd name="T92" fmla="*/ 20 w 55"/>
                <a:gd name="T93" fmla="*/ 56 h 78"/>
                <a:gd name="T94" fmla="*/ 20 w 55"/>
                <a:gd name="T95" fmla="*/ 5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78">
                  <a:moveTo>
                    <a:pt x="54" y="17"/>
                  </a:moveTo>
                  <a:cubicBezTo>
                    <a:pt x="54" y="16"/>
                    <a:pt x="54" y="15"/>
                    <a:pt x="53" y="14"/>
                  </a:cubicBezTo>
                  <a:cubicBezTo>
                    <a:pt x="53" y="14"/>
                    <a:pt x="53" y="14"/>
                    <a:pt x="53" y="13"/>
                  </a:cubicBezTo>
                  <a:cubicBezTo>
                    <a:pt x="53" y="12"/>
                    <a:pt x="52" y="11"/>
                    <a:pt x="52" y="10"/>
                  </a:cubicBezTo>
                  <a:cubicBezTo>
                    <a:pt x="52" y="10"/>
                    <a:pt x="51" y="10"/>
                    <a:pt x="51" y="10"/>
                  </a:cubicBezTo>
                  <a:cubicBezTo>
                    <a:pt x="51" y="9"/>
                    <a:pt x="50" y="8"/>
                    <a:pt x="49" y="7"/>
                  </a:cubicBezTo>
                  <a:cubicBezTo>
                    <a:pt x="49" y="7"/>
                    <a:pt x="49" y="7"/>
                    <a:pt x="49" y="7"/>
                  </a:cubicBezTo>
                  <a:cubicBezTo>
                    <a:pt x="48" y="6"/>
                    <a:pt x="48" y="5"/>
                    <a:pt x="47" y="5"/>
                  </a:cubicBezTo>
                  <a:cubicBezTo>
                    <a:pt x="47" y="5"/>
                    <a:pt x="46" y="5"/>
                    <a:pt x="46" y="4"/>
                  </a:cubicBezTo>
                  <a:cubicBezTo>
                    <a:pt x="45" y="4"/>
                    <a:pt x="44" y="3"/>
                    <a:pt x="44" y="3"/>
                  </a:cubicBezTo>
                  <a:cubicBezTo>
                    <a:pt x="43" y="3"/>
                    <a:pt x="43" y="3"/>
                    <a:pt x="43" y="2"/>
                  </a:cubicBezTo>
                  <a:cubicBezTo>
                    <a:pt x="41" y="1"/>
                    <a:pt x="39" y="1"/>
                    <a:pt x="36" y="0"/>
                  </a:cubicBezTo>
                  <a:cubicBezTo>
                    <a:pt x="36" y="0"/>
                    <a:pt x="36" y="0"/>
                    <a:pt x="36" y="0"/>
                  </a:cubicBezTo>
                  <a:cubicBezTo>
                    <a:pt x="35" y="0"/>
                    <a:pt x="34" y="0"/>
                    <a:pt x="34" y="0"/>
                  </a:cubicBezTo>
                  <a:cubicBezTo>
                    <a:pt x="27" y="0"/>
                    <a:pt x="27" y="0"/>
                    <a:pt x="27" y="0"/>
                  </a:cubicBezTo>
                  <a:cubicBezTo>
                    <a:pt x="16" y="0"/>
                    <a:pt x="6" y="10"/>
                    <a:pt x="6" y="21"/>
                  </a:cubicBezTo>
                  <a:cubicBezTo>
                    <a:pt x="6" y="31"/>
                    <a:pt x="6" y="31"/>
                    <a:pt x="6" y="31"/>
                  </a:cubicBezTo>
                  <a:cubicBezTo>
                    <a:pt x="6" y="31"/>
                    <a:pt x="6" y="31"/>
                    <a:pt x="6" y="31"/>
                  </a:cubicBezTo>
                  <a:cubicBezTo>
                    <a:pt x="0" y="48"/>
                    <a:pt x="0" y="48"/>
                    <a:pt x="0" y="48"/>
                  </a:cubicBezTo>
                  <a:cubicBezTo>
                    <a:pt x="5" y="48"/>
                    <a:pt x="5" y="48"/>
                    <a:pt x="5" y="48"/>
                  </a:cubicBezTo>
                  <a:cubicBezTo>
                    <a:pt x="6" y="48"/>
                    <a:pt x="6" y="48"/>
                    <a:pt x="6" y="49"/>
                  </a:cubicBezTo>
                  <a:cubicBezTo>
                    <a:pt x="6" y="59"/>
                    <a:pt x="6" y="59"/>
                    <a:pt x="6" y="59"/>
                  </a:cubicBezTo>
                  <a:cubicBezTo>
                    <a:pt x="6" y="67"/>
                    <a:pt x="11" y="69"/>
                    <a:pt x="21" y="69"/>
                  </a:cubicBezTo>
                  <a:cubicBezTo>
                    <a:pt x="32" y="69"/>
                    <a:pt x="32" y="69"/>
                    <a:pt x="32" y="69"/>
                  </a:cubicBezTo>
                  <a:cubicBezTo>
                    <a:pt x="33" y="69"/>
                    <a:pt x="34" y="70"/>
                    <a:pt x="34" y="71"/>
                  </a:cubicBezTo>
                  <a:cubicBezTo>
                    <a:pt x="34" y="72"/>
                    <a:pt x="33" y="73"/>
                    <a:pt x="32" y="73"/>
                  </a:cubicBezTo>
                  <a:cubicBezTo>
                    <a:pt x="23" y="73"/>
                    <a:pt x="23" y="73"/>
                    <a:pt x="23" y="73"/>
                  </a:cubicBezTo>
                  <a:cubicBezTo>
                    <a:pt x="23" y="78"/>
                    <a:pt x="23" y="78"/>
                    <a:pt x="23" y="78"/>
                  </a:cubicBezTo>
                  <a:cubicBezTo>
                    <a:pt x="55" y="78"/>
                    <a:pt x="55" y="78"/>
                    <a:pt x="55" y="78"/>
                  </a:cubicBezTo>
                  <a:cubicBezTo>
                    <a:pt x="55" y="21"/>
                    <a:pt x="55" y="21"/>
                    <a:pt x="55" y="21"/>
                  </a:cubicBezTo>
                  <a:cubicBezTo>
                    <a:pt x="55" y="20"/>
                    <a:pt x="54" y="19"/>
                    <a:pt x="54" y="17"/>
                  </a:cubicBezTo>
                  <a:cubicBezTo>
                    <a:pt x="54" y="17"/>
                    <a:pt x="54" y="17"/>
                    <a:pt x="54" y="17"/>
                  </a:cubicBezTo>
                  <a:close/>
                  <a:moveTo>
                    <a:pt x="12" y="33"/>
                  </a:moveTo>
                  <a:cubicBezTo>
                    <a:pt x="14" y="31"/>
                    <a:pt x="17" y="31"/>
                    <a:pt x="19" y="33"/>
                  </a:cubicBezTo>
                  <a:cubicBezTo>
                    <a:pt x="19" y="34"/>
                    <a:pt x="19" y="35"/>
                    <a:pt x="19" y="36"/>
                  </a:cubicBezTo>
                  <a:cubicBezTo>
                    <a:pt x="18" y="36"/>
                    <a:pt x="18" y="36"/>
                    <a:pt x="18" y="36"/>
                  </a:cubicBezTo>
                  <a:cubicBezTo>
                    <a:pt x="17" y="36"/>
                    <a:pt x="17" y="36"/>
                    <a:pt x="16" y="36"/>
                  </a:cubicBezTo>
                  <a:cubicBezTo>
                    <a:pt x="16" y="35"/>
                    <a:pt x="15" y="35"/>
                    <a:pt x="14" y="36"/>
                  </a:cubicBezTo>
                  <a:cubicBezTo>
                    <a:pt x="13" y="37"/>
                    <a:pt x="12" y="37"/>
                    <a:pt x="12" y="36"/>
                  </a:cubicBezTo>
                  <a:cubicBezTo>
                    <a:pt x="11" y="35"/>
                    <a:pt x="11" y="34"/>
                    <a:pt x="12" y="33"/>
                  </a:cubicBezTo>
                  <a:close/>
                  <a:moveTo>
                    <a:pt x="20" y="58"/>
                  </a:moveTo>
                  <a:cubicBezTo>
                    <a:pt x="19" y="59"/>
                    <a:pt x="17" y="60"/>
                    <a:pt x="15" y="60"/>
                  </a:cubicBezTo>
                  <a:cubicBezTo>
                    <a:pt x="13" y="60"/>
                    <a:pt x="12" y="59"/>
                    <a:pt x="11" y="58"/>
                  </a:cubicBezTo>
                  <a:cubicBezTo>
                    <a:pt x="10" y="57"/>
                    <a:pt x="10" y="56"/>
                    <a:pt x="11" y="56"/>
                  </a:cubicBezTo>
                  <a:cubicBezTo>
                    <a:pt x="11" y="55"/>
                    <a:pt x="12" y="55"/>
                    <a:pt x="13" y="56"/>
                  </a:cubicBezTo>
                  <a:cubicBezTo>
                    <a:pt x="14" y="57"/>
                    <a:pt x="16" y="57"/>
                    <a:pt x="17" y="56"/>
                  </a:cubicBezTo>
                  <a:cubicBezTo>
                    <a:pt x="18" y="55"/>
                    <a:pt x="19" y="55"/>
                    <a:pt x="20" y="56"/>
                  </a:cubicBezTo>
                  <a:cubicBezTo>
                    <a:pt x="21" y="56"/>
                    <a:pt x="21" y="57"/>
                    <a:pt x="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90">
              <a:extLst>
                <a:ext uri="{FF2B5EF4-FFF2-40B4-BE49-F238E27FC236}">
                  <a16:creationId xmlns:a16="http://schemas.microsoft.com/office/drawing/2014/main" id="{C1331AB3-865B-4560-947F-C8F04020AAF6}"/>
                </a:ext>
              </a:extLst>
            </p:cNvPr>
            <p:cNvSpPr>
              <a:spLocks/>
            </p:cNvSpPr>
            <p:nvPr/>
          </p:nvSpPr>
          <p:spPr bwMode="auto">
            <a:xfrm>
              <a:off x="17411700" y="3740151"/>
              <a:ext cx="165100" cy="644525"/>
            </a:xfrm>
            <a:custGeom>
              <a:avLst/>
              <a:gdLst>
                <a:gd name="T0" fmla="*/ 0 w 20"/>
                <a:gd name="T1" fmla="*/ 0 h 78"/>
                <a:gd name="T2" fmla="*/ 0 w 20"/>
                <a:gd name="T3" fmla="*/ 0 h 78"/>
                <a:gd name="T4" fmla="*/ 2 w 20"/>
                <a:gd name="T5" fmla="*/ 1 h 78"/>
                <a:gd name="T6" fmla="*/ 3 w 20"/>
                <a:gd name="T7" fmla="*/ 2 h 78"/>
                <a:gd name="T8" fmla="*/ 5 w 20"/>
                <a:gd name="T9" fmla="*/ 4 h 78"/>
                <a:gd name="T10" fmla="*/ 5 w 20"/>
                <a:gd name="T11" fmla="*/ 5 h 78"/>
                <a:gd name="T12" fmla="*/ 7 w 20"/>
                <a:gd name="T13" fmla="*/ 6 h 78"/>
                <a:gd name="T14" fmla="*/ 7 w 20"/>
                <a:gd name="T15" fmla="*/ 7 h 78"/>
                <a:gd name="T16" fmla="*/ 8 w 20"/>
                <a:gd name="T17" fmla="*/ 8 h 78"/>
                <a:gd name="T18" fmla="*/ 9 w 20"/>
                <a:gd name="T19" fmla="*/ 9 h 78"/>
                <a:gd name="T20" fmla="*/ 10 w 20"/>
                <a:gd name="T21" fmla="*/ 12 h 78"/>
                <a:gd name="T22" fmla="*/ 10 w 20"/>
                <a:gd name="T23" fmla="*/ 12 h 78"/>
                <a:gd name="T24" fmla="*/ 11 w 20"/>
                <a:gd name="T25" fmla="*/ 14 h 78"/>
                <a:gd name="T26" fmla="*/ 11 w 20"/>
                <a:gd name="T27" fmla="*/ 15 h 78"/>
                <a:gd name="T28" fmla="*/ 12 w 20"/>
                <a:gd name="T29" fmla="*/ 17 h 78"/>
                <a:gd name="T30" fmla="*/ 12 w 20"/>
                <a:gd name="T31" fmla="*/ 18 h 78"/>
                <a:gd name="T32" fmla="*/ 12 w 20"/>
                <a:gd name="T33" fmla="*/ 21 h 78"/>
                <a:gd name="T34" fmla="*/ 12 w 20"/>
                <a:gd name="T35" fmla="*/ 78 h 78"/>
                <a:gd name="T36" fmla="*/ 20 w 20"/>
                <a:gd name="T37" fmla="*/ 78 h 78"/>
                <a:gd name="T38" fmla="*/ 20 w 20"/>
                <a:gd name="T39" fmla="*/ 21 h 78"/>
                <a:gd name="T40" fmla="*/ 0 w 20"/>
                <a:gd name="T4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78">
                  <a:moveTo>
                    <a:pt x="0" y="0"/>
                  </a:moveTo>
                  <a:cubicBezTo>
                    <a:pt x="0" y="0"/>
                    <a:pt x="0" y="0"/>
                    <a:pt x="0" y="0"/>
                  </a:cubicBezTo>
                  <a:cubicBezTo>
                    <a:pt x="1" y="1"/>
                    <a:pt x="2" y="1"/>
                    <a:pt x="2" y="1"/>
                  </a:cubicBezTo>
                  <a:cubicBezTo>
                    <a:pt x="2" y="2"/>
                    <a:pt x="2" y="2"/>
                    <a:pt x="3" y="2"/>
                  </a:cubicBezTo>
                  <a:cubicBezTo>
                    <a:pt x="4" y="3"/>
                    <a:pt x="4" y="3"/>
                    <a:pt x="5" y="4"/>
                  </a:cubicBezTo>
                  <a:cubicBezTo>
                    <a:pt x="5" y="4"/>
                    <a:pt x="5" y="4"/>
                    <a:pt x="5" y="5"/>
                  </a:cubicBezTo>
                  <a:cubicBezTo>
                    <a:pt x="6" y="5"/>
                    <a:pt x="6" y="5"/>
                    <a:pt x="7" y="6"/>
                  </a:cubicBezTo>
                  <a:cubicBezTo>
                    <a:pt x="7" y="6"/>
                    <a:pt x="7" y="7"/>
                    <a:pt x="7" y="7"/>
                  </a:cubicBezTo>
                  <a:cubicBezTo>
                    <a:pt x="8" y="7"/>
                    <a:pt x="8" y="8"/>
                    <a:pt x="8" y="8"/>
                  </a:cubicBezTo>
                  <a:cubicBezTo>
                    <a:pt x="8" y="9"/>
                    <a:pt x="8" y="9"/>
                    <a:pt x="9" y="9"/>
                  </a:cubicBezTo>
                  <a:cubicBezTo>
                    <a:pt x="9" y="10"/>
                    <a:pt x="10" y="11"/>
                    <a:pt x="10" y="12"/>
                  </a:cubicBezTo>
                  <a:cubicBezTo>
                    <a:pt x="10" y="12"/>
                    <a:pt x="10" y="12"/>
                    <a:pt x="10" y="12"/>
                  </a:cubicBezTo>
                  <a:cubicBezTo>
                    <a:pt x="10" y="13"/>
                    <a:pt x="11" y="14"/>
                    <a:pt x="11" y="14"/>
                  </a:cubicBezTo>
                  <a:cubicBezTo>
                    <a:pt x="11" y="15"/>
                    <a:pt x="11" y="15"/>
                    <a:pt x="11" y="15"/>
                  </a:cubicBezTo>
                  <a:cubicBezTo>
                    <a:pt x="11" y="16"/>
                    <a:pt x="11" y="17"/>
                    <a:pt x="12" y="17"/>
                  </a:cubicBezTo>
                  <a:cubicBezTo>
                    <a:pt x="12" y="18"/>
                    <a:pt x="12" y="18"/>
                    <a:pt x="12" y="18"/>
                  </a:cubicBezTo>
                  <a:cubicBezTo>
                    <a:pt x="12" y="19"/>
                    <a:pt x="12" y="20"/>
                    <a:pt x="12" y="21"/>
                  </a:cubicBezTo>
                  <a:cubicBezTo>
                    <a:pt x="12" y="78"/>
                    <a:pt x="12" y="78"/>
                    <a:pt x="12" y="78"/>
                  </a:cubicBezTo>
                  <a:cubicBezTo>
                    <a:pt x="20" y="78"/>
                    <a:pt x="20" y="78"/>
                    <a:pt x="20" y="78"/>
                  </a:cubicBezTo>
                  <a:cubicBezTo>
                    <a:pt x="20" y="21"/>
                    <a:pt x="20" y="21"/>
                    <a:pt x="20" y="21"/>
                  </a:cubicBezTo>
                  <a:cubicBezTo>
                    <a:pt x="20" y="10"/>
                    <a:pt x="1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91">
              <a:extLst>
                <a:ext uri="{FF2B5EF4-FFF2-40B4-BE49-F238E27FC236}">
                  <a16:creationId xmlns:a16="http://schemas.microsoft.com/office/drawing/2014/main" id="{33F4F4D4-4456-422F-959E-AA038C351412}"/>
                </a:ext>
              </a:extLst>
            </p:cNvPr>
            <p:cNvSpPr>
              <a:spLocks/>
            </p:cNvSpPr>
            <p:nvPr/>
          </p:nvSpPr>
          <p:spPr bwMode="auto">
            <a:xfrm>
              <a:off x="17321213" y="3740151"/>
              <a:ext cx="157163" cy="644525"/>
            </a:xfrm>
            <a:custGeom>
              <a:avLst/>
              <a:gdLst>
                <a:gd name="T0" fmla="*/ 19 w 19"/>
                <a:gd name="T1" fmla="*/ 17 h 78"/>
                <a:gd name="T2" fmla="*/ 18 w 19"/>
                <a:gd name="T3" fmla="*/ 14 h 78"/>
                <a:gd name="T4" fmla="*/ 18 w 19"/>
                <a:gd name="T5" fmla="*/ 13 h 78"/>
                <a:gd name="T6" fmla="*/ 16 w 19"/>
                <a:gd name="T7" fmla="*/ 10 h 78"/>
                <a:gd name="T8" fmla="*/ 16 w 19"/>
                <a:gd name="T9" fmla="*/ 10 h 78"/>
                <a:gd name="T10" fmla="*/ 14 w 19"/>
                <a:gd name="T11" fmla="*/ 7 h 78"/>
                <a:gd name="T12" fmla="*/ 14 w 19"/>
                <a:gd name="T13" fmla="*/ 7 h 78"/>
                <a:gd name="T14" fmla="*/ 11 w 19"/>
                <a:gd name="T15" fmla="*/ 5 h 78"/>
                <a:gd name="T16" fmla="*/ 11 w 19"/>
                <a:gd name="T17" fmla="*/ 4 h 78"/>
                <a:gd name="T18" fmla="*/ 8 w 19"/>
                <a:gd name="T19" fmla="*/ 3 h 78"/>
                <a:gd name="T20" fmla="*/ 8 w 19"/>
                <a:gd name="T21" fmla="*/ 2 h 78"/>
                <a:gd name="T22" fmla="*/ 5 w 19"/>
                <a:gd name="T23" fmla="*/ 1 h 78"/>
                <a:gd name="T24" fmla="*/ 4 w 19"/>
                <a:gd name="T25" fmla="*/ 1 h 78"/>
                <a:gd name="T26" fmla="*/ 1 w 19"/>
                <a:gd name="T27" fmla="*/ 0 h 78"/>
                <a:gd name="T28" fmla="*/ 0 w 19"/>
                <a:gd name="T29" fmla="*/ 0 h 78"/>
                <a:gd name="T30" fmla="*/ 0 w 19"/>
                <a:gd name="T31" fmla="*/ 0 h 78"/>
                <a:gd name="T32" fmla="*/ 1 w 19"/>
                <a:gd name="T33" fmla="*/ 1 h 78"/>
                <a:gd name="T34" fmla="*/ 2 w 19"/>
                <a:gd name="T35" fmla="*/ 2 h 78"/>
                <a:gd name="T36" fmla="*/ 4 w 19"/>
                <a:gd name="T37" fmla="*/ 4 h 78"/>
                <a:gd name="T38" fmla="*/ 5 w 19"/>
                <a:gd name="T39" fmla="*/ 5 h 78"/>
                <a:gd name="T40" fmla="*/ 6 w 19"/>
                <a:gd name="T41" fmla="*/ 6 h 78"/>
                <a:gd name="T42" fmla="*/ 7 w 19"/>
                <a:gd name="T43" fmla="*/ 7 h 78"/>
                <a:gd name="T44" fmla="*/ 8 w 19"/>
                <a:gd name="T45" fmla="*/ 8 h 78"/>
                <a:gd name="T46" fmla="*/ 8 w 19"/>
                <a:gd name="T47" fmla="*/ 9 h 78"/>
                <a:gd name="T48" fmla="*/ 9 w 19"/>
                <a:gd name="T49" fmla="*/ 12 h 78"/>
                <a:gd name="T50" fmla="*/ 10 w 19"/>
                <a:gd name="T51" fmla="*/ 12 h 78"/>
                <a:gd name="T52" fmla="*/ 10 w 19"/>
                <a:gd name="T53" fmla="*/ 14 h 78"/>
                <a:gd name="T54" fmla="*/ 10 w 19"/>
                <a:gd name="T55" fmla="*/ 15 h 78"/>
                <a:gd name="T56" fmla="*/ 11 w 19"/>
                <a:gd name="T57" fmla="*/ 17 h 78"/>
                <a:gd name="T58" fmla="*/ 11 w 19"/>
                <a:gd name="T59" fmla="*/ 18 h 78"/>
                <a:gd name="T60" fmla="*/ 11 w 19"/>
                <a:gd name="T61" fmla="*/ 21 h 78"/>
                <a:gd name="T62" fmla="*/ 11 w 19"/>
                <a:gd name="T63" fmla="*/ 78 h 78"/>
                <a:gd name="T64" fmla="*/ 19 w 19"/>
                <a:gd name="T65" fmla="*/ 78 h 78"/>
                <a:gd name="T66" fmla="*/ 19 w 19"/>
                <a:gd name="T67" fmla="*/ 21 h 78"/>
                <a:gd name="T68" fmla="*/ 19 w 19"/>
                <a:gd name="T69" fmla="*/ 17 h 78"/>
                <a:gd name="T70" fmla="*/ 19 w 19"/>
                <a:gd name="T71" fmla="*/ 1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78">
                  <a:moveTo>
                    <a:pt x="19" y="17"/>
                  </a:moveTo>
                  <a:cubicBezTo>
                    <a:pt x="19" y="16"/>
                    <a:pt x="18" y="15"/>
                    <a:pt x="18" y="14"/>
                  </a:cubicBezTo>
                  <a:cubicBezTo>
                    <a:pt x="18" y="14"/>
                    <a:pt x="18" y="14"/>
                    <a:pt x="18" y="13"/>
                  </a:cubicBezTo>
                  <a:cubicBezTo>
                    <a:pt x="17" y="12"/>
                    <a:pt x="17" y="11"/>
                    <a:pt x="16" y="10"/>
                  </a:cubicBezTo>
                  <a:cubicBezTo>
                    <a:pt x="16" y="10"/>
                    <a:pt x="16" y="10"/>
                    <a:pt x="16" y="10"/>
                  </a:cubicBezTo>
                  <a:cubicBezTo>
                    <a:pt x="15" y="9"/>
                    <a:pt x="15" y="8"/>
                    <a:pt x="14" y="7"/>
                  </a:cubicBezTo>
                  <a:cubicBezTo>
                    <a:pt x="14" y="7"/>
                    <a:pt x="14" y="7"/>
                    <a:pt x="14" y="7"/>
                  </a:cubicBezTo>
                  <a:cubicBezTo>
                    <a:pt x="13" y="6"/>
                    <a:pt x="12" y="5"/>
                    <a:pt x="11" y="5"/>
                  </a:cubicBezTo>
                  <a:cubicBezTo>
                    <a:pt x="11" y="5"/>
                    <a:pt x="11" y="5"/>
                    <a:pt x="11" y="4"/>
                  </a:cubicBezTo>
                  <a:cubicBezTo>
                    <a:pt x="10" y="4"/>
                    <a:pt x="9" y="3"/>
                    <a:pt x="8" y="3"/>
                  </a:cubicBezTo>
                  <a:cubicBezTo>
                    <a:pt x="8" y="3"/>
                    <a:pt x="8" y="3"/>
                    <a:pt x="8" y="2"/>
                  </a:cubicBezTo>
                  <a:cubicBezTo>
                    <a:pt x="7" y="2"/>
                    <a:pt x="6" y="1"/>
                    <a:pt x="5" y="1"/>
                  </a:cubicBezTo>
                  <a:cubicBezTo>
                    <a:pt x="5" y="1"/>
                    <a:pt x="5" y="1"/>
                    <a:pt x="4" y="1"/>
                  </a:cubicBezTo>
                  <a:cubicBezTo>
                    <a:pt x="3" y="1"/>
                    <a:pt x="2" y="0"/>
                    <a:pt x="1" y="0"/>
                  </a:cubicBezTo>
                  <a:cubicBezTo>
                    <a:pt x="0" y="0"/>
                    <a:pt x="0" y="0"/>
                    <a:pt x="0" y="0"/>
                  </a:cubicBezTo>
                  <a:cubicBezTo>
                    <a:pt x="0" y="0"/>
                    <a:pt x="0" y="0"/>
                    <a:pt x="0" y="0"/>
                  </a:cubicBezTo>
                  <a:cubicBezTo>
                    <a:pt x="0" y="1"/>
                    <a:pt x="1" y="1"/>
                    <a:pt x="1" y="1"/>
                  </a:cubicBezTo>
                  <a:cubicBezTo>
                    <a:pt x="2" y="2"/>
                    <a:pt x="2" y="2"/>
                    <a:pt x="2" y="2"/>
                  </a:cubicBezTo>
                  <a:cubicBezTo>
                    <a:pt x="3" y="3"/>
                    <a:pt x="3" y="3"/>
                    <a:pt x="4" y="4"/>
                  </a:cubicBezTo>
                  <a:cubicBezTo>
                    <a:pt x="4" y="4"/>
                    <a:pt x="5" y="4"/>
                    <a:pt x="5" y="5"/>
                  </a:cubicBezTo>
                  <a:cubicBezTo>
                    <a:pt x="5" y="5"/>
                    <a:pt x="6" y="5"/>
                    <a:pt x="6" y="6"/>
                  </a:cubicBezTo>
                  <a:cubicBezTo>
                    <a:pt x="6" y="6"/>
                    <a:pt x="6" y="7"/>
                    <a:pt x="7" y="7"/>
                  </a:cubicBezTo>
                  <a:cubicBezTo>
                    <a:pt x="7" y="7"/>
                    <a:pt x="7" y="8"/>
                    <a:pt x="8" y="8"/>
                  </a:cubicBezTo>
                  <a:cubicBezTo>
                    <a:pt x="8" y="9"/>
                    <a:pt x="8" y="9"/>
                    <a:pt x="8" y="9"/>
                  </a:cubicBezTo>
                  <a:cubicBezTo>
                    <a:pt x="8" y="10"/>
                    <a:pt x="9" y="11"/>
                    <a:pt x="9" y="12"/>
                  </a:cubicBezTo>
                  <a:cubicBezTo>
                    <a:pt x="9" y="12"/>
                    <a:pt x="9" y="12"/>
                    <a:pt x="10" y="12"/>
                  </a:cubicBezTo>
                  <a:cubicBezTo>
                    <a:pt x="10" y="13"/>
                    <a:pt x="10" y="14"/>
                    <a:pt x="10" y="14"/>
                  </a:cubicBezTo>
                  <a:cubicBezTo>
                    <a:pt x="10" y="15"/>
                    <a:pt x="10" y="15"/>
                    <a:pt x="10" y="15"/>
                  </a:cubicBezTo>
                  <a:cubicBezTo>
                    <a:pt x="11" y="16"/>
                    <a:pt x="11" y="17"/>
                    <a:pt x="11" y="17"/>
                  </a:cubicBezTo>
                  <a:cubicBezTo>
                    <a:pt x="11" y="18"/>
                    <a:pt x="11" y="18"/>
                    <a:pt x="11" y="18"/>
                  </a:cubicBezTo>
                  <a:cubicBezTo>
                    <a:pt x="11" y="19"/>
                    <a:pt x="11" y="20"/>
                    <a:pt x="11" y="21"/>
                  </a:cubicBezTo>
                  <a:cubicBezTo>
                    <a:pt x="11" y="78"/>
                    <a:pt x="11" y="78"/>
                    <a:pt x="11" y="78"/>
                  </a:cubicBezTo>
                  <a:cubicBezTo>
                    <a:pt x="19" y="78"/>
                    <a:pt x="19" y="78"/>
                    <a:pt x="19" y="78"/>
                  </a:cubicBezTo>
                  <a:cubicBezTo>
                    <a:pt x="19" y="21"/>
                    <a:pt x="19" y="21"/>
                    <a:pt x="19" y="21"/>
                  </a:cubicBezTo>
                  <a:cubicBezTo>
                    <a:pt x="19" y="20"/>
                    <a:pt x="19" y="18"/>
                    <a:pt x="19" y="17"/>
                  </a:cubicBezTo>
                  <a:cubicBezTo>
                    <a:pt x="19" y="17"/>
                    <a:pt x="19" y="17"/>
                    <a:pt x="19"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a:extLst>
              <a:ext uri="{FF2B5EF4-FFF2-40B4-BE49-F238E27FC236}">
                <a16:creationId xmlns:a16="http://schemas.microsoft.com/office/drawing/2014/main" id="{3618EBCB-62D6-4A4F-AE09-2780061713B8}"/>
              </a:ext>
            </a:extLst>
          </p:cNvPr>
          <p:cNvSpPr txBox="1"/>
          <p:nvPr/>
        </p:nvSpPr>
        <p:spPr>
          <a:xfrm>
            <a:off x="13961784" y="11895688"/>
            <a:ext cx="4203291" cy="523220"/>
          </a:xfrm>
          <a:prstGeom prst="rect">
            <a:avLst/>
          </a:prstGeom>
          <a:noFill/>
        </p:spPr>
        <p:txBody>
          <a:bodyPr wrap="square" rtlCol="0">
            <a:spAutoFit/>
          </a:bodyPr>
          <a:lstStyle/>
          <a:p>
            <a:pPr algn="ctr"/>
            <a:r>
              <a:rPr lang="en-US" sz="2800" b="1" dirty="0"/>
              <a:t>Referral </a:t>
            </a:r>
          </a:p>
        </p:txBody>
      </p:sp>
      <p:cxnSp>
        <p:nvCxnSpPr>
          <p:cNvPr id="55" name="Straight Arrow Connector 54">
            <a:extLst>
              <a:ext uri="{FF2B5EF4-FFF2-40B4-BE49-F238E27FC236}">
                <a16:creationId xmlns:a16="http://schemas.microsoft.com/office/drawing/2014/main" id="{86299650-631F-44D8-98A5-0A5AAC91D854}"/>
              </a:ext>
            </a:extLst>
          </p:cNvPr>
          <p:cNvCxnSpPr>
            <a:cxnSpLocks/>
          </p:cNvCxnSpPr>
          <p:nvPr/>
        </p:nvCxnSpPr>
        <p:spPr>
          <a:xfrm>
            <a:off x="4483508" y="5762370"/>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84F7372-401B-45A2-BB56-FF237704753D}"/>
              </a:ext>
            </a:extLst>
          </p:cNvPr>
          <p:cNvCxnSpPr>
            <a:cxnSpLocks/>
          </p:cNvCxnSpPr>
          <p:nvPr/>
        </p:nvCxnSpPr>
        <p:spPr>
          <a:xfrm>
            <a:off x="7025146" y="5737788"/>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6B13786-A0DD-4E8A-A9C1-C7240CA7D4B9}"/>
              </a:ext>
            </a:extLst>
          </p:cNvPr>
          <p:cNvCxnSpPr>
            <a:cxnSpLocks/>
          </p:cNvCxnSpPr>
          <p:nvPr/>
        </p:nvCxnSpPr>
        <p:spPr>
          <a:xfrm>
            <a:off x="9448801" y="5772202"/>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9CC097D-8457-4785-AB66-54A3E97539ED}"/>
              </a:ext>
            </a:extLst>
          </p:cNvPr>
          <p:cNvCxnSpPr>
            <a:cxnSpLocks/>
          </p:cNvCxnSpPr>
          <p:nvPr/>
        </p:nvCxnSpPr>
        <p:spPr>
          <a:xfrm>
            <a:off x="11872456" y="5777117"/>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1F536851-F5F9-44E3-B11B-6F72035653D2}"/>
              </a:ext>
            </a:extLst>
          </p:cNvPr>
          <p:cNvCxnSpPr>
            <a:cxnSpLocks/>
          </p:cNvCxnSpPr>
          <p:nvPr/>
        </p:nvCxnSpPr>
        <p:spPr>
          <a:xfrm>
            <a:off x="14237117" y="5782034"/>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CB49ECAD-8881-4F96-916E-0A3886171903}"/>
              </a:ext>
            </a:extLst>
          </p:cNvPr>
          <p:cNvCxnSpPr>
            <a:cxnSpLocks/>
          </p:cNvCxnSpPr>
          <p:nvPr/>
        </p:nvCxnSpPr>
        <p:spPr>
          <a:xfrm>
            <a:off x="17103219" y="5757452"/>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FE8B416-1FC3-48B0-89E1-E0C77A2F2BCC}"/>
              </a:ext>
            </a:extLst>
          </p:cNvPr>
          <p:cNvCxnSpPr>
            <a:cxnSpLocks/>
          </p:cNvCxnSpPr>
          <p:nvPr/>
        </p:nvCxnSpPr>
        <p:spPr>
          <a:xfrm>
            <a:off x="20083626" y="5791864"/>
            <a:ext cx="678426"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0BA5FD9-3B9D-4C33-BD4D-C475385BB768}"/>
              </a:ext>
            </a:extLst>
          </p:cNvPr>
          <p:cNvCxnSpPr>
            <a:cxnSpLocks/>
          </p:cNvCxnSpPr>
          <p:nvPr/>
        </p:nvCxnSpPr>
        <p:spPr>
          <a:xfrm flipH="1">
            <a:off x="19700668" y="7893383"/>
            <a:ext cx="1666957" cy="1582822"/>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0A22FA1-3E5B-465A-9822-3D1C843FC3BB}"/>
              </a:ext>
            </a:extLst>
          </p:cNvPr>
          <p:cNvCxnSpPr>
            <a:cxnSpLocks/>
          </p:cNvCxnSpPr>
          <p:nvPr/>
        </p:nvCxnSpPr>
        <p:spPr>
          <a:xfrm flipH="1">
            <a:off x="16754166" y="11029835"/>
            <a:ext cx="1340905"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2AEF131-88AE-49F5-933C-DCB4F7CB2109}"/>
              </a:ext>
            </a:extLst>
          </p:cNvPr>
          <p:cNvCxnSpPr>
            <a:cxnSpLocks/>
          </p:cNvCxnSpPr>
          <p:nvPr/>
        </p:nvCxnSpPr>
        <p:spPr>
          <a:xfrm flipH="1" flipV="1">
            <a:off x="19066264" y="7247381"/>
            <a:ext cx="7556" cy="207127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632A8CA-D486-4889-B1E2-22E8BB501B99}"/>
              </a:ext>
            </a:extLst>
          </p:cNvPr>
          <p:cNvCxnSpPr>
            <a:cxnSpLocks/>
          </p:cNvCxnSpPr>
          <p:nvPr/>
        </p:nvCxnSpPr>
        <p:spPr>
          <a:xfrm flipH="1" flipV="1">
            <a:off x="11594251" y="8134272"/>
            <a:ext cx="3325070" cy="2541844"/>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168" name="Arrow: Chevron 7167">
            <a:extLst>
              <a:ext uri="{FF2B5EF4-FFF2-40B4-BE49-F238E27FC236}">
                <a16:creationId xmlns:a16="http://schemas.microsoft.com/office/drawing/2014/main" id="{AC4BB9E8-07CF-429D-95FA-7EAA88B5B8CD}"/>
              </a:ext>
            </a:extLst>
          </p:cNvPr>
          <p:cNvSpPr/>
          <p:nvPr/>
        </p:nvSpPr>
        <p:spPr>
          <a:xfrm>
            <a:off x="983831" y="2351308"/>
            <a:ext cx="7974707" cy="717661"/>
          </a:xfrm>
          <a:prstGeom prst="chevro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b="1" dirty="0">
                <a:solidFill>
                  <a:srgbClr val="FFFFFF"/>
                </a:solidFill>
              </a:rPr>
              <a:t>AWARENESS &amp; EDUCATION</a:t>
            </a:r>
          </a:p>
        </p:txBody>
      </p:sp>
      <p:sp>
        <p:nvSpPr>
          <p:cNvPr id="104" name="Arrow: Chevron 103">
            <a:extLst>
              <a:ext uri="{FF2B5EF4-FFF2-40B4-BE49-F238E27FC236}">
                <a16:creationId xmlns:a16="http://schemas.microsoft.com/office/drawing/2014/main" id="{43C1B27E-EF38-4998-8238-A03475E551AF}"/>
              </a:ext>
            </a:extLst>
          </p:cNvPr>
          <p:cNvSpPr/>
          <p:nvPr/>
        </p:nvSpPr>
        <p:spPr>
          <a:xfrm>
            <a:off x="9028950" y="2357270"/>
            <a:ext cx="7869776" cy="717661"/>
          </a:xfrm>
          <a:prstGeom prst="chevr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b="1" dirty="0">
                <a:solidFill>
                  <a:srgbClr val="FFFFFF"/>
                </a:solidFill>
              </a:rPr>
              <a:t>ENGAGEMENT</a:t>
            </a:r>
          </a:p>
        </p:txBody>
      </p:sp>
      <p:sp>
        <p:nvSpPr>
          <p:cNvPr id="105" name="Arrow: Chevron 104">
            <a:extLst>
              <a:ext uri="{FF2B5EF4-FFF2-40B4-BE49-F238E27FC236}">
                <a16:creationId xmlns:a16="http://schemas.microsoft.com/office/drawing/2014/main" id="{65716B0B-73AD-4A92-A1C4-2AA32C4B4AB0}"/>
              </a:ext>
            </a:extLst>
          </p:cNvPr>
          <p:cNvSpPr/>
          <p:nvPr/>
        </p:nvSpPr>
        <p:spPr>
          <a:xfrm>
            <a:off x="16952242" y="2362914"/>
            <a:ext cx="7146623" cy="717661"/>
          </a:xfrm>
          <a:prstGeom prst="chevr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a:solidFill>
                  <a:srgbClr val="FFFFFF"/>
                </a:solidFill>
              </a:rPr>
              <a:t>LOYALTY</a:t>
            </a:r>
            <a:endParaRPr lang="en-US" sz="3600" dirty="0">
              <a:solidFill>
                <a:schemeClr val="tx1"/>
              </a:solidFill>
            </a:endParaRPr>
          </a:p>
        </p:txBody>
      </p:sp>
      <p:sp>
        <p:nvSpPr>
          <p:cNvPr id="7169" name="Arrow: Chevron 7168">
            <a:extLst>
              <a:ext uri="{FF2B5EF4-FFF2-40B4-BE49-F238E27FC236}">
                <a16:creationId xmlns:a16="http://schemas.microsoft.com/office/drawing/2014/main" id="{91D1E4FF-95DB-4689-9BEE-17B63E9783E8}"/>
              </a:ext>
            </a:extLst>
          </p:cNvPr>
          <p:cNvSpPr/>
          <p:nvPr/>
        </p:nvSpPr>
        <p:spPr>
          <a:xfrm flipH="1">
            <a:off x="12959638" y="12473141"/>
            <a:ext cx="5861286" cy="73760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FF"/>
                </a:solidFill>
              </a:rPr>
              <a:t>ADVOCACY</a:t>
            </a:r>
          </a:p>
        </p:txBody>
      </p:sp>
      <p:grpSp>
        <p:nvGrpSpPr>
          <p:cNvPr id="76" name="Group 75">
            <a:extLst>
              <a:ext uri="{FF2B5EF4-FFF2-40B4-BE49-F238E27FC236}">
                <a16:creationId xmlns:a16="http://schemas.microsoft.com/office/drawing/2014/main" id="{FADCF742-1BEC-4984-A23C-3B76F728BD0D}"/>
              </a:ext>
            </a:extLst>
          </p:cNvPr>
          <p:cNvGrpSpPr/>
          <p:nvPr/>
        </p:nvGrpSpPr>
        <p:grpSpPr>
          <a:xfrm>
            <a:off x="1403125" y="8672057"/>
            <a:ext cx="3742822" cy="3608056"/>
            <a:chOff x="3114675" y="4149725"/>
            <a:chExt cx="827088" cy="857250"/>
          </a:xfrm>
          <a:solidFill>
            <a:schemeClr val="tx1"/>
          </a:solidFill>
        </p:grpSpPr>
        <p:sp>
          <p:nvSpPr>
            <p:cNvPr id="78" name="Freeform 5">
              <a:extLst>
                <a:ext uri="{FF2B5EF4-FFF2-40B4-BE49-F238E27FC236}">
                  <a16:creationId xmlns:a16="http://schemas.microsoft.com/office/drawing/2014/main" id="{315F28B6-573E-43B7-A75E-D8AC8B475563}"/>
                </a:ext>
              </a:extLst>
            </p:cNvPr>
            <p:cNvSpPr>
              <a:spLocks noEditPoints="1"/>
            </p:cNvSpPr>
            <p:nvPr/>
          </p:nvSpPr>
          <p:spPr bwMode="auto">
            <a:xfrm>
              <a:off x="3114675" y="4149725"/>
              <a:ext cx="827088" cy="857250"/>
            </a:xfrm>
            <a:custGeom>
              <a:avLst/>
              <a:gdLst>
                <a:gd name="T0" fmla="*/ 82 w 84"/>
                <a:gd name="T1" fmla="*/ 66 h 87"/>
                <a:gd name="T2" fmla="*/ 64 w 84"/>
                <a:gd name="T3" fmla="*/ 66 h 87"/>
                <a:gd name="T4" fmla="*/ 64 w 84"/>
                <a:gd name="T5" fmla="*/ 66 h 87"/>
                <a:gd name="T6" fmla="*/ 64 w 84"/>
                <a:gd name="T7" fmla="*/ 66 h 87"/>
                <a:gd name="T8" fmla="*/ 58 w 84"/>
                <a:gd name="T9" fmla="*/ 60 h 87"/>
                <a:gd name="T10" fmla="*/ 58 w 84"/>
                <a:gd name="T11" fmla="*/ 52 h 87"/>
                <a:gd name="T12" fmla="*/ 62 w 84"/>
                <a:gd name="T13" fmla="*/ 42 h 87"/>
                <a:gd name="T14" fmla="*/ 62 w 84"/>
                <a:gd name="T15" fmla="*/ 14 h 87"/>
                <a:gd name="T16" fmla="*/ 48 w 84"/>
                <a:gd name="T17" fmla="*/ 0 h 87"/>
                <a:gd name="T18" fmla="*/ 36 w 84"/>
                <a:gd name="T19" fmla="*/ 0 h 87"/>
                <a:gd name="T20" fmla="*/ 22 w 84"/>
                <a:gd name="T21" fmla="*/ 14 h 87"/>
                <a:gd name="T22" fmla="*/ 22 w 84"/>
                <a:gd name="T23" fmla="*/ 42 h 87"/>
                <a:gd name="T24" fmla="*/ 26 w 84"/>
                <a:gd name="T25" fmla="*/ 52 h 87"/>
                <a:gd name="T26" fmla="*/ 26 w 84"/>
                <a:gd name="T27" fmla="*/ 60 h 87"/>
                <a:gd name="T28" fmla="*/ 20 w 84"/>
                <a:gd name="T29" fmla="*/ 66 h 87"/>
                <a:gd name="T30" fmla="*/ 20 w 84"/>
                <a:gd name="T31" fmla="*/ 66 h 87"/>
                <a:gd name="T32" fmla="*/ 20 w 84"/>
                <a:gd name="T33" fmla="*/ 66 h 87"/>
                <a:gd name="T34" fmla="*/ 2 w 84"/>
                <a:gd name="T35" fmla="*/ 66 h 87"/>
                <a:gd name="T36" fmla="*/ 0 w 84"/>
                <a:gd name="T37" fmla="*/ 68 h 87"/>
                <a:gd name="T38" fmla="*/ 0 w 84"/>
                <a:gd name="T39" fmla="*/ 85 h 87"/>
                <a:gd name="T40" fmla="*/ 2 w 84"/>
                <a:gd name="T41" fmla="*/ 87 h 87"/>
                <a:gd name="T42" fmla="*/ 82 w 84"/>
                <a:gd name="T43" fmla="*/ 87 h 87"/>
                <a:gd name="T44" fmla="*/ 84 w 84"/>
                <a:gd name="T45" fmla="*/ 85 h 87"/>
                <a:gd name="T46" fmla="*/ 84 w 84"/>
                <a:gd name="T47" fmla="*/ 68 h 87"/>
                <a:gd name="T48" fmla="*/ 82 w 84"/>
                <a:gd name="T49" fmla="*/ 66 h 87"/>
                <a:gd name="T50" fmla="*/ 42 w 84"/>
                <a:gd name="T51" fmla="*/ 70 h 87"/>
                <a:gd name="T52" fmla="*/ 29 w 84"/>
                <a:gd name="T53" fmla="*/ 64 h 87"/>
                <a:gd name="T54" fmla="*/ 30 w 84"/>
                <a:gd name="T55" fmla="*/ 60 h 87"/>
                <a:gd name="T56" fmla="*/ 30 w 84"/>
                <a:gd name="T57" fmla="*/ 55 h 87"/>
                <a:gd name="T58" fmla="*/ 36 w 84"/>
                <a:gd name="T59" fmla="*/ 56 h 87"/>
                <a:gd name="T60" fmla="*/ 48 w 84"/>
                <a:gd name="T61" fmla="*/ 56 h 87"/>
                <a:gd name="T62" fmla="*/ 54 w 84"/>
                <a:gd name="T63" fmla="*/ 55 h 87"/>
                <a:gd name="T64" fmla="*/ 54 w 84"/>
                <a:gd name="T65" fmla="*/ 60 h 87"/>
                <a:gd name="T66" fmla="*/ 55 w 84"/>
                <a:gd name="T67" fmla="*/ 64 h 87"/>
                <a:gd name="T68" fmla="*/ 42 w 84"/>
                <a:gd name="T69" fmla="*/ 70 h 87"/>
                <a:gd name="T70" fmla="*/ 48 w 84"/>
                <a:gd name="T71" fmla="*/ 53 h 87"/>
                <a:gd name="T72" fmla="*/ 36 w 84"/>
                <a:gd name="T73" fmla="*/ 53 h 87"/>
                <a:gd name="T74" fmla="*/ 25 w 84"/>
                <a:gd name="T75" fmla="*/ 42 h 87"/>
                <a:gd name="T76" fmla="*/ 25 w 84"/>
                <a:gd name="T77" fmla="*/ 25 h 87"/>
                <a:gd name="T78" fmla="*/ 32 w 84"/>
                <a:gd name="T79" fmla="*/ 19 h 87"/>
                <a:gd name="T80" fmla="*/ 51 w 84"/>
                <a:gd name="T81" fmla="*/ 19 h 87"/>
                <a:gd name="T82" fmla="*/ 59 w 84"/>
                <a:gd name="T83" fmla="*/ 25 h 87"/>
                <a:gd name="T84" fmla="*/ 59 w 84"/>
                <a:gd name="T85" fmla="*/ 42 h 87"/>
                <a:gd name="T86" fmla="*/ 48 w 84"/>
                <a:gd name="T87" fmla="*/ 5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4" h="87">
                  <a:moveTo>
                    <a:pt x="82" y="66"/>
                  </a:moveTo>
                  <a:cubicBezTo>
                    <a:pt x="64" y="66"/>
                    <a:pt x="64" y="66"/>
                    <a:pt x="64" y="66"/>
                  </a:cubicBezTo>
                  <a:cubicBezTo>
                    <a:pt x="64" y="66"/>
                    <a:pt x="64" y="66"/>
                    <a:pt x="64" y="66"/>
                  </a:cubicBezTo>
                  <a:cubicBezTo>
                    <a:pt x="64" y="66"/>
                    <a:pt x="64" y="66"/>
                    <a:pt x="64" y="66"/>
                  </a:cubicBezTo>
                  <a:cubicBezTo>
                    <a:pt x="60" y="66"/>
                    <a:pt x="58" y="63"/>
                    <a:pt x="58" y="60"/>
                  </a:cubicBezTo>
                  <a:cubicBezTo>
                    <a:pt x="58" y="52"/>
                    <a:pt x="58" y="52"/>
                    <a:pt x="58" y="52"/>
                  </a:cubicBezTo>
                  <a:cubicBezTo>
                    <a:pt x="61" y="50"/>
                    <a:pt x="62" y="46"/>
                    <a:pt x="62" y="42"/>
                  </a:cubicBezTo>
                  <a:cubicBezTo>
                    <a:pt x="62" y="14"/>
                    <a:pt x="62" y="14"/>
                    <a:pt x="62" y="14"/>
                  </a:cubicBezTo>
                  <a:cubicBezTo>
                    <a:pt x="62" y="6"/>
                    <a:pt x="56" y="0"/>
                    <a:pt x="48" y="0"/>
                  </a:cubicBezTo>
                  <a:cubicBezTo>
                    <a:pt x="36" y="0"/>
                    <a:pt x="36" y="0"/>
                    <a:pt x="36" y="0"/>
                  </a:cubicBezTo>
                  <a:cubicBezTo>
                    <a:pt x="28" y="0"/>
                    <a:pt x="22" y="6"/>
                    <a:pt x="22" y="14"/>
                  </a:cubicBezTo>
                  <a:cubicBezTo>
                    <a:pt x="22" y="42"/>
                    <a:pt x="22" y="42"/>
                    <a:pt x="22" y="42"/>
                  </a:cubicBezTo>
                  <a:cubicBezTo>
                    <a:pt x="22" y="46"/>
                    <a:pt x="24" y="50"/>
                    <a:pt x="26" y="52"/>
                  </a:cubicBezTo>
                  <a:cubicBezTo>
                    <a:pt x="26" y="60"/>
                    <a:pt x="26" y="60"/>
                    <a:pt x="26" y="60"/>
                  </a:cubicBezTo>
                  <a:cubicBezTo>
                    <a:pt x="26" y="63"/>
                    <a:pt x="24" y="66"/>
                    <a:pt x="20" y="66"/>
                  </a:cubicBezTo>
                  <a:cubicBezTo>
                    <a:pt x="20" y="66"/>
                    <a:pt x="20" y="66"/>
                    <a:pt x="20" y="66"/>
                  </a:cubicBezTo>
                  <a:cubicBezTo>
                    <a:pt x="20" y="66"/>
                    <a:pt x="20" y="66"/>
                    <a:pt x="20" y="66"/>
                  </a:cubicBezTo>
                  <a:cubicBezTo>
                    <a:pt x="2" y="66"/>
                    <a:pt x="2" y="66"/>
                    <a:pt x="2" y="66"/>
                  </a:cubicBezTo>
                  <a:cubicBezTo>
                    <a:pt x="1" y="66"/>
                    <a:pt x="0" y="67"/>
                    <a:pt x="0" y="68"/>
                  </a:cubicBezTo>
                  <a:cubicBezTo>
                    <a:pt x="0" y="85"/>
                    <a:pt x="0" y="85"/>
                    <a:pt x="0" y="85"/>
                  </a:cubicBezTo>
                  <a:cubicBezTo>
                    <a:pt x="0" y="86"/>
                    <a:pt x="1" y="87"/>
                    <a:pt x="2" y="87"/>
                  </a:cubicBezTo>
                  <a:cubicBezTo>
                    <a:pt x="82" y="87"/>
                    <a:pt x="82" y="87"/>
                    <a:pt x="82" y="87"/>
                  </a:cubicBezTo>
                  <a:cubicBezTo>
                    <a:pt x="83" y="87"/>
                    <a:pt x="84" y="86"/>
                    <a:pt x="84" y="85"/>
                  </a:cubicBezTo>
                  <a:cubicBezTo>
                    <a:pt x="84" y="68"/>
                    <a:pt x="84" y="68"/>
                    <a:pt x="84" y="68"/>
                  </a:cubicBezTo>
                  <a:cubicBezTo>
                    <a:pt x="84" y="67"/>
                    <a:pt x="83" y="66"/>
                    <a:pt x="82" y="66"/>
                  </a:cubicBezTo>
                  <a:close/>
                  <a:moveTo>
                    <a:pt x="42" y="70"/>
                  </a:moveTo>
                  <a:cubicBezTo>
                    <a:pt x="37" y="70"/>
                    <a:pt x="32" y="68"/>
                    <a:pt x="29" y="64"/>
                  </a:cubicBezTo>
                  <a:cubicBezTo>
                    <a:pt x="29" y="63"/>
                    <a:pt x="30" y="62"/>
                    <a:pt x="30" y="60"/>
                  </a:cubicBezTo>
                  <a:cubicBezTo>
                    <a:pt x="30" y="55"/>
                    <a:pt x="30" y="55"/>
                    <a:pt x="30" y="55"/>
                  </a:cubicBezTo>
                  <a:cubicBezTo>
                    <a:pt x="32" y="56"/>
                    <a:pt x="34" y="56"/>
                    <a:pt x="36" y="56"/>
                  </a:cubicBezTo>
                  <a:cubicBezTo>
                    <a:pt x="48" y="56"/>
                    <a:pt x="48" y="56"/>
                    <a:pt x="48" y="56"/>
                  </a:cubicBezTo>
                  <a:cubicBezTo>
                    <a:pt x="50" y="56"/>
                    <a:pt x="53" y="56"/>
                    <a:pt x="54" y="55"/>
                  </a:cubicBezTo>
                  <a:cubicBezTo>
                    <a:pt x="54" y="60"/>
                    <a:pt x="54" y="60"/>
                    <a:pt x="54" y="60"/>
                  </a:cubicBezTo>
                  <a:cubicBezTo>
                    <a:pt x="54" y="62"/>
                    <a:pt x="55" y="63"/>
                    <a:pt x="55" y="64"/>
                  </a:cubicBezTo>
                  <a:cubicBezTo>
                    <a:pt x="52" y="68"/>
                    <a:pt x="47" y="70"/>
                    <a:pt x="42" y="70"/>
                  </a:cubicBezTo>
                  <a:close/>
                  <a:moveTo>
                    <a:pt x="48" y="53"/>
                  </a:moveTo>
                  <a:cubicBezTo>
                    <a:pt x="36" y="53"/>
                    <a:pt x="36" y="53"/>
                    <a:pt x="36" y="53"/>
                  </a:cubicBezTo>
                  <a:cubicBezTo>
                    <a:pt x="30" y="53"/>
                    <a:pt x="25" y="48"/>
                    <a:pt x="25" y="42"/>
                  </a:cubicBezTo>
                  <a:cubicBezTo>
                    <a:pt x="25" y="25"/>
                    <a:pt x="25" y="25"/>
                    <a:pt x="25" y="25"/>
                  </a:cubicBezTo>
                  <a:cubicBezTo>
                    <a:pt x="29" y="25"/>
                    <a:pt x="31" y="22"/>
                    <a:pt x="32" y="19"/>
                  </a:cubicBezTo>
                  <a:cubicBezTo>
                    <a:pt x="51" y="19"/>
                    <a:pt x="51" y="19"/>
                    <a:pt x="51" y="19"/>
                  </a:cubicBezTo>
                  <a:cubicBezTo>
                    <a:pt x="52" y="23"/>
                    <a:pt x="55" y="25"/>
                    <a:pt x="59" y="25"/>
                  </a:cubicBezTo>
                  <a:cubicBezTo>
                    <a:pt x="59" y="42"/>
                    <a:pt x="59" y="42"/>
                    <a:pt x="59" y="42"/>
                  </a:cubicBezTo>
                  <a:cubicBezTo>
                    <a:pt x="59" y="48"/>
                    <a:pt x="54" y="53"/>
                    <a:pt x="4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79" name="Freeform 6">
              <a:extLst>
                <a:ext uri="{FF2B5EF4-FFF2-40B4-BE49-F238E27FC236}">
                  <a16:creationId xmlns:a16="http://schemas.microsoft.com/office/drawing/2014/main" id="{7D545E97-F92B-42D7-B1F9-0E3AB761FB0B}"/>
                </a:ext>
              </a:extLst>
            </p:cNvPr>
            <p:cNvSpPr>
              <a:spLocks/>
            </p:cNvSpPr>
            <p:nvPr/>
          </p:nvSpPr>
          <p:spPr bwMode="auto">
            <a:xfrm>
              <a:off x="3430588" y="4425950"/>
              <a:ext cx="49213" cy="30163"/>
            </a:xfrm>
            <a:custGeom>
              <a:avLst/>
              <a:gdLst>
                <a:gd name="T0" fmla="*/ 4 w 5"/>
                <a:gd name="T1" fmla="*/ 0 h 3"/>
                <a:gd name="T2" fmla="*/ 1 w 5"/>
                <a:gd name="T3" fmla="*/ 0 h 3"/>
                <a:gd name="T4" fmla="*/ 0 w 5"/>
                <a:gd name="T5" fmla="*/ 1 h 3"/>
                <a:gd name="T6" fmla="*/ 1 w 5"/>
                <a:gd name="T7" fmla="*/ 3 h 3"/>
                <a:gd name="T8" fmla="*/ 4 w 5"/>
                <a:gd name="T9" fmla="*/ 3 h 3"/>
                <a:gd name="T10" fmla="*/ 5 w 5"/>
                <a:gd name="T11" fmla="*/ 1 h 3"/>
                <a:gd name="T12" fmla="*/ 4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4" y="0"/>
                  </a:moveTo>
                  <a:cubicBezTo>
                    <a:pt x="1" y="0"/>
                    <a:pt x="1" y="0"/>
                    <a:pt x="1" y="0"/>
                  </a:cubicBezTo>
                  <a:cubicBezTo>
                    <a:pt x="0" y="0"/>
                    <a:pt x="0" y="0"/>
                    <a:pt x="0" y="1"/>
                  </a:cubicBezTo>
                  <a:cubicBezTo>
                    <a:pt x="0" y="2"/>
                    <a:pt x="0" y="3"/>
                    <a:pt x="1" y="3"/>
                  </a:cubicBezTo>
                  <a:cubicBezTo>
                    <a:pt x="4" y="3"/>
                    <a:pt x="4" y="3"/>
                    <a:pt x="4" y="3"/>
                  </a:cubicBezTo>
                  <a:cubicBezTo>
                    <a:pt x="5" y="3"/>
                    <a:pt x="5" y="2"/>
                    <a:pt x="5" y="1"/>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80" name="Freeform 7">
              <a:extLst>
                <a:ext uri="{FF2B5EF4-FFF2-40B4-BE49-F238E27FC236}">
                  <a16:creationId xmlns:a16="http://schemas.microsoft.com/office/drawing/2014/main" id="{C7195FA9-6CF7-4A45-B310-DFD638C83348}"/>
                </a:ext>
              </a:extLst>
            </p:cNvPr>
            <p:cNvSpPr>
              <a:spLocks/>
            </p:cNvSpPr>
            <p:nvPr/>
          </p:nvSpPr>
          <p:spPr bwMode="auto">
            <a:xfrm>
              <a:off x="3576638" y="4425950"/>
              <a:ext cx="60325" cy="30163"/>
            </a:xfrm>
            <a:custGeom>
              <a:avLst/>
              <a:gdLst>
                <a:gd name="T0" fmla="*/ 4 w 6"/>
                <a:gd name="T1" fmla="*/ 0 h 3"/>
                <a:gd name="T2" fmla="*/ 1 w 6"/>
                <a:gd name="T3" fmla="*/ 0 h 3"/>
                <a:gd name="T4" fmla="*/ 0 w 6"/>
                <a:gd name="T5" fmla="*/ 1 h 3"/>
                <a:gd name="T6" fmla="*/ 1 w 6"/>
                <a:gd name="T7" fmla="*/ 3 h 3"/>
                <a:gd name="T8" fmla="*/ 4 w 6"/>
                <a:gd name="T9" fmla="*/ 3 h 3"/>
                <a:gd name="T10" fmla="*/ 6 w 6"/>
                <a:gd name="T11" fmla="*/ 1 h 3"/>
                <a:gd name="T12" fmla="*/ 4 w 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4" y="0"/>
                  </a:moveTo>
                  <a:cubicBezTo>
                    <a:pt x="1" y="0"/>
                    <a:pt x="1" y="0"/>
                    <a:pt x="1" y="0"/>
                  </a:cubicBezTo>
                  <a:cubicBezTo>
                    <a:pt x="0" y="0"/>
                    <a:pt x="0" y="0"/>
                    <a:pt x="0" y="1"/>
                  </a:cubicBezTo>
                  <a:cubicBezTo>
                    <a:pt x="0" y="2"/>
                    <a:pt x="0" y="3"/>
                    <a:pt x="1" y="3"/>
                  </a:cubicBezTo>
                  <a:cubicBezTo>
                    <a:pt x="4" y="3"/>
                    <a:pt x="4" y="3"/>
                    <a:pt x="4" y="3"/>
                  </a:cubicBezTo>
                  <a:cubicBezTo>
                    <a:pt x="5" y="3"/>
                    <a:pt x="6" y="2"/>
                    <a:pt x="6" y="1"/>
                  </a:cubicBezTo>
                  <a:cubicBezTo>
                    <a:pt x="6" y="0"/>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grpSp>
      <p:sp>
        <p:nvSpPr>
          <p:cNvPr id="81" name="TextBox 80">
            <a:extLst>
              <a:ext uri="{FF2B5EF4-FFF2-40B4-BE49-F238E27FC236}">
                <a16:creationId xmlns:a16="http://schemas.microsoft.com/office/drawing/2014/main" id="{5D10D297-B8E1-4276-A1E8-748E308367E7}"/>
              </a:ext>
            </a:extLst>
          </p:cNvPr>
          <p:cNvSpPr txBox="1"/>
          <p:nvPr/>
        </p:nvSpPr>
        <p:spPr>
          <a:xfrm>
            <a:off x="828868" y="12373994"/>
            <a:ext cx="5108785" cy="1323439"/>
          </a:xfrm>
          <a:prstGeom prst="rect">
            <a:avLst/>
          </a:prstGeom>
          <a:noFill/>
        </p:spPr>
        <p:txBody>
          <a:bodyPr wrap="square" rtlCol="0">
            <a:spAutoFit/>
          </a:bodyPr>
          <a:lstStyle/>
          <a:p>
            <a:pPr algn="ctr"/>
            <a:r>
              <a:rPr lang="en-US" sz="4000" b="1" dirty="0"/>
              <a:t>Will</a:t>
            </a:r>
          </a:p>
          <a:p>
            <a:pPr algn="ctr"/>
            <a:r>
              <a:rPr lang="en-US" sz="4000" b="1" dirty="0"/>
              <a:t>Reactive Shopper</a:t>
            </a:r>
          </a:p>
        </p:txBody>
      </p:sp>
      <p:sp>
        <p:nvSpPr>
          <p:cNvPr id="82" name="Freeform 81">
            <a:extLst>
              <a:ext uri="{FF2B5EF4-FFF2-40B4-BE49-F238E27FC236}">
                <a16:creationId xmlns:a16="http://schemas.microsoft.com/office/drawing/2014/main" id="{8F7665A5-0722-46B3-9236-EE76290D4890}"/>
              </a:ext>
            </a:extLst>
          </p:cNvPr>
          <p:cNvSpPr>
            <a:spLocks noEditPoints="1"/>
          </p:cNvSpPr>
          <p:nvPr/>
        </p:nvSpPr>
        <p:spPr bwMode="auto">
          <a:xfrm>
            <a:off x="3084256" y="5221263"/>
            <a:ext cx="1080076" cy="947357"/>
          </a:xfrm>
          <a:custGeom>
            <a:avLst/>
            <a:gdLst>
              <a:gd name="T0" fmla="*/ 8 w 86"/>
              <a:gd name="T1" fmla="*/ 0 h 86"/>
              <a:gd name="T2" fmla="*/ 0 w 86"/>
              <a:gd name="T3" fmla="*/ 78 h 86"/>
              <a:gd name="T4" fmla="*/ 78 w 86"/>
              <a:gd name="T5" fmla="*/ 86 h 86"/>
              <a:gd name="T6" fmla="*/ 86 w 86"/>
              <a:gd name="T7" fmla="*/ 8 h 86"/>
              <a:gd name="T8" fmla="*/ 17 w 86"/>
              <a:gd name="T9" fmla="*/ 76 h 86"/>
              <a:gd name="T10" fmla="*/ 10 w 86"/>
              <a:gd name="T11" fmla="*/ 73 h 86"/>
              <a:gd name="T12" fmla="*/ 17 w 86"/>
              <a:gd name="T13" fmla="*/ 76 h 86"/>
              <a:gd name="T14" fmla="*/ 10 w 86"/>
              <a:gd name="T15" fmla="*/ 66 h 86"/>
              <a:gd name="T16" fmla="*/ 17 w 86"/>
              <a:gd name="T17" fmla="*/ 62 h 86"/>
              <a:gd name="T18" fmla="*/ 17 w 86"/>
              <a:gd name="T19" fmla="*/ 55 h 86"/>
              <a:gd name="T20" fmla="*/ 10 w 86"/>
              <a:gd name="T21" fmla="*/ 52 h 86"/>
              <a:gd name="T22" fmla="*/ 17 w 86"/>
              <a:gd name="T23" fmla="*/ 55 h 86"/>
              <a:gd name="T24" fmla="*/ 10 w 86"/>
              <a:gd name="T25" fmla="*/ 45 h 86"/>
              <a:gd name="T26" fmla="*/ 17 w 86"/>
              <a:gd name="T27" fmla="*/ 41 h 86"/>
              <a:gd name="T28" fmla="*/ 17 w 86"/>
              <a:gd name="T29" fmla="*/ 34 h 86"/>
              <a:gd name="T30" fmla="*/ 10 w 86"/>
              <a:gd name="T31" fmla="*/ 31 h 86"/>
              <a:gd name="T32" fmla="*/ 17 w 86"/>
              <a:gd name="T33" fmla="*/ 34 h 86"/>
              <a:gd name="T34" fmla="*/ 10 w 86"/>
              <a:gd name="T35" fmla="*/ 24 h 86"/>
              <a:gd name="T36" fmla="*/ 17 w 86"/>
              <a:gd name="T37" fmla="*/ 20 h 86"/>
              <a:gd name="T38" fmla="*/ 17 w 86"/>
              <a:gd name="T39" fmla="*/ 13 h 86"/>
              <a:gd name="T40" fmla="*/ 10 w 86"/>
              <a:gd name="T41" fmla="*/ 10 h 86"/>
              <a:gd name="T42" fmla="*/ 17 w 86"/>
              <a:gd name="T43" fmla="*/ 13 h 86"/>
              <a:gd name="T44" fmla="*/ 35 w 86"/>
              <a:gd name="T45" fmla="*/ 61 h 86"/>
              <a:gd name="T46" fmla="*/ 30 w 86"/>
              <a:gd name="T47" fmla="*/ 62 h 86"/>
              <a:gd name="T48" fmla="*/ 27 w 86"/>
              <a:gd name="T49" fmla="*/ 29 h 86"/>
              <a:gd name="T50" fmla="*/ 35 w 86"/>
              <a:gd name="T51" fmla="*/ 25 h 86"/>
              <a:gd name="T52" fmla="*/ 59 w 86"/>
              <a:gd name="T53" fmla="*/ 43 h 86"/>
              <a:gd name="T54" fmla="*/ 76 w 86"/>
              <a:gd name="T55" fmla="*/ 76 h 86"/>
              <a:gd name="T56" fmla="*/ 69 w 86"/>
              <a:gd name="T57" fmla="*/ 73 h 86"/>
              <a:gd name="T58" fmla="*/ 76 w 86"/>
              <a:gd name="T59" fmla="*/ 76 h 86"/>
              <a:gd name="T60" fmla="*/ 69 w 86"/>
              <a:gd name="T61" fmla="*/ 66 h 86"/>
              <a:gd name="T62" fmla="*/ 76 w 86"/>
              <a:gd name="T63" fmla="*/ 62 h 86"/>
              <a:gd name="T64" fmla="*/ 76 w 86"/>
              <a:gd name="T65" fmla="*/ 55 h 86"/>
              <a:gd name="T66" fmla="*/ 69 w 86"/>
              <a:gd name="T67" fmla="*/ 52 h 86"/>
              <a:gd name="T68" fmla="*/ 76 w 86"/>
              <a:gd name="T69" fmla="*/ 55 h 86"/>
              <a:gd name="T70" fmla="*/ 69 w 86"/>
              <a:gd name="T71" fmla="*/ 45 h 86"/>
              <a:gd name="T72" fmla="*/ 76 w 86"/>
              <a:gd name="T73" fmla="*/ 41 h 86"/>
              <a:gd name="T74" fmla="*/ 76 w 86"/>
              <a:gd name="T75" fmla="*/ 34 h 86"/>
              <a:gd name="T76" fmla="*/ 69 w 86"/>
              <a:gd name="T77" fmla="*/ 31 h 86"/>
              <a:gd name="T78" fmla="*/ 76 w 86"/>
              <a:gd name="T79" fmla="*/ 34 h 86"/>
              <a:gd name="T80" fmla="*/ 69 w 86"/>
              <a:gd name="T81" fmla="*/ 24 h 86"/>
              <a:gd name="T82" fmla="*/ 76 w 86"/>
              <a:gd name="T83" fmla="*/ 20 h 86"/>
              <a:gd name="T84" fmla="*/ 76 w 86"/>
              <a:gd name="T85" fmla="*/ 13 h 86"/>
              <a:gd name="T86" fmla="*/ 69 w 86"/>
              <a:gd name="T87" fmla="*/ 10 h 86"/>
              <a:gd name="T88" fmla="*/ 76 w 86"/>
              <a:gd name="T89"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86">
                <a:moveTo>
                  <a:pt x="78" y="0"/>
                </a:moveTo>
                <a:cubicBezTo>
                  <a:pt x="8" y="0"/>
                  <a:pt x="8" y="0"/>
                  <a:pt x="8" y="0"/>
                </a:cubicBezTo>
                <a:cubicBezTo>
                  <a:pt x="3" y="0"/>
                  <a:pt x="0" y="3"/>
                  <a:pt x="0" y="8"/>
                </a:cubicBezTo>
                <a:cubicBezTo>
                  <a:pt x="0" y="78"/>
                  <a:pt x="0" y="78"/>
                  <a:pt x="0" y="78"/>
                </a:cubicBezTo>
                <a:cubicBezTo>
                  <a:pt x="0" y="83"/>
                  <a:pt x="3" y="86"/>
                  <a:pt x="8" y="86"/>
                </a:cubicBezTo>
                <a:cubicBezTo>
                  <a:pt x="78" y="86"/>
                  <a:pt x="78" y="86"/>
                  <a:pt x="78" y="86"/>
                </a:cubicBezTo>
                <a:cubicBezTo>
                  <a:pt x="83" y="86"/>
                  <a:pt x="86" y="83"/>
                  <a:pt x="86" y="78"/>
                </a:cubicBezTo>
                <a:cubicBezTo>
                  <a:pt x="86" y="8"/>
                  <a:pt x="86" y="8"/>
                  <a:pt x="86" y="8"/>
                </a:cubicBezTo>
                <a:cubicBezTo>
                  <a:pt x="86" y="3"/>
                  <a:pt x="83" y="0"/>
                  <a:pt x="78" y="0"/>
                </a:cubicBezTo>
                <a:close/>
                <a:moveTo>
                  <a:pt x="17" y="76"/>
                </a:moveTo>
                <a:cubicBezTo>
                  <a:pt x="10" y="76"/>
                  <a:pt x="10" y="76"/>
                  <a:pt x="10" y="76"/>
                </a:cubicBezTo>
                <a:cubicBezTo>
                  <a:pt x="10" y="73"/>
                  <a:pt x="10" y="73"/>
                  <a:pt x="10" y="73"/>
                </a:cubicBezTo>
                <a:cubicBezTo>
                  <a:pt x="17" y="73"/>
                  <a:pt x="17" y="73"/>
                  <a:pt x="17" y="73"/>
                </a:cubicBezTo>
                <a:lnTo>
                  <a:pt x="17" y="76"/>
                </a:lnTo>
                <a:close/>
                <a:moveTo>
                  <a:pt x="17" y="66"/>
                </a:moveTo>
                <a:cubicBezTo>
                  <a:pt x="10" y="66"/>
                  <a:pt x="10" y="66"/>
                  <a:pt x="10" y="66"/>
                </a:cubicBezTo>
                <a:cubicBezTo>
                  <a:pt x="10" y="62"/>
                  <a:pt x="10" y="62"/>
                  <a:pt x="10" y="62"/>
                </a:cubicBezTo>
                <a:cubicBezTo>
                  <a:pt x="17" y="62"/>
                  <a:pt x="17" y="62"/>
                  <a:pt x="17" y="62"/>
                </a:cubicBezTo>
                <a:lnTo>
                  <a:pt x="17" y="66"/>
                </a:lnTo>
                <a:close/>
                <a:moveTo>
                  <a:pt x="17" y="55"/>
                </a:moveTo>
                <a:cubicBezTo>
                  <a:pt x="10" y="55"/>
                  <a:pt x="10" y="55"/>
                  <a:pt x="10" y="55"/>
                </a:cubicBezTo>
                <a:cubicBezTo>
                  <a:pt x="10" y="52"/>
                  <a:pt x="10" y="52"/>
                  <a:pt x="10" y="52"/>
                </a:cubicBezTo>
                <a:cubicBezTo>
                  <a:pt x="17" y="52"/>
                  <a:pt x="17" y="52"/>
                  <a:pt x="17" y="52"/>
                </a:cubicBezTo>
                <a:lnTo>
                  <a:pt x="17" y="55"/>
                </a:lnTo>
                <a:close/>
                <a:moveTo>
                  <a:pt x="17" y="45"/>
                </a:moveTo>
                <a:cubicBezTo>
                  <a:pt x="10" y="45"/>
                  <a:pt x="10" y="45"/>
                  <a:pt x="10" y="45"/>
                </a:cubicBezTo>
                <a:cubicBezTo>
                  <a:pt x="10" y="41"/>
                  <a:pt x="10" y="41"/>
                  <a:pt x="10" y="41"/>
                </a:cubicBezTo>
                <a:cubicBezTo>
                  <a:pt x="17" y="41"/>
                  <a:pt x="17" y="41"/>
                  <a:pt x="17" y="41"/>
                </a:cubicBezTo>
                <a:lnTo>
                  <a:pt x="17" y="45"/>
                </a:lnTo>
                <a:close/>
                <a:moveTo>
                  <a:pt x="17" y="34"/>
                </a:moveTo>
                <a:cubicBezTo>
                  <a:pt x="10" y="34"/>
                  <a:pt x="10" y="34"/>
                  <a:pt x="10" y="34"/>
                </a:cubicBezTo>
                <a:cubicBezTo>
                  <a:pt x="10" y="31"/>
                  <a:pt x="10" y="31"/>
                  <a:pt x="10" y="31"/>
                </a:cubicBezTo>
                <a:cubicBezTo>
                  <a:pt x="17" y="31"/>
                  <a:pt x="17" y="31"/>
                  <a:pt x="17" y="31"/>
                </a:cubicBezTo>
                <a:lnTo>
                  <a:pt x="17" y="34"/>
                </a:lnTo>
                <a:close/>
                <a:moveTo>
                  <a:pt x="17" y="24"/>
                </a:moveTo>
                <a:cubicBezTo>
                  <a:pt x="10" y="24"/>
                  <a:pt x="10" y="24"/>
                  <a:pt x="10" y="24"/>
                </a:cubicBezTo>
                <a:cubicBezTo>
                  <a:pt x="10" y="20"/>
                  <a:pt x="10" y="20"/>
                  <a:pt x="10" y="20"/>
                </a:cubicBezTo>
                <a:cubicBezTo>
                  <a:pt x="17" y="20"/>
                  <a:pt x="17" y="20"/>
                  <a:pt x="17" y="20"/>
                </a:cubicBezTo>
                <a:lnTo>
                  <a:pt x="17" y="24"/>
                </a:lnTo>
                <a:close/>
                <a:moveTo>
                  <a:pt x="17" y="13"/>
                </a:moveTo>
                <a:cubicBezTo>
                  <a:pt x="10" y="13"/>
                  <a:pt x="10" y="13"/>
                  <a:pt x="10" y="13"/>
                </a:cubicBezTo>
                <a:cubicBezTo>
                  <a:pt x="10" y="10"/>
                  <a:pt x="10" y="10"/>
                  <a:pt x="10" y="10"/>
                </a:cubicBezTo>
                <a:cubicBezTo>
                  <a:pt x="17" y="10"/>
                  <a:pt x="17" y="10"/>
                  <a:pt x="17" y="10"/>
                </a:cubicBezTo>
                <a:lnTo>
                  <a:pt x="17" y="13"/>
                </a:lnTo>
                <a:close/>
                <a:moveTo>
                  <a:pt x="57" y="47"/>
                </a:moveTo>
                <a:cubicBezTo>
                  <a:pt x="35" y="61"/>
                  <a:pt x="35" y="61"/>
                  <a:pt x="35" y="61"/>
                </a:cubicBezTo>
                <a:cubicBezTo>
                  <a:pt x="34" y="62"/>
                  <a:pt x="33" y="62"/>
                  <a:pt x="32" y="62"/>
                </a:cubicBezTo>
                <a:cubicBezTo>
                  <a:pt x="31" y="62"/>
                  <a:pt x="31" y="62"/>
                  <a:pt x="30" y="62"/>
                </a:cubicBezTo>
                <a:cubicBezTo>
                  <a:pt x="28" y="61"/>
                  <a:pt x="27" y="59"/>
                  <a:pt x="27" y="57"/>
                </a:cubicBezTo>
                <a:cubicBezTo>
                  <a:pt x="27" y="29"/>
                  <a:pt x="27" y="29"/>
                  <a:pt x="27" y="29"/>
                </a:cubicBezTo>
                <a:cubicBezTo>
                  <a:pt x="27" y="27"/>
                  <a:pt x="28" y="25"/>
                  <a:pt x="30" y="24"/>
                </a:cubicBezTo>
                <a:cubicBezTo>
                  <a:pt x="31" y="24"/>
                  <a:pt x="33" y="24"/>
                  <a:pt x="35" y="25"/>
                </a:cubicBezTo>
                <a:cubicBezTo>
                  <a:pt x="57" y="39"/>
                  <a:pt x="57" y="39"/>
                  <a:pt x="57" y="39"/>
                </a:cubicBezTo>
                <a:cubicBezTo>
                  <a:pt x="58" y="40"/>
                  <a:pt x="59" y="41"/>
                  <a:pt x="59" y="43"/>
                </a:cubicBezTo>
                <a:cubicBezTo>
                  <a:pt x="59" y="45"/>
                  <a:pt x="58" y="46"/>
                  <a:pt x="57" y="47"/>
                </a:cubicBezTo>
                <a:close/>
                <a:moveTo>
                  <a:pt x="76" y="76"/>
                </a:moveTo>
                <a:cubicBezTo>
                  <a:pt x="69" y="76"/>
                  <a:pt x="69" y="76"/>
                  <a:pt x="69" y="76"/>
                </a:cubicBezTo>
                <a:cubicBezTo>
                  <a:pt x="69" y="73"/>
                  <a:pt x="69" y="73"/>
                  <a:pt x="69" y="73"/>
                </a:cubicBezTo>
                <a:cubicBezTo>
                  <a:pt x="76" y="73"/>
                  <a:pt x="76" y="73"/>
                  <a:pt x="76" y="73"/>
                </a:cubicBezTo>
                <a:lnTo>
                  <a:pt x="76" y="76"/>
                </a:lnTo>
                <a:close/>
                <a:moveTo>
                  <a:pt x="76" y="66"/>
                </a:moveTo>
                <a:cubicBezTo>
                  <a:pt x="69" y="66"/>
                  <a:pt x="69" y="66"/>
                  <a:pt x="69" y="66"/>
                </a:cubicBezTo>
                <a:cubicBezTo>
                  <a:pt x="69" y="62"/>
                  <a:pt x="69" y="62"/>
                  <a:pt x="69" y="62"/>
                </a:cubicBezTo>
                <a:cubicBezTo>
                  <a:pt x="76" y="62"/>
                  <a:pt x="76" y="62"/>
                  <a:pt x="76" y="62"/>
                </a:cubicBezTo>
                <a:lnTo>
                  <a:pt x="76" y="66"/>
                </a:lnTo>
                <a:close/>
                <a:moveTo>
                  <a:pt x="76" y="55"/>
                </a:moveTo>
                <a:cubicBezTo>
                  <a:pt x="69" y="55"/>
                  <a:pt x="69" y="55"/>
                  <a:pt x="69" y="55"/>
                </a:cubicBezTo>
                <a:cubicBezTo>
                  <a:pt x="69" y="52"/>
                  <a:pt x="69" y="52"/>
                  <a:pt x="69" y="52"/>
                </a:cubicBezTo>
                <a:cubicBezTo>
                  <a:pt x="76" y="52"/>
                  <a:pt x="76" y="52"/>
                  <a:pt x="76" y="52"/>
                </a:cubicBezTo>
                <a:lnTo>
                  <a:pt x="76" y="55"/>
                </a:lnTo>
                <a:close/>
                <a:moveTo>
                  <a:pt x="76" y="45"/>
                </a:moveTo>
                <a:cubicBezTo>
                  <a:pt x="69" y="45"/>
                  <a:pt x="69" y="45"/>
                  <a:pt x="69" y="45"/>
                </a:cubicBezTo>
                <a:cubicBezTo>
                  <a:pt x="69" y="41"/>
                  <a:pt x="69" y="41"/>
                  <a:pt x="69" y="41"/>
                </a:cubicBezTo>
                <a:cubicBezTo>
                  <a:pt x="76" y="41"/>
                  <a:pt x="76" y="41"/>
                  <a:pt x="76" y="41"/>
                </a:cubicBezTo>
                <a:lnTo>
                  <a:pt x="76" y="45"/>
                </a:lnTo>
                <a:close/>
                <a:moveTo>
                  <a:pt x="76" y="34"/>
                </a:moveTo>
                <a:cubicBezTo>
                  <a:pt x="69" y="34"/>
                  <a:pt x="69" y="34"/>
                  <a:pt x="69" y="34"/>
                </a:cubicBezTo>
                <a:cubicBezTo>
                  <a:pt x="69" y="31"/>
                  <a:pt x="69" y="31"/>
                  <a:pt x="69" y="31"/>
                </a:cubicBezTo>
                <a:cubicBezTo>
                  <a:pt x="76" y="31"/>
                  <a:pt x="76" y="31"/>
                  <a:pt x="76" y="31"/>
                </a:cubicBezTo>
                <a:lnTo>
                  <a:pt x="76" y="34"/>
                </a:lnTo>
                <a:close/>
                <a:moveTo>
                  <a:pt x="76" y="24"/>
                </a:moveTo>
                <a:cubicBezTo>
                  <a:pt x="69" y="24"/>
                  <a:pt x="69" y="24"/>
                  <a:pt x="69" y="24"/>
                </a:cubicBezTo>
                <a:cubicBezTo>
                  <a:pt x="69" y="20"/>
                  <a:pt x="69" y="20"/>
                  <a:pt x="69" y="20"/>
                </a:cubicBezTo>
                <a:cubicBezTo>
                  <a:pt x="76" y="20"/>
                  <a:pt x="76" y="20"/>
                  <a:pt x="76" y="20"/>
                </a:cubicBezTo>
                <a:lnTo>
                  <a:pt x="76" y="24"/>
                </a:lnTo>
                <a:close/>
                <a:moveTo>
                  <a:pt x="76" y="13"/>
                </a:moveTo>
                <a:cubicBezTo>
                  <a:pt x="69" y="13"/>
                  <a:pt x="69" y="13"/>
                  <a:pt x="69" y="13"/>
                </a:cubicBezTo>
                <a:cubicBezTo>
                  <a:pt x="69" y="10"/>
                  <a:pt x="69" y="10"/>
                  <a:pt x="69" y="10"/>
                </a:cubicBezTo>
                <a:cubicBezTo>
                  <a:pt x="76" y="10"/>
                  <a:pt x="76" y="10"/>
                  <a:pt x="76" y="10"/>
                </a:cubicBezTo>
                <a:lnTo>
                  <a:pt x="76" y="1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83" name="Group 82">
            <a:extLst>
              <a:ext uri="{FF2B5EF4-FFF2-40B4-BE49-F238E27FC236}">
                <a16:creationId xmlns:a16="http://schemas.microsoft.com/office/drawing/2014/main" id="{26981283-A020-46C7-89EC-A4706AF21645}"/>
              </a:ext>
            </a:extLst>
          </p:cNvPr>
          <p:cNvGrpSpPr/>
          <p:nvPr/>
        </p:nvGrpSpPr>
        <p:grpSpPr>
          <a:xfrm>
            <a:off x="5536057" y="5259361"/>
            <a:ext cx="1110353" cy="999553"/>
            <a:chOff x="6416011" y="9378156"/>
            <a:chExt cx="777875" cy="720724"/>
          </a:xfrm>
          <a:solidFill>
            <a:schemeClr val="tx1"/>
          </a:solidFill>
        </p:grpSpPr>
        <p:sp>
          <p:nvSpPr>
            <p:cNvPr id="84" name="Freeform 257">
              <a:extLst>
                <a:ext uri="{FF2B5EF4-FFF2-40B4-BE49-F238E27FC236}">
                  <a16:creationId xmlns:a16="http://schemas.microsoft.com/office/drawing/2014/main" id="{70DA4278-EB7E-4AB6-B4D0-F048F65DC14A}"/>
                </a:ext>
              </a:extLst>
            </p:cNvPr>
            <p:cNvSpPr>
              <a:spLocks noEditPoints="1"/>
            </p:cNvSpPr>
            <p:nvPr/>
          </p:nvSpPr>
          <p:spPr bwMode="auto">
            <a:xfrm>
              <a:off x="6416011" y="9516268"/>
              <a:ext cx="777875" cy="582612"/>
            </a:xfrm>
            <a:custGeom>
              <a:avLst/>
              <a:gdLst>
                <a:gd name="T0" fmla="*/ 0 w 79"/>
                <a:gd name="T1" fmla="*/ 56 h 59"/>
                <a:gd name="T2" fmla="*/ 3 w 79"/>
                <a:gd name="T3" fmla="*/ 59 h 59"/>
                <a:gd name="T4" fmla="*/ 76 w 79"/>
                <a:gd name="T5" fmla="*/ 59 h 59"/>
                <a:gd name="T6" fmla="*/ 79 w 79"/>
                <a:gd name="T7" fmla="*/ 56 h 59"/>
                <a:gd name="T8" fmla="*/ 79 w 79"/>
                <a:gd name="T9" fmla="*/ 0 h 59"/>
                <a:gd name="T10" fmla="*/ 0 w 79"/>
                <a:gd name="T11" fmla="*/ 0 h 59"/>
                <a:gd name="T12" fmla="*/ 0 w 79"/>
                <a:gd name="T13" fmla="*/ 56 h 59"/>
                <a:gd name="T14" fmla="*/ 70 w 79"/>
                <a:gd name="T15" fmla="*/ 48 h 59"/>
                <a:gd name="T16" fmla="*/ 61 w 79"/>
                <a:gd name="T17" fmla="*/ 48 h 59"/>
                <a:gd name="T18" fmla="*/ 59 w 79"/>
                <a:gd name="T19" fmla="*/ 46 h 59"/>
                <a:gd name="T20" fmla="*/ 61 w 79"/>
                <a:gd name="T21" fmla="*/ 45 h 59"/>
                <a:gd name="T22" fmla="*/ 70 w 79"/>
                <a:gd name="T23" fmla="*/ 45 h 59"/>
                <a:gd name="T24" fmla="*/ 72 w 79"/>
                <a:gd name="T25" fmla="*/ 46 h 59"/>
                <a:gd name="T26" fmla="*/ 70 w 79"/>
                <a:gd name="T27" fmla="*/ 48 h 59"/>
                <a:gd name="T28" fmla="*/ 52 w 79"/>
                <a:gd name="T29" fmla="*/ 10 h 59"/>
                <a:gd name="T30" fmla="*/ 70 w 79"/>
                <a:gd name="T31" fmla="*/ 10 h 59"/>
                <a:gd name="T32" fmla="*/ 72 w 79"/>
                <a:gd name="T33" fmla="*/ 12 h 59"/>
                <a:gd name="T34" fmla="*/ 70 w 79"/>
                <a:gd name="T35" fmla="*/ 14 h 59"/>
                <a:gd name="T36" fmla="*/ 52 w 79"/>
                <a:gd name="T37" fmla="*/ 14 h 59"/>
                <a:gd name="T38" fmla="*/ 50 w 79"/>
                <a:gd name="T39" fmla="*/ 12 h 59"/>
                <a:gd name="T40" fmla="*/ 52 w 79"/>
                <a:gd name="T41" fmla="*/ 10 h 59"/>
                <a:gd name="T42" fmla="*/ 52 w 79"/>
                <a:gd name="T43" fmla="*/ 19 h 59"/>
                <a:gd name="T44" fmla="*/ 70 w 79"/>
                <a:gd name="T45" fmla="*/ 19 h 59"/>
                <a:gd name="T46" fmla="*/ 72 w 79"/>
                <a:gd name="T47" fmla="*/ 21 h 59"/>
                <a:gd name="T48" fmla="*/ 70 w 79"/>
                <a:gd name="T49" fmla="*/ 23 h 59"/>
                <a:gd name="T50" fmla="*/ 52 w 79"/>
                <a:gd name="T51" fmla="*/ 23 h 59"/>
                <a:gd name="T52" fmla="*/ 50 w 79"/>
                <a:gd name="T53" fmla="*/ 21 h 59"/>
                <a:gd name="T54" fmla="*/ 52 w 79"/>
                <a:gd name="T55" fmla="*/ 19 h 59"/>
                <a:gd name="T56" fmla="*/ 52 w 79"/>
                <a:gd name="T57" fmla="*/ 28 h 59"/>
                <a:gd name="T58" fmla="*/ 70 w 79"/>
                <a:gd name="T59" fmla="*/ 28 h 59"/>
                <a:gd name="T60" fmla="*/ 72 w 79"/>
                <a:gd name="T61" fmla="*/ 29 h 59"/>
                <a:gd name="T62" fmla="*/ 70 w 79"/>
                <a:gd name="T63" fmla="*/ 31 h 59"/>
                <a:gd name="T64" fmla="*/ 52 w 79"/>
                <a:gd name="T65" fmla="*/ 31 h 59"/>
                <a:gd name="T66" fmla="*/ 50 w 79"/>
                <a:gd name="T67" fmla="*/ 29 h 59"/>
                <a:gd name="T68" fmla="*/ 52 w 79"/>
                <a:gd name="T69" fmla="*/ 28 h 59"/>
                <a:gd name="T70" fmla="*/ 52 w 79"/>
                <a:gd name="T71" fmla="*/ 36 h 59"/>
                <a:gd name="T72" fmla="*/ 70 w 79"/>
                <a:gd name="T73" fmla="*/ 36 h 59"/>
                <a:gd name="T74" fmla="*/ 72 w 79"/>
                <a:gd name="T75" fmla="*/ 38 h 59"/>
                <a:gd name="T76" fmla="*/ 70 w 79"/>
                <a:gd name="T77" fmla="*/ 40 h 59"/>
                <a:gd name="T78" fmla="*/ 52 w 79"/>
                <a:gd name="T79" fmla="*/ 40 h 59"/>
                <a:gd name="T80" fmla="*/ 50 w 79"/>
                <a:gd name="T81" fmla="*/ 38 h 59"/>
                <a:gd name="T82" fmla="*/ 52 w 79"/>
                <a:gd name="T83" fmla="*/ 36 h 59"/>
                <a:gd name="T84" fmla="*/ 27 w 79"/>
                <a:gd name="T85" fmla="*/ 10 h 59"/>
                <a:gd name="T86" fmla="*/ 46 w 79"/>
                <a:gd name="T87" fmla="*/ 29 h 59"/>
                <a:gd name="T88" fmla="*/ 27 w 79"/>
                <a:gd name="T89" fmla="*/ 48 h 59"/>
                <a:gd name="T90" fmla="*/ 8 w 79"/>
                <a:gd name="T91" fmla="*/ 29 h 59"/>
                <a:gd name="T92" fmla="*/ 27 w 79"/>
                <a:gd name="T93"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 h="59">
                  <a:moveTo>
                    <a:pt x="0" y="56"/>
                  </a:moveTo>
                  <a:cubicBezTo>
                    <a:pt x="0" y="57"/>
                    <a:pt x="2" y="59"/>
                    <a:pt x="3" y="59"/>
                  </a:cubicBezTo>
                  <a:cubicBezTo>
                    <a:pt x="76" y="59"/>
                    <a:pt x="76" y="59"/>
                    <a:pt x="76" y="59"/>
                  </a:cubicBezTo>
                  <a:cubicBezTo>
                    <a:pt x="78" y="59"/>
                    <a:pt x="79" y="57"/>
                    <a:pt x="79" y="56"/>
                  </a:cubicBezTo>
                  <a:cubicBezTo>
                    <a:pt x="79" y="0"/>
                    <a:pt x="79" y="0"/>
                    <a:pt x="79" y="0"/>
                  </a:cubicBezTo>
                  <a:cubicBezTo>
                    <a:pt x="0" y="0"/>
                    <a:pt x="0" y="0"/>
                    <a:pt x="0" y="0"/>
                  </a:cubicBezTo>
                  <a:lnTo>
                    <a:pt x="0" y="56"/>
                  </a:lnTo>
                  <a:close/>
                  <a:moveTo>
                    <a:pt x="70" y="48"/>
                  </a:moveTo>
                  <a:cubicBezTo>
                    <a:pt x="61" y="48"/>
                    <a:pt x="61" y="48"/>
                    <a:pt x="61" y="48"/>
                  </a:cubicBezTo>
                  <a:cubicBezTo>
                    <a:pt x="60" y="48"/>
                    <a:pt x="59" y="47"/>
                    <a:pt x="59" y="46"/>
                  </a:cubicBezTo>
                  <a:cubicBezTo>
                    <a:pt x="59" y="46"/>
                    <a:pt x="60" y="45"/>
                    <a:pt x="61" y="45"/>
                  </a:cubicBezTo>
                  <a:cubicBezTo>
                    <a:pt x="70" y="45"/>
                    <a:pt x="70" y="45"/>
                    <a:pt x="70" y="45"/>
                  </a:cubicBezTo>
                  <a:cubicBezTo>
                    <a:pt x="71" y="45"/>
                    <a:pt x="72" y="46"/>
                    <a:pt x="72" y="46"/>
                  </a:cubicBezTo>
                  <a:cubicBezTo>
                    <a:pt x="72" y="47"/>
                    <a:pt x="71" y="48"/>
                    <a:pt x="70" y="48"/>
                  </a:cubicBezTo>
                  <a:close/>
                  <a:moveTo>
                    <a:pt x="52" y="10"/>
                  </a:moveTo>
                  <a:cubicBezTo>
                    <a:pt x="70" y="10"/>
                    <a:pt x="70" y="10"/>
                    <a:pt x="70" y="10"/>
                  </a:cubicBezTo>
                  <a:cubicBezTo>
                    <a:pt x="71" y="10"/>
                    <a:pt x="72" y="11"/>
                    <a:pt x="72" y="12"/>
                  </a:cubicBezTo>
                  <a:cubicBezTo>
                    <a:pt x="72" y="13"/>
                    <a:pt x="71" y="14"/>
                    <a:pt x="70" y="14"/>
                  </a:cubicBezTo>
                  <a:cubicBezTo>
                    <a:pt x="52" y="14"/>
                    <a:pt x="52" y="14"/>
                    <a:pt x="52" y="14"/>
                  </a:cubicBezTo>
                  <a:cubicBezTo>
                    <a:pt x="51" y="14"/>
                    <a:pt x="50" y="13"/>
                    <a:pt x="50" y="12"/>
                  </a:cubicBezTo>
                  <a:cubicBezTo>
                    <a:pt x="50" y="11"/>
                    <a:pt x="51" y="10"/>
                    <a:pt x="52" y="10"/>
                  </a:cubicBezTo>
                  <a:close/>
                  <a:moveTo>
                    <a:pt x="52" y="19"/>
                  </a:moveTo>
                  <a:cubicBezTo>
                    <a:pt x="70" y="19"/>
                    <a:pt x="70" y="19"/>
                    <a:pt x="70" y="19"/>
                  </a:cubicBezTo>
                  <a:cubicBezTo>
                    <a:pt x="71" y="19"/>
                    <a:pt x="72" y="20"/>
                    <a:pt x="72" y="21"/>
                  </a:cubicBezTo>
                  <a:cubicBezTo>
                    <a:pt x="72" y="22"/>
                    <a:pt x="71" y="23"/>
                    <a:pt x="70" y="23"/>
                  </a:cubicBezTo>
                  <a:cubicBezTo>
                    <a:pt x="52" y="23"/>
                    <a:pt x="52" y="23"/>
                    <a:pt x="52" y="23"/>
                  </a:cubicBezTo>
                  <a:cubicBezTo>
                    <a:pt x="51" y="23"/>
                    <a:pt x="50" y="22"/>
                    <a:pt x="50" y="21"/>
                  </a:cubicBezTo>
                  <a:cubicBezTo>
                    <a:pt x="50" y="20"/>
                    <a:pt x="51" y="19"/>
                    <a:pt x="52" y="19"/>
                  </a:cubicBezTo>
                  <a:close/>
                  <a:moveTo>
                    <a:pt x="52" y="28"/>
                  </a:moveTo>
                  <a:cubicBezTo>
                    <a:pt x="70" y="28"/>
                    <a:pt x="70" y="28"/>
                    <a:pt x="70" y="28"/>
                  </a:cubicBezTo>
                  <a:cubicBezTo>
                    <a:pt x="71" y="28"/>
                    <a:pt x="72" y="28"/>
                    <a:pt x="72" y="29"/>
                  </a:cubicBezTo>
                  <a:cubicBezTo>
                    <a:pt x="72" y="30"/>
                    <a:pt x="71" y="31"/>
                    <a:pt x="70" y="31"/>
                  </a:cubicBezTo>
                  <a:cubicBezTo>
                    <a:pt x="52" y="31"/>
                    <a:pt x="52" y="31"/>
                    <a:pt x="52" y="31"/>
                  </a:cubicBezTo>
                  <a:cubicBezTo>
                    <a:pt x="51" y="31"/>
                    <a:pt x="50" y="30"/>
                    <a:pt x="50" y="29"/>
                  </a:cubicBezTo>
                  <a:cubicBezTo>
                    <a:pt x="50" y="28"/>
                    <a:pt x="51" y="28"/>
                    <a:pt x="52" y="28"/>
                  </a:cubicBezTo>
                  <a:close/>
                  <a:moveTo>
                    <a:pt x="52" y="36"/>
                  </a:moveTo>
                  <a:cubicBezTo>
                    <a:pt x="70" y="36"/>
                    <a:pt x="70" y="36"/>
                    <a:pt x="70" y="36"/>
                  </a:cubicBezTo>
                  <a:cubicBezTo>
                    <a:pt x="71" y="36"/>
                    <a:pt x="72" y="37"/>
                    <a:pt x="72" y="38"/>
                  </a:cubicBezTo>
                  <a:cubicBezTo>
                    <a:pt x="72" y="39"/>
                    <a:pt x="71" y="40"/>
                    <a:pt x="70" y="40"/>
                  </a:cubicBezTo>
                  <a:cubicBezTo>
                    <a:pt x="52" y="40"/>
                    <a:pt x="52" y="40"/>
                    <a:pt x="52" y="40"/>
                  </a:cubicBezTo>
                  <a:cubicBezTo>
                    <a:pt x="51" y="40"/>
                    <a:pt x="50" y="39"/>
                    <a:pt x="50" y="38"/>
                  </a:cubicBezTo>
                  <a:cubicBezTo>
                    <a:pt x="50" y="37"/>
                    <a:pt x="51" y="36"/>
                    <a:pt x="52" y="36"/>
                  </a:cubicBezTo>
                  <a:close/>
                  <a:moveTo>
                    <a:pt x="27" y="10"/>
                  </a:moveTo>
                  <a:cubicBezTo>
                    <a:pt x="37" y="10"/>
                    <a:pt x="46" y="19"/>
                    <a:pt x="46" y="29"/>
                  </a:cubicBezTo>
                  <a:cubicBezTo>
                    <a:pt x="46" y="40"/>
                    <a:pt x="37" y="48"/>
                    <a:pt x="27" y="48"/>
                  </a:cubicBezTo>
                  <a:cubicBezTo>
                    <a:pt x="16" y="48"/>
                    <a:pt x="8" y="40"/>
                    <a:pt x="8" y="29"/>
                  </a:cubicBezTo>
                  <a:cubicBezTo>
                    <a:pt x="8" y="19"/>
                    <a:pt x="16" y="10"/>
                    <a:pt x="2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Oval 258">
              <a:extLst>
                <a:ext uri="{FF2B5EF4-FFF2-40B4-BE49-F238E27FC236}">
                  <a16:creationId xmlns:a16="http://schemas.microsoft.com/office/drawing/2014/main" id="{DD8DA806-C149-49E2-B3EA-6FFC91086238}"/>
                </a:ext>
              </a:extLst>
            </p:cNvPr>
            <p:cNvSpPr>
              <a:spLocks noChangeArrowheads="1"/>
            </p:cNvSpPr>
            <p:nvPr/>
          </p:nvSpPr>
          <p:spPr bwMode="auto">
            <a:xfrm>
              <a:off x="6465223" y="9417843"/>
              <a:ext cx="285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259">
              <a:extLst>
                <a:ext uri="{FF2B5EF4-FFF2-40B4-BE49-F238E27FC236}">
                  <a16:creationId xmlns:a16="http://schemas.microsoft.com/office/drawing/2014/main" id="{78EF8D61-7BEE-4020-A89A-99714C9CA9C5}"/>
                </a:ext>
              </a:extLst>
            </p:cNvPr>
            <p:cNvSpPr>
              <a:spLocks/>
            </p:cNvSpPr>
            <p:nvPr/>
          </p:nvSpPr>
          <p:spPr bwMode="auto">
            <a:xfrm>
              <a:off x="6582698" y="9822656"/>
              <a:ext cx="246063" cy="138112"/>
            </a:xfrm>
            <a:custGeom>
              <a:avLst/>
              <a:gdLst>
                <a:gd name="T0" fmla="*/ 10 w 25"/>
                <a:gd name="T1" fmla="*/ 14 h 14"/>
                <a:gd name="T2" fmla="*/ 25 w 25"/>
                <a:gd name="T3" fmla="*/ 0 h 14"/>
                <a:gd name="T4" fmla="*/ 10 w 25"/>
                <a:gd name="T5" fmla="*/ 0 h 14"/>
                <a:gd name="T6" fmla="*/ 0 w 25"/>
                <a:gd name="T7" fmla="*/ 10 h 14"/>
                <a:gd name="T8" fmla="*/ 10 w 25"/>
                <a:gd name="T9" fmla="*/ 14 h 14"/>
              </a:gdLst>
              <a:ahLst/>
              <a:cxnLst>
                <a:cxn ang="0">
                  <a:pos x="T0" y="T1"/>
                </a:cxn>
                <a:cxn ang="0">
                  <a:pos x="T2" y="T3"/>
                </a:cxn>
                <a:cxn ang="0">
                  <a:pos x="T4" y="T5"/>
                </a:cxn>
                <a:cxn ang="0">
                  <a:pos x="T6" y="T7"/>
                </a:cxn>
                <a:cxn ang="0">
                  <a:pos x="T8" y="T9"/>
                </a:cxn>
              </a:cxnLst>
              <a:rect l="0" t="0" r="r" b="b"/>
              <a:pathLst>
                <a:path w="25" h="14">
                  <a:moveTo>
                    <a:pt x="10" y="14"/>
                  </a:moveTo>
                  <a:cubicBezTo>
                    <a:pt x="18" y="14"/>
                    <a:pt x="24" y="8"/>
                    <a:pt x="25" y="0"/>
                  </a:cubicBezTo>
                  <a:cubicBezTo>
                    <a:pt x="10" y="0"/>
                    <a:pt x="10" y="0"/>
                    <a:pt x="10" y="0"/>
                  </a:cubicBezTo>
                  <a:cubicBezTo>
                    <a:pt x="0" y="10"/>
                    <a:pt x="0" y="10"/>
                    <a:pt x="0" y="10"/>
                  </a:cubicBezTo>
                  <a:cubicBezTo>
                    <a:pt x="3" y="12"/>
                    <a:pt x="6" y="14"/>
                    <a:pt x="1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260">
              <a:extLst>
                <a:ext uri="{FF2B5EF4-FFF2-40B4-BE49-F238E27FC236}">
                  <a16:creationId xmlns:a16="http://schemas.microsoft.com/office/drawing/2014/main" id="{F95FB236-18A7-45C0-A670-9220CD628311}"/>
                </a:ext>
              </a:extLst>
            </p:cNvPr>
            <p:cNvSpPr>
              <a:spLocks/>
            </p:cNvSpPr>
            <p:nvPr/>
          </p:nvSpPr>
          <p:spPr bwMode="auto">
            <a:xfrm>
              <a:off x="6523961" y="9654381"/>
              <a:ext cx="138113" cy="246062"/>
            </a:xfrm>
            <a:custGeom>
              <a:avLst/>
              <a:gdLst>
                <a:gd name="T0" fmla="*/ 14 w 14"/>
                <a:gd name="T1" fmla="*/ 15 h 25"/>
                <a:gd name="T2" fmla="*/ 14 w 14"/>
                <a:gd name="T3" fmla="*/ 0 h 25"/>
                <a:gd name="T4" fmla="*/ 0 w 14"/>
                <a:gd name="T5" fmla="*/ 15 h 25"/>
                <a:gd name="T6" fmla="*/ 4 w 14"/>
                <a:gd name="T7" fmla="*/ 25 h 25"/>
                <a:gd name="T8" fmla="*/ 14 w 14"/>
                <a:gd name="T9" fmla="*/ 15 h 25"/>
              </a:gdLst>
              <a:ahLst/>
              <a:cxnLst>
                <a:cxn ang="0">
                  <a:pos x="T0" y="T1"/>
                </a:cxn>
                <a:cxn ang="0">
                  <a:pos x="T2" y="T3"/>
                </a:cxn>
                <a:cxn ang="0">
                  <a:pos x="T4" y="T5"/>
                </a:cxn>
                <a:cxn ang="0">
                  <a:pos x="T6" y="T7"/>
                </a:cxn>
                <a:cxn ang="0">
                  <a:pos x="T8" y="T9"/>
                </a:cxn>
              </a:cxnLst>
              <a:rect l="0" t="0" r="r" b="b"/>
              <a:pathLst>
                <a:path w="14" h="25">
                  <a:moveTo>
                    <a:pt x="14" y="15"/>
                  </a:moveTo>
                  <a:cubicBezTo>
                    <a:pt x="14" y="0"/>
                    <a:pt x="14" y="0"/>
                    <a:pt x="14" y="0"/>
                  </a:cubicBezTo>
                  <a:cubicBezTo>
                    <a:pt x="6" y="1"/>
                    <a:pt x="0" y="7"/>
                    <a:pt x="0" y="15"/>
                  </a:cubicBezTo>
                  <a:cubicBezTo>
                    <a:pt x="0" y="19"/>
                    <a:pt x="2" y="22"/>
                    <a:pt x="4" y="25"/>
                  </a:cubicBezTo>
                  <a:lnTo>
                    <a:pt x="1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Oval 261">
              <a:extLst>
                <a:ext uri="{FF2B5EF4-FFF2-40B4-BE49-F238E27FC236}">
                  <a16:creationId xmlns:a16="http://schemas.microsoft.com/office/drawing/2014/main" id="{42261F33-5EA4-482B-BB79-09E758100DCE}"/>
                </a:ext>
              </a:extLst>
            </p:cNvPr>
            <p:cNvSpPr>
              <a:spLocks noChangeArrowheads="1"/>
            </p:cNvSpPr>
            <p:nvPr/>
          </p:nvSpPr>
          <p:spPr bwMode="auto">
            <a:xfrm>
              <a:off x="6601748" y="9417843"/>
              <a:ext cx="30163"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Oval 262">
              <a:extLst>
                <a:ext uri="{FF2B5EF4-FFF2-40B4-BE49-F238E27FC236}">
                  <a16:creationId xmlns:a16="http://schemas.microsoft.com/office/drawing/2014/main" id="{7D74059E-51E6-4C47-89D1-B21EA37E5C71}"/>
                </a:ext>
              </a:extLst>
            </p:cNvPr>
            <p:cNvSpPr>
              <a:spLocks noChangeArrowheads="1"/>
            </p:cNvSpPr>
            <p:nvPr/>
          </p:nvSpPr>
          <p:spPr bwMode="auto">
            <a:xfrm>
              <a:off x="6533486" y="9417843"/>
              <a:ext cx="30163"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263">
              <a:extLst>
                <a:ext uri="{FF2B5EF4-FFF2-40B4-BE49-F238E27FC236}">
                  <a16:creationId xmlns:a16="http://schemas.microsoft.com/office/drawing/2014/main" id="{02756B40-EFFC-4AE2-99EF-1F804A05D49D}"/>
                </a:ext>
              </a:extLst>
            </p:cNvPr>
            <p:cNvSpPr>
              <a:spLocks noEditPoints="1"/>
            </p:cNvSpPr>
            <p:nvPr/>
          </p:nvSpPr>
          <p:spPr bwMode="auto">
            <a:xfrm>
              <a:off x="6416011" y="9378156"/>
              <a:ext cx="777875" cy="107950"/>
            </a:xfrm>
            <a:custGeom>
              <a:avLst/>
              <a:gdLst>
                <a:gd name="T0" fmla="*/ 76 w 79"/>
                <a:gd name="T1" fmla="*/ 0 h 11"/>
                <a:gd name="T2" fmla="*/ 3 w 79"/>
                <a:gd name="T3" fmla="*/ 0 h 11"/>
                <a:gd name="T4" fmla="*/ 0 w 79"/>
                <a:gd name="T5" fmla="*/ 3 h 11"/>
                <a:gd name="T6" fmla="*/ 0 w 79"/>
                <a:gd name="T7" fmla="*/ 11 h 11"/>
                <a:gd name="T8" fmla="*/ 79 w 79"/>
                <a:gd name="T9" fmla="*/ 11 h 11"/>
                <a:gd name="T10" fmla="*/ 79 w 79"/>
                <a:gd name="T11" fmla="*/ 3 h 11"/>
                <a:gd name="T12" fmla="*/ 76 w 79"/>
                <a:gd name="T13" fmla="*/ 0 h 11"/>
                <a:gd name="T14" fmla="*/ 6 w 79"/>
                <a:gd name="T15" fmla="*/ 7 h 11"/>
                <a:gd name="T16" fmla="*/ 4 w 79"/>
                <a:gd name="T17" fmla="*/ 5 h 11"/>
                <a:gd name="T18" fmla="*/ 6 w 79"/>
                <a:gd name="T19" fmla="*/ 3 h 11"/>
                <a:gd name="T20" fmla="*/ 8 w 79"/>
                <a:gd name="T21" fmla="*/ 5 h 11"/>
                <a:gd name="T22" fmla="*/ 6 w 79"/>
                <a:gd name="T23" fmla="*/ 7 h 11"/>
                <a:gd name="T24" fmla="*/ 13 w 79"/>
                <a:gd name="T25" fmla="*/ 7 h 11"/>
                <a:gd name="T26" fmla="*/ 11 w 79"/>
                <a:gd name="T27" fmla="*/ 5 h 11"/>
                <a:gd name="T28" fmla="*/ 13 w 79"/>
                <a:gd name="T29" fmla="*/ 3 h 11"/>
                <a:gd name="T30" fmla="*/ 15 w 79"/>
                <a:gd name="T31" fmla="*/ 5 h 11"/>
                <a:gd name="T32" fmla="*/ 13 w 79"/>
                <a:gd name="T33" fmla="*/ 7 h 11"/>
                <a:gd name="T34" fmla="*/ 20 w 79"/>
                <a:gd name="T35" fmla="*/ 7 h 11"/>
                <a:gd name="T36" fmla="*/ 18 w 79"/>
                <a:gd name="T37" fmla="*/ 5 h 11"/>
                <a:gd name="T38" fmla="*/ 20 w 79"/>
                <a:gd name="T39" fmla="*/ 3 h 11"/>
                <a:gd name="T40" fmla="*/ 22 w 79"/>
                <a:gd name="T41" fmla="*/ 5 h 11"/>
                <a:gd name="T42" fmla="*/ 20 w 79"/>
                <a:gd name="T4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11">
                  <a:moveTo>
                    <a:pt x="76" y="0"/>
                  </a:moveTo>
                  <a:cubicBezTo>
                    <a:pt x="3" y="0"/>
                    <a:pt x="3" y="0"/>
                    <a:pt x="3" y="0"/>
                  </a:cubicBezTo>
                  <a:cubicBezTo>
                    <a:pt x="2" y="0"/>
                    <a:pt x="0" y="1"/>
                    <a:pt x="0" y="3"/>
                  </a:cubicBezTo>
                  <a:cubicBezTo>
                    <a:pt x="0" y="11"/>
                    <a:pt x="0" y="11"/>
                    <a:pt x="0" y="11"/>
                  </a:cubicBezTo>
                  <a:cubicBezTo>
                    <a:pt x="79" y="11"/>
                    <a:pt x="79" y="11"/>
                    <a:pt x="79" y="11"/>
                  </a:cubicBezTo>
                  <a:cubicBezTo>
                    <a:pt x="79" y="3"/>
                    <a:pt x="79" y="3"/>
                    <a:pt x="79" y="3"/>
                  </a:cubicBezTo>
                  <a:cubicBezTo>
                    <a:pt x="79" y="1"/>
                    <a:pt x="78" y="0"/>
                    <a:pt x="76" y="0"/>
                  </a:cubicBezTo>
                  <a:close/>
                  <a:moveTo>
                    <a:pt x="6" y="7"/>
                  </a:moveTo>
                  <a:cubicBezTo>
                    <a:pt x="5" y="7"/>
                    <a:pt x="4" y="6"/>
                    <a:pt x="4" y="5"/>
                  </a:cubicBezTo>
                  <a:cubicBezTo>
                    <a:pt x="4" y="4"/>
                    <a:pt x="5" y="3"/>
                    <a:pt x="6" y="3"/>
                  </a:cubicBezTo>
                  <a:cubicBezTo>
                    <a:pt x="7" y="3"/>
                    <a:pt x="8" y="4"/>
                    <a:pt x="8" y="5"/>
                  </a:cubicBezTo>
                  <a:cubicBezTo>
                    <a:pt x="8" y="6"/>
                    <a:pt x="7" y="7"/>
                    <a:pt x="6" y="7"/>
                  </a:cubicBezTo>
                  <a:close/>
                  <a:moveTo>
                    <a:pt x="13" y="7"/>
                  </a:moveTo>
                  <a:cubicBezTo>
                    <a:pt x="12" y="7"/>
                    <a:pt x="11" y="6"/>
                    <a:pt x="11" y="5"/>
                  </a:cubicBezTo>
                  <a:cubicBezTo>
                    <a:pt x="11" y="4"/>
                    <a:pt x="12" y="3"/>
                    <a:pt x="13" y="3"/>
                  </a:cubicBezTo>
                  <a:cubicBezTo>
                    <a:pt x="14" y="3"/>
                    <a:pt x="15" y="4"/>
                    <a:pt x="15" y="5"/>
                  </a:cubicBezTo>
                  <a:cubicBezTo>
                    <a:pt x="15" y="6"/>
                    <a:pt x="14" y="7"/>
                    <a:pt x="13" y="7"/>
                  </a:cubicBezTo>
                  <a:close/>
                  <a:moveTo>
                    <a:pt x="20" y="7"/>
                  </a:moveTo>
                  <a:cubicBezTo>
                    <a:pt x="19" y="7"/>
                    <a:pt x="18" y="6"/>
                    <a:pt x="18" y="5"/>
                  </a:cubicBezTo>
                  <a:cubicBezTo>
                    <a:pt x="18" y="4"/>
                    <a:pt x="19" y="3"/>
                    <a:pt x="20" y="3"/>
                  </a:cubicBezTo>
                  <a:cubicBezTo>
                    <a:pt x="22" y="3"/>
                    <a:pt x="22" y="4"/>
                    <a:pt x="22" y="5"/>
                  </a:cubicBezTo>
                  <a:cubicBezTo>
                    <a:pt x="22" y="6"/>
                    <a:pt x="22" y="7"/>
                    <a:pt x="2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1" name="Group 90">
            <a:extLst>
              <a:ext uri="{FF2B5EF4-FFF2-40B4-BE49-F238E27FC236}">
                <a16:creationId xmlns:a16="http://schemas.microsoft.com/office/drawing/2014/main" id="{913088DC-1F68-4A59-9FA1-F0F836B00A97}"/>
              </a:ext>
            </a:extLst>
          </p:cNvPr>
          <p:cNvGrpSpPr/>
          <p:nvPr/>
        </p:nvGrpSpPr>
        <p:grpSpPr>
          <a:xfrm>
            <a:off x="8018135" y="5286256"/>
            <a:ext cx="1080075" cy="961082"/>
            <a:chOff x="14471651" y="4548188"/>
            <a:chExt cx="711200" cy="703263"/>
          </a:xfrm>
          <a:solidFill>
            <a:schemeClr val="tx1"/>
          </a:solidFill>
        </p:grpSpPr>
        <p:sp>
          <p:nvSpPr>
            <p:cNvPr id="92" name="Freeform 95">
              <a:extLst>
                <a:ext uri="{FF2B5EF4-FFF2-40B4-BE49-F238E27FC236}">
                  <a16:creationId xmlns:a16="http://schemas.microsoft.com/office/drawing/2014/main" id="{7E62F3B1-87F3-47FC-8D28-C33E9535C13E}"/>
                </a:ext>
              </a:extLst>
            </p:cNvPr>
            <p:cNvSpPr>
              <a:spLocks noEditPoints="1"/>
            </p:cNvSpPr>
            <p:nvPr/>
          </p:nvSpPr>
          <p:spPr bwMode="auto">
            <a:xfrm>
              <a:off x="14555788" y="4548188"/>
              <a:ext cx="542925" cy="703263"/>
            </a:xfrm>
            <a:custGeom>
              <a:avLst/>
              <a:gdLst>
                <a:gd name="T0" fmla="*/ 44 w 65"/>
                <a:gd name="T1" fmla="*/ 52 h 84"/>
                <a:gd name="T2" fmla="*/ 45 w 65"/>
                <a:gd name="T3" fmla="*/ 51 h 84"/>
                <a:gd name="T4" fmla="*/ 50 w 65"/>
                <a:gd name="T5" fmla="*/ 49 h 84"/>
                <a:gd name="T6" fmla="*/ 65 w 65"/>
                <a:gd name="T7" fmla="*/ 2 h 84"/>
                <a:gd name="T8" fmla="*/ 63 w 65"/>
                <a:gd name="T9" fmla="*/ 0 h 84"/>
                <a:gd name="T10" fmla="*/ 2 w 65"/>
                <a:gd name="T11" fmla="*/ 0 h 84"/>
                <a:gd name="T12" fmla="*/ 0 w 65"/>
                <a:gd name="T13" fmla="*/ 2 h 84"/>
                <a:gd name="T14" fmla="*/ 15 w 65"/>
                <a:gd name="T15" fmla="*/ 49 h 84"/>
                <a:gd name="T16" fmla="*/ 21 w 65"/>
                <a:gd name="T17" fmla="*/ 51 h 84"/>
                <a:gd name="T18" fmla="*/ 21 w 65"/>
                <a:gd name="T19" fmla="*/ 52 h 84"/>
                <a:gd name="T20" fmla="*/ 25 w 65"/>
                <a:gd name="T21" fmla="*/ 62 h 84"/>
                <a:gd name="T22" fmla="*/ 21 w 65"/>
                <a:gd name="T23" fmla="*/ 72 h 84"/>
                <a:gd name="T24" fmla="*/ 21 w 65"/>
                <a:gd name="T25" fmla="*/ 72 h 84"/>
                <a:gd name="T26" fmla="*/ 14 w 65"/>
                <a:gd name="T27" fmla="*/ 81 h 84"/>
                <a:gd name="T28" fmla="*/ 15 w 65"/>
                <a:gd name="T29" fmla="*/ 83 h 84"/>
                <a:gd name="T30" fmla="*/ 16 w 65"/>
                <a:gd name="T31" fmla="*/ 84 h 84"/>
                <a:gd name="T32" fmla="*/ 49 w 65"/>
                <a:gd name="T33" fmla="*/ 84 h 84"/>
                <a:gd name="T34" fmla="*/ 50 w 65"/>
                <a:gd name="T35" fmla="*/ 83 h 84"/>
                <a:gd name="T36" fmla="*/ 51 w 65"/>
                <a:gd name="T37" fmla="*/ 81 h 84"/>
                <a:gd name="T38" fmla="*/ 45 w 65"/>
                <a:gd name="T39" fmla="*/ 72 h 84"/>
                <a:gd name="T40" fmla="*/ 44 w 65"/>
                <a:gd name="T41" fmla="*/ 72 h 84"/>
                <a:gd name="T42" fmla="*/ 40 w 65"/>
                <a:gd name="T43" fmla="*/ 62 h 84"/>
                <a:gd name="T44" fmla="*/ 44 w 65"/>
                <a:gd name="T45" fmla="*/ 52 h 84"/>
                <a:gd name="T46" fmla="*/ 40 w 65"/>
                <a:gd name="T47" fmla="*/ 35 h 84"/>
                <a:gd name="T48" fmla="*/ 38 w 65"/>
                <a:gd name="T49" fmla="*/ 35 h 84"/>
                <a:gd name="T50" fmla="*/ 37 w 65"/>
                <a:gd name="T51" fmla="*/ 35 h 84"/>
                <a:gd name="T52" fmla="*/ 33 w 65"/>
                <a:gd name="T53" fmla="*/ 33 h 84"/>
                <a:gd name="T54" fmla="*/ 28 w 65"/>
                <a:gd name="T55" fmla="*/ 35 h 84"/>
                <a:gd name="T56" fmla="*/ 25 w 65"/>
                <a:gd name="T57" fmla="*/ 35 h 84"/>
                <a:gd name="T58" fmla="*/ 24 w 65"/>
                <a:gd name="T59" fmla="*/ 32 h 84"/>
                <a:gd name="T60" fmla="*/ 25 w 65"/>
                <a:gd name="T61" fmla="*/ 27 h 84"/>
                <a:gd name="T62" fmla="*/ 21 w 65"/>
                <a:gd name="T63" fmla="*/ 24 h 84"/>
                <a:gd name="T64" fmla="*/ 20 w 65"/>
                <a:gd name="T65" fmla="*/ 21 h 84"/>
                <a:gd name="T66" fmla="*/ 23 w 65"/>
                <a:gd name="T67" fmla="*/ 18 h 84"/>
                <a:gd name="T68" fmla="*/ 28 w 65"/>
                <a:gd name="T69" fmla="*/ 18 h 84"/>
                <a:gd name="T70" fmla="*/ 30 w 65"/>
                <a:gd name="T71" fmla="*/ 14 h 84"/>
                <a:gd name="T72" fmla="*/ 35 w 65"/>
                <a:gd name="T73" fmla="*/ 14 h 84"/>
                <a:gd name="T74" fmla="*/ 37 w 65"/>
                <a:gd name="T75" fmla="*/ 18 h 84"/>
                <a:gd name="T76" fmla="*/ 42 w 65"/>
                <a:gd name="T77" fmla="*/ 18 h 84"/>
                <a:gd name="T78" fmla="*/ 45 w 65"/>
                <a:gd name="T79" fmla="*/ 21 h 84"/>
                <a:gd name="T80" fmla="*/ 44 w 65"/>
                <a:gd name="T81" fmla="*/ 24 h 84"/>
                <a:gd name="T82" fmla="*/ 40 w 65"/>
                <a:gd name="T83" fmla="*/ 27 h 84"/>
                <a:gd name="T84" fmla="*/ 41 w 65"/>
                <a:gd name="T85" fmla="*/ 32 h 84"/>
                <a:gd name="T86" fmla="*/ 40 w 65"/>
                <a:gd name="T87" fmla="*/ 3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84">
                  <a:moveTo>
                    <a:pt x="44" y="52"/>
                  </a:moveTo>
                  <a:cubicBezTo>
                    <a:pt x="44" y="52"/>
                    <a:pt x="44" y="51"/>
                    <a:pt x="45" y="51"/>
                  </a:cubicBezTo>
                  <a:cubicBezTo>
                    <a:pt x="46" y="51"/>
                    <a:pt x="48" y="50"/>
                    <a:pt x="50" y="49"/>
                  </a:cubicBezTo>
                  <a:cubicBezTo>
                    <a:pt x="59" y="43"/>
                    <a:pt x="65" y="33"/>
                    <a:pt x="65" y="2"/>
                  </a:cubicBezTo>
                  <a:cubicBezTo>
                    <a:pt x="65" y="1"/>
                    <a:pt x="64" y="0"/>
                    <a:pt x="63" y="0"/>
                  </a:cubicBezTo>
                  <a:cubicBezTo>
                    <a:pt x="2" y="0"/>
                    <a:pt x="2" y="0"/>
                    <a:pt x="2" y="0"/>
                  </a:cubicBezTo>
                  <a:cubicBezTo>
                    <a:pt x="1" y="0"/>
                    <a:pt x="0" y="1"/>
                    <a:pt x="0" y="2"/>
                  </a:cubicBezTo>
                  <a:cubicBezTo>
                    <a:pt x="0" y="33"/>
                    <a:pt x="6" y="43"/>
                    <a:pt x="15" y="49"/>
                  </a:cubicBezTo>
                  <a:cubicBezTo>
                    <a:pt x="17" y="50"/>
                    <a:pt x="19" y="51"/>
                    <a:pt x="21" y="51"/>
                  </a:cubicBezTo>
                  <a:cubicBezTo>
                    <a:pt x="21" y="51"/>
                    <a:pt x="21" y="52"/>
                    <a:pt x="21" y="52"/>
                  </a:cubicBezTo>
                  <a:cubicBezTo>
                    <a:pt x="24" y="53"/>
                    <a:pt x="25" y="58"/>
                    <a:pt x="25" y="62"/>
                  </a:cubicBezTo>
                  <a:cubicBezTo>
                    <a:pt x="25" y="66"/>
                    <a:pt x="24" y="71"/>
                    <a:pt x="21" y="72"/>
                  </a:cubicBezTo>
                  <a:cubicBezTo>
                    <a:pt x="21" y="72"/>
                    <a:pt x="21" y="72"/>
                    <a:pt x="21" y="72"/>
                  </a:cubicBezTo>
                  <a:cubicBezTo>
                    <a:pt x="18" y="73"/>
                    <a:pt x="16" y="75"/>
                    <a:pt x="14" y="81"/>
                  </a:cubicBezTo>
                  <a:cubicBezTo>
                    <a:pt x="14" y="82"/>
                    <a:pt x="14" y="83"/>
                    <a:pt x="15" y="83"/>
                  </a:cubicBezTo>
                  <a:cubicBezTo>
                    <a:pt x="15" y="83"/>
                    <a:pt x="16" y="84"/>
                    <a:pt x="16" y="84"/>
                  </a:cubicBezTo>
                  <a:cubicBezTo>
                    <a:pt x="49" y="84"/>
                    <a:pt x="49" y="84"/>
                    <a:pt x="49" y="84"/>
                  </a:cubicBezTo>
                  <a:cubicBezTo>
                    <a:pt x="50" y="84"/>
                    <a:pt x="50" y="83"/>
                    <a:pt x="50" y="83"/>
                  </a:cubicBezTo>
                  <a:cubicBezTo>
                    <a:pt x="51" y="83"/>
                    <a:pt x="51" y="82"/>
                    <a:pt x="51" y="81"/>
                  </a:cubicBezTo>
                  <a:cubicBezTo>
                    <a:pt x="49" y="75"/>
                    <a:pt x="47" y="73"/>
                    <a:pt x="45" y="72"/>
                  </a:cubicBezTo>
                  <a:cubicBezTo>
                    <a:pt x="44" y="72"/>
                    <a:pt x="44" y="72"/>
                    <a:pt x="44" y="72"/>
                  </a:cubicBezTo>
                  <a:cubicBezTo>
                    <a:pt x="41" y="71"/>
                    <a:pt x="40" y="66"/>
                    <a:pt x="40" y="62"/>
                  </a:cubicBezTo>
                  <a:cubicBezTo>
                    <a:pt x="40" y="58"/>
                    <a:pt x="41" y="53"/>
                    <a:pt x="44" y="52"/>
                  </a:cubicBezTo>
                  <a:close/>
                  <a:moveTo>
                    <a:pt x="40" y="35"/>
                  </a:moveTo>
                  <a:cubicBezTo>
                    <a:pt x="39" y="35"/>
                    <a:pt x="39" y="35"/>
                    <a:pt x="38" y="35"/>
                  </a:cubicBezTo>
                  <a:cubicBezTo>
                    <a:pt x="38" y="35"/>
                    <a:pt x="37" y="35"/>
                    <a:pt x="37" y="35"/>
                  </a:cubicBezTo>
                  <a:cubicBezTo>
                    <a:pt x="33" y="33"/>
                    <a:pt x="33" y="33"/>
                    <a:pt x="33" y="33"/>
                  </a:cubicBezTo>
                  <a:cubicBezTo>
                    <a:pt x="28" y="35"/>
                    <a:pt x="28" y="35"/>
                    <a:pt x="28" y="35"/>
                  </a:cubicBezTo>
                  <a:cubicBezTo>
                    <a:pt x="27" y="36"/>
                    <a:pt x="26" y="35"/>
                    <a:pt x="25" y="35"/>
                  </a:cubicBezTo>
                  <a:cubicBezTo>
                    <a:pt x="24" y="34"/>
                    <a:pt x="24" y="33"/>
                    <a:pt x="24" y="32"/>
                  </a:cubicBezTo>
                  <a:cubicBezTo>
                    <a:pt x="25" y="27"/>
                    <a:pt x="25" y="27"/>
                    <a:pt x="25" y="27"/>
                  </a:cubicBezTo>
                  <a:cubicBezTo>
                    <a:pt x="21" y="24"/>
                    <a:pt x="21" y="24"/>
                    <a:pt x="21" y="24"/>
                  </a:cubicBezTo>
                  <a:cubicBezTo>
                    <a:pt x="20" y="23"/>
                    <a:pt x="20" y="22"/>
                    <a:pt x="20" y="21"/>
                  </a:cubicBezTo>
                  <a:cubicBezTo>
                    <a:pt x="21" y="19"/>
                    <a:pt x="22" y="19"/>
                    <a:pt x="23" y="18"/>
                  </a:cubicBezTo>
                  <a:cubicBezTo>
                    <a:pt x="28" y="18"/>
                    <a:pt x="28" y="18"/>
                    <a:pt x="28" y="18"/>
                  </a:cubicBezTo>
                  <a:cubicBezTo>
                    <a:pt x="30" y="14"/>
                    <a:pt x="30" y="14"/>
                    <a:pt x="30" y="14"/>
                  </a:cubicBezTo>
                  <a:cubicBezTo>
                    <a:pt x="31" y="12"/>
                    <a:pt x="34" y="12"/>
                    <a:pt x="35" y="14"/>
                  </a:cubicBezTo>
                  <a:cubicBezTo>
                    <a:pt x="37" y="18"/>
                    <a:pt x="37" y="18"/>
                    <a:pt x="37" y="18"/>
                  </a:cubicBezTo>
                  <a:cubicBezTo>
                    <a:pt x="42" y="18"/>
                    <a:pt x="42" y="18"/>
                    <a:pt x="42" y="18"/>
                  </a:cubicBezTo>
                  <a:cubicBezTo>
                    <a:pt x="43" y="19"/>
                    <a:pt x="44" y="19"/>
                    <a:pt x="45" y="21"/>
                  </a:cubicBezTo>
                  <a:cubicBezTo>
                    <a:pt x="45" y="22"/>
                    <a:pt x="45" y="23"/>
                    <a:pt x="44" y="24"/>
                  </a:cubicBezTo>
                  <a:cubicBezTo>
                    <a:pt x="40" y="27"/>
                    <a:pt x="40" y="27"/>
                    <a:pt x="40" y="27"/>
                  </a:cubicBezTo>
                  <a:cubicBezTo>
                    <a:pt x="41" y="32"/>
                    <a:pt x="41" y="32"/>
                    <a:pt x="41" y="32"/>
                  </a:cubicBezTo>
                  <a:cubicBezTo>
                    <a:pt x="42" y="33"/>
                    <a:pt x="41" y="34"/>
                    <a:pt x="4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6">
              <a:extLst>
                <a:ext uri="{FF2B5EF4-FFF2-40B4-BE49-F238E27FC236}">
                  <a16:creationId xmlns:a16="http://schemas.microsoft.com/office/drawing/2014/main" id="{C64A7F3B-7139-4E8F-AE26-A7EDECDF960B}"/>
                </a:ext>
              </a:extLst>
            </p:cNvPr>
            <p:cNvSpPr>
              <a:spLocks/>
            </p:cNvSpPr>
            <p:nvPr/>
          </p:nvSpPr>
          <p:spPr bwMode="auto">
            <a:xfrm>
              <a:off x="14471651" y="4548188"/>
              <a:ext cx="117475" cy="209550"/>
            </a:xfrm>
            <a:custGeom>
              <a:avLst/>
              <a:gdLst>
                <a:gd name="T0" fmla="*/ 9 w 14"/>
                <a:gd name="T1" fmla="*/ 25 h 25"/>
                <a:gd name="T2" fmla="*/ 7 w 14"/>
                <a:gd name="T3" fmla="*/ 25 h 25"/>
                <a:gd name="T4" fmla="*/ 0 w 14"/>
                <a:gd name="T5" fmla="*/ 18 h 25"/>
                <a:gd name="T6" fmla="*/ 0 w 14"/>
                <a:gd name="T7" fmla="*/ 7 h 25"/>
                <a:gd name="T8" fmla="*/ 7 w 14"/>
                <a:gd name="T9" fmla="*/ 0 h 25"/>
                <a:gd name="T10" fmla="*/ 14 w 14"/>
                <a:gd name="T11" fmla="*/ 7 h 25"/>
                <a:gd name="T12" fmla="*/ 14 w 14"/>
                <a:gd name="T13" fmla="*/ 9 h 25"/>
                <a:gd name="T14" fmla="*/ 10 w 14"/>
                <a:gd name="T15" fmla="*/ 9 h 25"/>
                <a:gd name="T16" fmla="*/ 10 w 14"/>
                <a:gd name="T17" fmla="*/ 7 h 25"/>
                <a:gd name="T18" fmla="*/ 7 w 14"/>
                <a:gd name="T19" fmla="*/ 4 h 25"/>
                <a:gd name="T20" fmla="*/ 4 w 14"/>
                <a:gd name="T21" fmla="*/ 7 h 25"/>
                <a:gd name="T22" fmla="*/ 4 w 14"/>
                <a:gd name="T23" fmla="*/ 18 h 25"/>
                <a:gd name="T24" fmla="*/ 7 w 14"/>
                <a:gd name="T25" fmla="*/ 22 h 25"/>
                <a:gd name="T26" fmla="*/ 9 w 14"/>
                <a:gd name="T27" fmla="*/ 22 h 25"/>
                <a:gd name="T28" fmla="*/ 9 w 14"/>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5">
                  <a:moveTo>
                    <a:pt x="9" y="25"/>
                  </a:moveTo>
                  <a:cubicBezTo>
                    <a:pt x="7" y="25"/>
                    <a:pt x="7" y="25"/>
                    <a:pt x="7" y="25"/>
                  </a:cubicBezTo>
                  <a:cubicBezTo>
                    <a:pt x="3" y="25"/>
                    <a:pt x="0" y="22"/>
                    <a:pt x="0" y="18"/>
                  </a:cubicBezTo>
                  <a:cubicBezTo>
                    <a:pt x="0" y="7"/>
                    <a:pt x="0" y="7"/>
                    <a:pt x="0" y="7"/>
                  </a:cubicBezTo>
                  <a:cubicBezTo>
                    <a:pt x="0" y="3"/>
                    <a:pt x="3" y="0"/>
                    <a:pt x="7" y="0"/>
                  </a:cubicBezTo>
                  <a:cubicBezTo>
                    <a:pt x="11" y="0"/>
                    <a:pt x="14" y="3"/>
                    <a:pt x="14" y="7"/>
                  </a:cubicBezTo>
                  <a:cubicBezTo>
                    <a:pt x="14" y="9"/>
                    <a:pt x="14" y="9"/>
                    <a:pt x="14" y="9"/>
                  </a:cubicBezTo>
                  <a:cubicBezTo>
                    <a:pt x="10" y="9"/>
                    <a:pt x="10" y="9"/>
                    <a:pt x="10" y="9"/>
                  </a:cubicBezTo>
                  <a:cubicBezTo>
                    <a:pt x="10" y="7"/>
                    <a:pt x="10" y="7"/>
                    <a:pt x="10" y="7"/>
                  </a:cubicBezTo>
                  <a:cubicBezTo>
                    <a:pt x="10" y="5"/>
                    <a:pt x="9" y="4"/>
                    <a:pt x="7" y="4"/>
                  </a:cubicBezTo>
                  <a:cubicBezTo>
                    <a:pt x="5" y="4"/>
                    <a:pt x="4" y="5"/>
                    <a:pt x="4" y="7"/>
                  </a:cubicBezTo>
                  <a:cubicBezTo>
                    <a:pt x="4" y="18"/>
                    <a:pt x="4" y="18"/>
                    <a:pt x="4" y="18"/>
                  </a:cubicBezTo>
                  <a:cubicBezTo>
                    <a:pt x="4" y="20"/>
                    <a:pt x="5" y="22"/>
                    <a:pt x="7" y="22"/>
                  </a:cubicBezTo>
                  <a:cubicBezTo>
                    <a:pt x="9" y="22"/>
                    <a:pt x="9" y="22"/>
                    <a:pt x="9" y="22"/>
                  </a:cubicBezTo>
                  <a:lnTo>
                    <a:pt x="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97">
              <a:extLst>
                <a:ext uri="{FF2B5EF4-FFF2-40B4-BE49-F238E27FC236}">
                  <a16:creationId xmlns:a16="http://schemas.microsoft.com/office/drawing/2014/main" id="{FA2B25F2-93DA-4678-93FA-7161C534F274}"/>
                </a:ext>
              </a:extLst>
            </p:cNvPr>
            <p:cNvSpPr>
              <a:spLocks/>
            </p:cNvSpPr>
            <p:nvPr/>
          </p:nvSpPr>
          <p:spPr bwMode="auto">
            <a:xfrm>
              <a:off x="15065376" y="4548188"/>
              <a:ext cx="117475" cy="209550"/>
            </a:xfrm>
            <a:custGeom>
              <a:avLst/>
              <a:gdLst>
                <a:gd name="T0" fmla="*/ 7 w 14"/>
                <a:gd name="T1" fmla="*/ 25 h 25"/>
                <a:gd name="T2" fmla="*/ 5 w 14"/>
                <a:gd name="T3" fmla="*/ 25 h 25"/>
                <a:gd name="T4" fmla="*/ 5 w 14"/>
                <a:gd name="T5" fmla="*/ 22 h 25"/>
                <a:gd name="T6" fmla="*/ 7 w 14"/>
                <a:gd name="T7" fmla="*/ 22 h 25"/>
                <a:gd name="T8" fmla="*/ 10 w 14"/>
                <a:gd name="T9" fmla="*/ 18 h 25"/>
                <a:gd name="T10" fmla="*/ 10 w 14"/>
                <a:gd name="T11" fmla="*/ 7 h 25"/>
                <a:gd name="T12" fmla="*/ 7 w 14"/>
                <a:gd name="T13" fmla="*/ 4 h 25"/>
                <a:gd name="T14" fmla="*/ 4 w 14"/>
                <a:gd name="T15" fmla="*/ 7 h 25"/>
                <a:gd name="T16" fmla="*/ 4 w 14"/>
                <a:gd name="T17" fmla="*/ 9 h 25"/>
                <a:gd name="T18" fmla="*/ 0 w 14"/>
                <a:gd name="T19" fmla="*/ 9 h 25"/>
                <a:gd name="T20" fmla="*/ 0 w 14"/>
                <a:gd name="T21" fmla="*/ 7 h 25"/>
                <a:gd name="T22" fmla="*/ 7 w 14"/>
                <a:gd name="T23" fmla="*/ 0 h 25"/>
                <a:gd name="T24" fmla="*/ 14 w 14"/>
                <a:gd name="T25" fmla="*/ 7 h 25"/>
                <a:gd name="T26" fmla="*/ 14 w 14"/>
                <a:gd name="T27" fmla="*/ 18 h 25"/>
                <a:gd name="T28" fmla="*/ 7 w 14"/>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5">
                  <a:moveTo>
                    <a:pt x="7" y="25"/>
                  </a:moveTo>
                  <a:cubicBezTo>
                    <a:pt x="5" y="25"/>
                    <a:pt x="5" y="25"/>
                    <a:pt x="5" y="25"/>
                  </a:cubicBezTo>
                  <a:cubicBezTo>
                    <a:pt x="5" y="22"/>
                    <a:pt x="5" y="22"/>
                    <a:pt x="5" y="22"/>
                  </a:cubicBezTo>
                  <a:cubicBezTo>
                    <a:pt x="7" y="22"/>
                    <a:pt x="7" y="22"/>
                    <a:pt x="7" y="22"/>
                  </a:cubicBezTo>
                  <a:cubicBezTo>
                    <a:pt x="9" y="22"/>
                    <a:pt x="10" y="20"/>
                    <a:pt x="10" y="18"/>
                  </a:cubicBezTo>
                  <a:cubicBezTo>
                    <a:pt x="10" y="7"/>
                    <a:pt x="10" y="7"/>
                    <a:pt x="10" y="7"/>
                  </a:cubicBezTo>
                  <a:cubicBezTo>
                    <a:pt x="10" y="5"/>
                    <a:pt x="9" y="4"/>
                    <a:pt x="7" y="4"/>
                  </a:cubicBezTo>
                  <a:cubicBezTo>
                    <a:pt x="5" y="4"/>
                    <a:pt x="4" y="5"/>
                    <a:pt x="4" y="7"/>
                  </a:cubicBezTo>
                  <a:cubicBezTo>
                    <a:pt x="4" y="9"/>
                    <a:pt x="4" y="9"/>
                    <a:pt x="4" y="9"/>
                  </a:cubicBezTo>
                  <a:cubicBezTo>
                    <a:pt x="0" y="9"/>
                    <a:pt x="0" y="9"/>
                    <a:pt x="0" y="9"/>
                  </a:cubicBezTo>
                  <a:cubicBezTo>
                    <a:pt x="0" y="7"/>
                    <a:pt x="0" y="7"/>
                    <a:pt x="0" y="7"/>
                  </a:cubicBezTo>
                  <a:cubicBezTo>
                    <a:pt x="0" y="3"/>
                    <a:pt x="3" y="0"/>
                    <a:pt x="7" y="0"/>
                  </a:cubicBezTo>
                  <a:cubicBezTo>
                    <a:pt x="11" y="0"/>
                    <a:pt x="14" y="3"/>
                    <a:pt x="14" y="7"/>
                  </a:cubicBezTo>
                  <a:cubicBezTo>
                    <a:pt x="14" y="18"/>
                    <a:pt x="14" y="18"/>
                    <a:pt x="14" y="18"/>
                  </a:cubicBezTo>
                  <a:cubicBezTo>
                    <a:pt x="14" y="22"/>
                    <a:pt x="11" y="25"/>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5" name="TextBox 94">
            <a:extLst>
              <a:ext uri="{FF2B5EF4-FFF2-40B4-BE49-F238E27FC236}">
                <a16:creationId xmlns:a16="http://schemas.microsoft.com/office/drawing/2014/main" id="{48F7047A-F95E-4B35-AF4D-625B76BDDE2A}"/>
              </a:ext>
            </a:extLst>
          </p:cNvPr>
          <p:cNvSpPr txBox="1"/>
          <p:nvPr/>
        </p:nvSpPr>
        <p:spPr>
          <a:xfrm>
            <a:off x="2113741" y="3734242"/>
            <a:ext cx="3021106" cy="954107"/>
          </a:xfrm>
          <a:prstGeom prst="rect">
            <a:avLst/>
          </a:prstGeom>
          <a:noFill/>
        </p:spPr>
        <p:txBody>
          <a:bodyPr wrap="square" rtlCol="0">
            <a:spAutoFit/>
          </a:bodyPr>
          <a:lstStyle/>
          <a:p>
            <a:pPr algn="ctr"/>
            <a:r>
              <a:rPr lang="en-US" sz="2800" b="1" dirty="0"/>
              <a:t>Watch Video Online </a:t>
            </a:r>
          </a:p>
        </p:txBody>
      </p:sp>
      <p:sp>
        <p:nvSpPr>
          <p:cNvPr id="96" name="TextBox 95">
            <a:extLst>
              <a:ext uri="{FF2B5EF4-FFF2-40B4-BE49-F238E27FC236}">
                <a16:creationId xmlns:a16="http://schemas.microsoft.com/office/drawing/2014/main" id="{BA089844-64F4-4C4A-8640-C00126850D7C}"/>
              </a:ext>
            </a:extLst>
          </p:cNvPr>
          <p:cNvSpPr txBox="1"/>
          <p:nvPr/>
        </p:nvSpPr>
        <p:spPr>
          <a:xfrm>
            <a:off x="3861402" y="6740975"/>
            <a:ext cx="4459661" cy="954107"/>
          </a:xfrm>
          <a:prstGeom prst="rect">
            <a:avLst/>
          </a:prstGeom>
          <a:noFill/>
        </p:spPr>
        <p:txBody>
          <a:bodyPr wrap="square" rtlCol="0">
            <a:spAutoFit/>
          </a:bodyPr>
          <a:lstStyle/>
          <a:p>
            <a:pPr algn="ctr"/>
            <a:r>
              <a:rPr lang="en-US" sz="2800" b="1" dirty="0"/>
              <a:t>Targeted Post Infographic </a:t>
            </a:r>
          </a:p>
        </p:txBody>
      </p:sp>
      <p:sp>
        <p:nvSpPr>
          <p:cNvPr id="97" name="TextBox 96">
            <a:extLst>
              <a:ext uri="{FF2B5EF4-FFF2-40B4-BE49-F238E27FC236}">
                <a16:creationId xmlns:a16="http://schemas.microsoft.com/office/drawing/2014/main" id="{FAA7D4F2-0ECF-4368-919B-29FB76459A34}"/>
              </a:ext>
            </a:extLst>
          </p:cNvPr>
          <p:cNvSpPr txBox="1"/>
          <p:nvPr/>
        </p:nvSpPr>
        <p:spPr>
          <a:xfrm>
            <a:off x="6708936" y="3799896"/>
            <a:ext cx="3760630" cy="954107"/>
          </a:xfrm>
          <a:prstGeom prst="rect">
            <a:avLst/>
          </a:prstGeom>
          <a:noFill/>
        </p:spPr>
        <p:txBody>
          <a:bodyPr wrap="square" rtlCol="0">
            <a:spAutoFit/>
          </a:bodyPr>
          <a:lstStyle/>
          <a:p>
            <a:pPr algn="ctr"/>
            <a:r>
              <a:rPr lang="en-US" sz="2800" b="1" dirty="0"/>
              <a:t>Targeted Post</a:t>
            </a:r>
          </a:p>
          <a:p>
            <a:pPr algn="ctr"/>
            <a:r>
              <a:rPr lang="en-US" sz="2800" b="1" dirty="0"/>
              <a:t>Contest </a:t>
            </a:r>
          </a:p>
        </p:txBody>
      </p:sp>
      <p:sp>
        <p:nvSpPr>
          <p:cNvPr id="73" name="Freeform 486">
            <a:extLst>
              <a:ext uri="{FF2B5EF4-FFF2-40B4-BE49-F238E27FC236}">
                <a16:creationId xmlns:a16="http://schemas.microsoft.com/office/drawing/2014/main" id="{A5448F13-C909-4700-8AD7-C82A4B930B26}"/>
              </a:ext>
            </a:extLst>
          </p:cNvPr>
          <p:cNvSpPr>
            <a:spLocks noEditPoints="1"/>
          </p:cNvSpPr>
          <p:nvPr/>
        </p:nvSpPr>
        <p:spPr bwMode="auto">
          <a:xfrm>
            <a:off x="21296969" y="10653182"/>
            <a:ext cx="1994672" cy="954107"/>
          </a:xfrm>
          <a:custGeom>
            <a:avLst/>
            <a:gdLst>
              <a:gd name="T0" fmla="*/ 9 w 80"/>
              <a:gd name="T1" fmla="*/ 27 h 27"/>
              <a:gd name="T2" fmla="*/ 0 w 80"/>
              <a:gd name="T3" fmla="*/ 27 h 27"/>
              <a:gd name="T4" fmla="*/ 0 w 80"/>
              <a:gd name="T5" fmla="*/ 0 h 27"/>
              <a:gd name="T6" fmla="*/ 9 w 80"/>
              <a:gd name="T7" fmla="*/ 0 h 27"/>
              <a:gd name="T8" fmla="*/ 9 w 80"/>
              <a:gd name="T9" fmla="*/ 2 h 27"/>
              <a:gd name="T10" fmla="*/ 9 w 80"/>
              <a:gd name="T11" fmla="*/ 26 h 27"/>
              <a:gd name="T12" fmla="*/ 9 w 80"/>
              <a:gd name="T13" fmla="*/ 27 h 27"/>
              <a:gd name="T14" fmla="*/ 76 w 80"/>
              <a:gd name="T15" fmla="*/ 11 h 27"/>
              <a:gd name="T16" fmla="*/ 72 w 80"/>
              <a:gd name="T17" fmla="*/ 14 h 27"/>
              <a:gd name="T18" fmla="*/ 49 w 80"/>
              <a:gd name="T19" fmla="*/ 27 h 27"/>
              <a:gd name="T20" fmla="*/ 22 w 80"/>
              <a:gd name="T21" fmla="*/ 25 h 27"/>
              <a:gd name="T22" fmla="*/ 12 w 80"/>
              <a:gd name="T23" fmla="*/ 24 h 27"/>
              <a:gd name="T24" fmla="*/ 12 w 80"/>
              <a:gd name="T25" fmla="*/ 3 h 27"/>
              <a:gd name="T26" fmla="*/ 23 w 80"/>
              <a:gd name="T27" fmla="*/ 2 h 27"/>
              <a:gd name="T28" fmla="*/ 29 w 80"/>
              <a:gd name="T29" fmla="*/ 3 h 27"/>
              <a:gd name="T30" fmla="*/ 48 w 80"/>
              <a:gd name="T31" fmla="*/ 5 h 27"/>
              <a:gd name="T32" fmla="*/ 55 w 80"/>
              <a:gd name="T33" fmla="*/ 5 h 27"/>
              <a:gd name="T34" fmla="*/ 58 w 80"/>
              <a:gd name="T35" fmla="*/ 6 h 27"/>
              <a:gd name="T36" fmla="*/ 58 w 80"/>
              <a:gd name="T37" fmla="*/ 8 h 27"/>
              <a:gd name="T38" fmla="*/ 58 w 80"/>
              <a:gd name="T39" fmla="*/ 9 h 27"/>
              <a:gd name="T40" fmla="*/ 58 w 80"/>
              <a:gd name="T41" fmla="*/ 9 h 27"/>
              <a:gd name="T42" fmla="*/ 49 w 80"/>
              <a:gd name="T43" fmla="*/ 12 h 27"/>
              <a:gd name="T44" fmla="*/ 37 w 80"/>
              <a:gd name="T45" fmla="*/ 15 h 27"/>
              <a:gd name="T46" fmla="*/ 38 w 80"/>
              <a:gd name="T47" fmla="*/ 17 h 27"/>
              <a:gd name="T48" fmla="*/ 38 w 80"/>
              <a:gd name="T49" fmla="*/ 17 h 27"/>
              <a:gd name="T50" fmla="*/ 40 w 80"/>
              <a:gd name="T51" fmla="*/ 16 h 27"/>
              <a:gd name="T52" fmla="*/ 49 w 80"/>
              <a:gd name="T53" fmla="*/ 15 h 27"/>
              <a:gd name="T54" fmla="*/ 59 w 80"/>
              <a:gd name="T55" fmla="*/ 13 h 27"/>
              <a:gd name="T56" fmla="*/ 60 w 80"/>
              <a:gd name="T57" fmla="*/ 13 h 27"/>
              <a:gd name="T58" fmla="*/ 75 w 80"/>
              <a:gd name="T59" fmla="*/ 6 h 27"/>
              <a:gd name="T60" fmla="*/ 77 w 80"/>
              <a:gd name="T61" fmla="*/ 5 h 27"/>
              <a:gd name="T62" fmla="*/ 80 w 80"/>
              <a:gd name="T63" fmla="*/ 7 h 27"/>
              <a:gd name="T64" fmla="*/ 76 w 80"/>
              <a:gd name="T6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 h="27">
                <a:moveTo>
                  <a:pt x="9" y="27"/>
                </a:moveTo>
                <a:cubicBezTo>
                  <a:pt x="0" y="27"/>
                  <a:pt x="0" y="27"/>
                  <a:pt x="0" y="27"/>
                </a:cubicBezTo>
                <a:cubicBezTo>
                  <a:pt x="0" y="0"/>
                  <a:pt x="0" y="0"/>
                  <a:pt x="0" y="0"/>
                </a:cubicBezTo>
                <a:cubicBezTo>
                  <a:pt x="9" y="0"/>
                  <a:pt x="9" y="0"/>
                  <a:pt x="9" y="0"/>
                </a:cubicBezTo>
                <a:cubicBezTo>
                  <a:pt x="9" y="2"/>
                  <a:pt x="9" y="2"/>
                  <a:pt x="9" y="2"/>
                </a:cubicBezTo>
                <a:cubicBezTo>
                  <a:pt x="9" y="26"/>
                  <a:pt x="9" y="26"/>
                  <a:pt x="9" y="26"/>
                </a:cubicBezTo>
                <a:lnTo>
                  <a:pt x="9" y="27"/>
                </a:lnTo>
                <a:close/>
                <a:moveTo>
                  <a:pt x="76" y="11"/>
                </a:moveTo>
                <a:cubicBezTo>
                  <a:pt x="76" y="11"/>
                  <a:pt x="74" y="13"/>
                  <a:pt x="72" y="14"/>
                </a:cubicBezTo>
                <a:cubicBezTo>
                  <a:pt x="66" y="18"/>
                  <a:pt x="53" y="26"/>
                  <a:pt x="49" y="27"/>
                </a:cubicBezTo>
                <a:cubicBezTo>
                  <a:pt x="45" y="27"/>
                  <a:pt x="32" y="26"/>
                  <a:pt x="22" y="25"/>
                </a:cubicBezTo>
                <a:cubicBezTo>
                  <a:pt x="18" y="24"/>
                  <a:pt x="15" y="24"/>
                  <a:pt x="12" y="24"/>
                </a:cubicBezTo>
                <a:cubicBezTo>
                  <a:pt x="12" y="3"/>
                  <a:pt x="12" y="3"/>
                  <a:pt x="12" y="3"/>
                </a:cubicBezTo>
                <a:cubicBezTo>
                  <a:pt x="15" y="3"/>
                  <a:pt x="19" y="2"/>
                  <a:pt x="23" y="2"/>
                </a:cubicBezTo>
                <a:cubicBezTo>
                  <a:pt x="25" y="2"/>
                  <a:pt x="27" y="2"/>
                  <a:pt x="29" y="3"/>
                </a:cubicBezTo>
                <a:cubicBezTo>
                  <a:pt x="36" y="5"/>
                  <a:pt x="43" y="5"/>
                  <a:pt x="48" y="5"/>
                </a:cubicBezTo>
                <a:cubicBezTo>
                  <a:pt x="51" y="5"/>
                  <a:pt x="53" y="5"/>
                  <a:pt x="55" y="5"/>
                </a:cubicBezTo>
                <a:cubicBezTo>
                  <a:pt x="56" y="4"/>
                  <a:pt x="57" y="5"/>
                  <a:pt x="58" y="6"/>
                </a:cubicBezTo>
                <a:cubicBezTo>
                  <a:pt x="58" y="6"/>
                  <a:pt x="58" y="8"/>
                  <a:pt x="58" y="8"/>
                </a:cubicBezTo>
                <a:cubicBezTo>
                  <a:pt x="58" y="9"/>
                  <a:pt x="58" y="9"/>
                  <a:pt x="58" y="9"/>
                </a:cubicBezTo>
                <a:cubicBezTo>
                  <a:pt x="58" y="9"/>
                  <a:pt x="58" y="9"/>
                  <a:pt x="58" y="9"/>
                </a:cubicBezTo>
                <a:cubicBezTo>
                  <a:pt x="57" y="10"/>
                  <a:pt x="55" y="11"/>
                  <a:pt x="49" y="12"/>
                </a:cubicBezTo>
                <a:cubicBezTo>
                  <a:pt x="39" y="12"/>
                  <a:pt x="37" y="13"/>
                  <a:pt x="37" y="15"/>
                </a:cubicBezTo>
                <a:cubicBezTo>
                  <a:pt x="36" y="16"/>
                  <a:pt x="37" y="17"/>
                  <a:pt x="38" y="17"/>
                </a:cubicBezTo>
                <a:cubicBezTo>
                  <a:pt x="38" y="17"/>
                  <a:pt x="38" y="17"/>
                  <a:pt x="38" y="17"/>
                </a:cubicBezTo>
                <a:cubicBezTo>
                  <a:pt x="39" y="17"/>
                  <a:pt x="39" y="17"/>
                  <a:pt x="40" y="16"/>
                </a:cubicBezTo>
                <a:cubicBezTo>
                  <a:pt x="41" y="16"/>
                  <a:pt x="44" y="16"/>
                  <a:pt x="49" y="15"/>
                </a:cubicBezTo>
                <a:cubicBezTo>
                  <a:pt x="55" y="15"/>
                  <a:pt x="58" y="14"/>
                  <a:pt x="59" y="13"/>
                </a:cubicBezTo>
                <a:cubicBezTo>
                  <a:pt x="59" y="13"/>
                  <a:pt x="60" y="13"/>
                  <a:pt x="60" y="13"/>
                </a:cubicBezTo>
                <a:cubicBezTo>
                  <a:pt x="60" y="12"/>
                  <a:pt x="70" y="9"/>
                  <a:pt x="75" y="6"/>
                </a:cubicBezTo>
                <a:cubicBezTo>
                  <a:pt x="76" y="5"/>
                  <a:pt x="76" y="5"/>
                  <a:pt x="77" y="5"/>
                </a:cubicBezTo>
                <a:cubicBezTo>
                  <a:pt x="79" y="5"/>
                  <a:pt x="80" y="6"/>
                  <a:pt x="80" y="7"/>
                </a:cubicBezTo>
                <a:cubicBezTo>
                  <a:pt x="80" y="8"/>
                  <a:pt x="80" y="9"/>
                  <a:pt x="76" y="1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TextBox 97">
            <a:extLst>
              <a:ext uri="{FF2B5EF4-FFF2-40B4-BE49-F238E27FC236}">
                <a16:creationId xmlns:a16="http://schemas.microsoft.com/office/drawing/2014/main" id="{521C4151-69FF-4137-B8B2-7FC2859FC145}"/>
              </a:ext>
            </a:extLst>
          </p:cNvPr>
          <p:cNvSpPr txBox="1"/>
          <p:nvPr/>
        </p:nvSpPr>
        <p:spPr>
          <a:xfrm>
            <a:off x="19939316" y="6604869"/>
            <a:ext cx="4203291" cy="954107"/>
          </a:xfrm>
          <a:prstGeom prst="rect">
            <a:avLst/>
          </a:prstGeom>
          <a:noFill/>
        </p:spPr>
        <p:txBody>
          <a:bodyPr wrap="square" rtlCol="0">
            <a:spAutoFit/>
          </a:bodyPr>
          <a:lstStyle/>
          <a:p>
            <a:pPr algn="ctr"/>
            <a:r>
              <a:rPr lang="en-US" sz="2800" b="1" dirty="0"/>
              <a:t>Product Promo / Recommendation</a:t>
            </a:r>
          </a:p>
        </p:txBody>
      </p:sp>
      <p:cxnSp>
        <p:nvCxnSpPr>
          <p:cNvPr id="99" name="Straight Arrow Connector 98">
            <a:extLst>
              <a:ext uri="{FF2B5EF4-FFF2-40B4-BE49-F238E27FC236}">
                <a16:creationId xmlns:a16="http://schemas.microsoft.com/office/drawing/2014/main" id="{992D24CE-86AF-46F2-AD85-D805B878AA60}"/>
              </a:ext>
            </a:extLst>
          </p:cNvPr>
          <p:cNvCxnSpPr>
            <a:cxnSpLocks/>
          </p:cNvCxnSpPr>
          <p:nvPr/>
        </p:nvCxnSpPr>
        <p:spPr>
          <a:xfrm>
            <a:off x="21816245" y="7888382"/>
            <a:ext cx="18976" cy="2104089"/>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5CD72AD-E875-4AA5-8413-06FEB5CA307E}"/>
              </a:ext>
            </a:extLst>
          </p:cNvPr>
          <p:cNvSpPr txBox="1"/>
          <p:nvPr/>
        </p:nvSpPr>
        <p:spPr>
          <a:xfrm>
            <a:off x="20032734" y="11909563"/>
            <a:ext cx="4203291" cy="523220"/>
          </a:xfrm>
          <a:prstGeom prst="rect">
            <a:avLst/>
          </a:prstGeom>
          <a:noFill/>
        </p:spPr>
        <p:txBody>
          <a:bodyPr wrap="square" rtlCol="0">
            <a:spAutoFit/>
          </a:bodyPr>
          <a:lstStyle/>
          <a:p>
            <a:pPr algn="ctr"/>
            <a:r>
              <a:rPr lang="en-US" sz="2800" b="1" dirty="0"/>
              <a:t>Run Out  </a:t>
            </a:r>
          </a:p>
        </p:txBody>
      </p:sp>
      <p:cxnSp>
        <p:nvCxnSpPr>
          <p:cNvPr id="101" name="Straight Arrow Connector 100">
            <a:extLst>
              <a:ext uri="{FF2B5EF4-FFF2-40B4-BE49-F238E27FC236}">
                <a16:creationId xmlns:a16="http://schemas.microsoft.com/office/drawing/2014/main" id="{55B98639-5706-482B-8932-D4E7B97A9DAB}"/>
              </a:ext>
            </a:extLst>
          </p:cNvPr>
          <p:cNvCxnSpPr>
            <a:cxnSpLocks/>
          </p:cNvCxnSpPr>
          <p:nvPr/>
        </p:nvCxnSpPr>
        <p:spPr>
          <a:xfrm flipH="1">
            <a:off x="19787171" y="11054623"/>
            <a:ext cx="1241099" cy="0"/>
          </a:xfrm>
          <a:prstGeom prst="straightConnector1">
            <a:avLst/>
          </a:prstGeom>
          <a:ln w="1016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520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A93D2B-ECB3-43BD-9C0A-0EFBE282529E}"/>
              </a:ext>
            </a:extLst>
          </p:cNvPr>
          <p:cNvSpPr>
            <a:spLocks noGrp="1"/>
          </p:cNvSpPr>
          <p:nvPr>
            <p:ph type="body" sz="quarter" idx="15"/>
          </p:nvPr>
        </p:nvSpPr>
        <p:spPr/>
        <p:txBody>
          <a:bodyPr/>
          <a:lstStyle/>
          <a:p>
            <a:r>
              <a:rPr lang="en-US" dirty="0"/>
              <a:t>impact</a:t>
            </a:r>
          </a:p>
        </p:txBody>
      </p:sp>
      <p:sp>
        <p:nvSpPr>
          <p:cNvPr id="3" name="Text Placeholder 2">
            <a:extLst>
              <a:ext uri="{FF2B5EF4-FFF2-40B4-BE49-F238E27FC236}">
                <a16:creationId xmlns:a16="http://schemas.microsoft.com/office/drawing/2014/main" id="{5D539AAE-39DA-4A4E-98BB-144E3476C5EA}"/>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3594969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171C30-2AC7-4078-AE12-5207A1EF415C}"/>
              </a:ext>
            </a:extLst>
          </p:cNvPr>
          <p:cNvSpPr>
            <a:spLocks noGrp="1"/>
          </p:cNvSpPr>
          <p:nvPr>
            <p:ph type="body" sz="quarter" idx="15"/>
          </p:nvPr>
        </p:nvSpPr>
        <p:spPr/>
        <p:txBody>
          <a:bodyPr/>
          <a:lstStyle/>
          <a:p>
            <a:r>
              <a:rPr lang="en-US" dirty="0"/>
              <a:t>Measuring success: </a:t>
            </a:r>
            <a:r>
              <a:rPr lang="en-US" dirty="0" err="1"/>
              <a:t>kpi</a:t>
            </a:r>
            <a:r>
              <a:rPr lang="en-US" dirty="0"/>
              <a:t> objectives </a:t>
            </a:r>
          </a:p>
        </p:txBody>
      </p:sp>
      <p:sp>
        <p:nvSpPr>
          <p:cNvPr id="3" name="Text Placeholder 2">
            <a:extLst>
              <a:ext uri="{FF2B5EF4-FFF2-40B4-BE49-F238E27FC236}">
                <a16:creationId xmlns:a16="http://schemas.microsoft.com/office/drawing/2014/main" id="{BA57ECD0-2DCA-47F1-9970-D662C8985656}"/>
              </a:ext>
            </a:extLst>
          </p:cNvPr>
          <p:cNvSpPr>
            <a:spLocks noGrp="1"/>
          </p:cNvSpPr>
          <p:nvPr>
            <p:ph type="body" sz="quarter" idx="16"/>
          </p:nvPr>
        </p:nvSpPr>
        <p:spPr>
          <a:xfrm>
            <a:off x="1838453" y="420623"/>
            <a:ext cx="1244187" cy="424732"/>
          </a:xfrm>
        </p:spPr>
        <p:txBody>
          <a:bodyPr/>
          <a:lstStyle/>
          <a:p>
            <a:r>
              <a:rPr lang="en-US" dirty="0"/>
              <a:t>impact</a:t>
            </a:r>
          </a:p>
        </p:txBody>
      </p:sp>
      <p:grpSp>
        <p:nvGrpSpPr>
          <p:cNvPr id="25" name="Group 24">
            <a:extLst>
              <a:ext uri="{FF2B5EF4-FFF2-40B4-BE49-F238E27FC236}">
                <a16:creationId xmlns:a16="http://schemas.microsoft.com/office/drawing/2014/main" id="{72D31043-E2D5-465E-B2FD-06076EBBA863}"/>
              </a:ext>
            </a:extLst>
          </p:cNvPr>
          <p:cNvGrpSpPr/>
          <p:nvPr/>
        </p:nvGrpSpPr>
        <p:grpSpPr>
          <a:xfrm>
            <a:off x="2460545" y="2817251"/>
            <a:ext cx="8560381" cy="9671528"/>
            <a:chOff x="3643516" y="1134691"/>
            <a:chExt cx="4082847" cy="5017058"/>
          </a:xfrm>
        </p:grpSpPr>
        <p:grpSp>
          <p:nvGrpSpPr>
            <p:cNvPr id="26" name="Group 25">
              <a:extLst>
                <a:ext uri="{FF2B5EF4-FFF2-40B4-BE49-F238E27FC236}">
                  <a16:creationId xmlns:a16="http://schemas.microsoft.com/office/drawing/2014/main" id="{E2E9C30A-2AEC-43A2-99E1-B3747620C48B}"/>
                </a:ext>
              </a:extLst>
            </p:cNvPr>
            <p:cNvGrpSpPr/>
            <p:nvPr/>
          </p:nvGrpSpPr>
          <p:grpSpPr>
            <a:xfrm>
              <a:off x="3643516" y="1134691"/>
              <a:ext cx="4082847" cy="5017058"/>
              <a:chOff x="5340757" y="3227188"/>
              <a:chExt cx="6848068" cy="8414999"/>
            </a:xfrm>
          </p:grpSpPr>
          <p:sp>
            <p:nvSpPr>
              <p:cNvPr id="35" name="Freeform 27">
                <a:extLst>
                  <a:ext uri="{FF2B5EF4-FFF2-40B4-BE49-F238E27FC236}">
                    <a16:creationId xmlns:a16="http://schemas.microsoft.com/office/drawing/2014/main" id="{E3310A7A-AE97-4275-B885-8E987626D42C}"/>
                  </a:ext>
                </a:extLst>
              </p:cNvPr>
              <p:cNvSpPr>
                <a:spLocks/>
              </p:cNvSpPr>
              <p:nvPr/>
            </p:nvSpPr>
            <p:spPr bwMode="auto">
              <a:xfrm>
                <a:off x="5953905" y="9146705"/>
                <a:ext cx="5321509" cy="2495482"/>
              </a:xfrm>
              <a:custGeom>
                <a:avLst/>
                <a:gdLst>
                  <a:gd name="T0" fmla="*/ 1 w 858"/>
                  <a:gd name="T1" fmla="*/ 30 h 402"/>
                  <a:gd name="T2" fmla="*/ 28 w 858"/>
                  <a:gd name="T3" fmla="*/ 84 h 402"/>
                  <a:gd name="T4" fmla="*/ 16 w 858"/>
                  <a:gd name="T5" fmla="*/ 179 h 402"/>
                  <a:gd name="T6" fmla="*/ 275 w 858"/>
                  <a:gd name="T7" fmla="*/ 190 h 402"/>
                  <a:gd name="T8" fmla="*/ 286 w 858"/>
                  <a:gd name="T9" fmla="*/ 314 h 402"/>
                  <a:gd name="T10" fmla="*/ 826 w 858"/>
                  <a:gd name="T11" fmla="*/ 283 h 402"/>
                  <a:gd name="T12" fmla="*/ 841 w 858"/>
                  <a:gd name="T13" fmla="*/ 9 h 402"/>
                  <a:gd name="T14" fmla="*/ 833 w 858"/>
                  <a:gd name="T15" fmla="*/ 0 h 402"/>
                  <a:gd name="T16" fmla="*/ 27 w 858"/>
                  <a:gd name="T17" fmla="*/ 0 h 402"/>
                  <a:gd name="T18" fmla="*/ 19 w 858"/>
                  <a:gd name="T19" fmla="*/ 3 h 402"/>
                  <a:gd name="T20" fmla="*/ 1 w 858"/>
                  <a:gd name="T21" fmla="*/ 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8" h="402">
                    <a:moveTo>
                      <a:pt x="1" y="30"/>
                    </a:moveTo>
                    <a:cubicBezTo>
                      <a:pt x="0" y="45"/>
                      <a:pt x="28" y="69"/>
                      <a:pt x="28" y="84"/>
                    </a:cubicBezTo>
                    <a:cubicBezTo>
                      <a:pt x="29" y="99"/>
                      <a:pt x="4" y="138"/>
                      <a:pt x="16" y="179"/>
                    </a:cubicBezTo>
                    <a:cubicBezTo>
                      <a:pt x="35" y="245"/>
                      <a:pt x="258" y="174"/>
                      <a:pt x="275" y="190"/>
                    </a:cubicBezTo>
                    <a:cubicBezTo>
                      <a:pt x="303" y="215"/>
                      <a:pt x="271" y="289"/>
                      <a:pt x="286" y="314"/>
                    </a:cubicBezTo>
                    <a:cubicBezTo>
                      <a:pt x="309" y="352"/>
                      <a:pt x="654" y="402"/>
                      <a:pt x="826" y="283"/>
                    </a:cubicBezTo>
                    <a:cubicBezTo>
                      <a:pt x="858" y="260"/>
                      <a:pt x="819" y="188"/>
                      <a:pt x="841" y="9"/>
                    </a:cubicBezTo>
                    <a:cubicBezTo>
                      <a:pt x="842" y="4"/>
                      <a:pt x="838" y="0"/>
                      <a:pt x="833" y="0"/>
                    </a:cubicBezTo>
                    <a:cubicBezTo>
                      <a:pt x="27" y="0"/>
                      <a:pt x="27" y="0"/>
                      <a:pt x="27" y="0"/>
                    </a:cubicBezTo>
                    <a:cubicBezTo>
                      <a:pt x="24" y="0"/>
                      <a:pt x="21" y="1"/>
                      <a:pt x="19" y="3"/>
                    </a:cubicBezTo>
                    <a:cubicBezTo>
                      <a:pt x="11" y="12"/>
                      <a:pt x="2" y="23"/>
                      <a:pt x="1" y="30"/>
                    </a:cubicBezTo>
                    <a:close/>
                  </a:path>
                </a:pathLst>
              </a:custGeom>
              <a:solidFill>
                <a:schemeClr val="accent4"/>
              </a:solidFill>
              <a:ln>
                <a:noFill/>
              </a:ln>
            </p:spPr>
            <p:txBody>
              <a:bodyPr vert="horz" wrap="square" lIns="91416" tIns="45708" rIns="91416" bIns="45708" numCol="1" anchor="t" anchorCtr="0" compatLnSpc="1">
                <a:prstTxWarp prst="textNoShape">
                  <a:avLst/>
                </a:prstTxWarp>
              </a:bodyPr>
              <a:lstStyle/>
              <a:p>
                <a:pPr defTabSz="228600"/>
                <a:endParaRPr lang="en-US" sz="3598">
                  <a:solidFill>
                    <a:srgbClr val="323232"/>
                  </a:solidFill>
                  <a:latin typeface="Source Sans Pro Light"/>
                </a:endParaRPr>
              </a:p>
            </p:txBody>
          </p:sp>
          <p:sp>
            <p:nvSpPr>
              <p:cNvPr id="36" name="Freeform 28">
                <a:extLst>
                  <a:ext uri="{FF2B5EF4-FFF2-40B4-BE49-F238E27FC236}">
                    <a16:creationId xmlns:a16="http://schemas.microsoft.com/office/drawing/2014/main" id="{860D4D26-97C6-4B48-9C13-0090E442038F}"/>
                  </a:ext>
                </a:extLst>
              </p:cNvPr>
              <p:cNvSpPr>
                <a:spLocks/>
              </p:cNvSpPr>
              <p:nvPr/>
            </p:nvSpPr>
            <p:spPr bwMode="auto">
              <a:xfrm>
                <a:off x="5340757" y="7241661"/>
                <a:ext cx="6537710" cy="1801593"/>
              </a:xfrm>
              <a:custGeom>
                <a:avLst/>
                <a:gdLst>
                  <a:gd name="T0" fmla="*/ 2 w 1054"/>
                  <a:gd name="T1" fmla="*/ 123 h 290"/>
                  <a:gd name="T2" fmla="*/ 98 w 1054"/>
                  <a:gd name="T3" fmla="*/ 209 h 290"/>
                  <a:gd name="T4" fmla="*/ 88 w 1054"/>
                  <a:gd name="T5" fmla="*/ 266 h 290"/>
                  <a:gd name="T6" fmla="*/ 114 w 1054"/>
                  <a:gd name="T7" fmla="*/ 289 h 290"/>
                  <a:gd name="T8" fmla="*/ 119 w 1054"/>
                  <a:gd name="T9" fmla="*/ 290 h 290"/>
                  <a:gd name="T10" fmla="*/ 944 w 1054"/>
                  <a:gd name="T11" fmla="*/ 290 h 290"/>
                  <a:gd name="T12" fmla="*/ 944 w 1054"/>
                  <a:gd name="T13" fmla="*/ 290 h 290"/>
                  <a:gd name="T14" fmla="*/ 1052 w 1054"/>
                  <a:gd name="T15" fmla="*/ 11 h 290"/>
                  <a:gd name="T16" fmla="*/ 1052 w 1054"/>
                  <a:gd name="T17" fmla="*/ 11 h 290"/>
                  <a:gd name="T18" fmla="*/ 1044 w 1054"/>
                  <a:gd name="T19" fmla="*/ 0 h 290"/>
                  <a:gd name="T20" fmla="*/ 87 w 1054"/>
                  <a:gd name="T21" fmla="*/ 0 h 290"/>
                  <a:gd name="T22" fmla="*/ 80 w 1054"/>
                  <a:gd name="T23" fmla="*/ 3 h 290"/>
                  <a:gd name="T24" fmla="*/ 2 w 1054"/>
                  <a:gd name="T25" fmla="*/ 12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4" h="290">
                    <a:moveTo>
                      <a:pt x="2" y="123"/>
                    </a:moveTo>
                    <a:cubicBezTo>
                      <a:pt x="0" y="164"/>
                      <a:pt x="84" y="181"/>
                      <a:pt x="98" y="209"/>
                    </a:cubicBezTo>
                    <a:cubicBezTo>
                      <a:pt x="105" y="221"/>
                      <a:pt x="86" y="249"/>
                      <a:pt x="88" y="266"/>
                    </a:cubicBezTo>
                    <a:cubicBezTo>
                      <a:pt x="89" y="274"/>
                      <a:pt x="102" y="283"/>
                      <a:pt x="114" y="289"/>
                    </a:cubicBezTo>
                    <a:cubicBezTo>
                      <a:pt x="115" y="290"/>
                      <a:pt x="117" y="290"/>
                      <a:pt x="119" y="290"/>
                    </a:cubicBezTo>
                    <a:cubicBezTo>
                      <a:pt x="944" y="290"/>
                      <a:pt x="944" y="290"/>
                      <a:pt x="944" y="290"/>
                    </a:cubicBezTo>
                    <a:cubicBezTo>
                      <a:pt x="944" y="290"/>
                      <a:pt x="944" y="290"/>
                      <a:pt x="944" y="290"/>
                    </a:cubicBezTo>
                    <a:cubicBezTo>
                      <a:pt x="959" y="184"/>
                      <a:pt x="1006" y="104"/>
                      <a:pt x="1052" y="11"/>
                    </a:cubicBezTo>
                    <a:cubicBezTo>
                      <a:pt x="1052" y="11"/>
                      <a:pt x="1052" y="11"/>
                      <a:pt x="1052" y="11"/>
                    </a:cubicBezTo>
                    <a:cubicBezTo>
                      <a:pt x="1054" y="6"/>
                      <a:pt x="1050" y="0"/>
                      <a:pt x="1044" y="0"/>
                    </a:cubicBezTo>
                    <a:cubicBezTo>
                      <a:pt x="87" y="0"/>
                      <a:pt x="87" y="0"/>
                      <a:pt x="87" y="0"/>
                    </a:cubicBezTo>
                    <a:cubicBezTo>
                      <a:pt x="84" y="0"/>
                      <a:pt x="82" y="1"/>
                      <a:pt x="80" y="3"/>
                    </a:cubicBezTo>
                    <a:cubicBezTo>
                      <a:pt x="44" y="44"/>
                      <a:pt x="4" y="87"/>
                      <a:pt x="2" y="123"/>
                    </a:cubicBezTo>
                    <a:close/>
                  </a:path>
                </a:pathLst>
              </a:custGeom>
              <a:solidFill>
                <a:schemeClr val="accent3"/>
              </a:solidFill>
              <a:ln>
                <a:noFill/>
              </a:ln>
            </p:spPr>
            <p:txBody>
              <a:bodyPr vert="horz" wrap="square" lIns="91416" tIns="45708" rIns="91416" bIns="45708" numCol="1" anchor="t" anchorCtr="0" compatLnSpc="1">
                <a:prstTxWarp prst="textNoShape">
                  <a:avLst/>
                </a:prstTxWarp>
              </a:bodyPr>
              <a:lstStyle/>
              <a:p>
                <a:pPr defTabSz="228600"/>
                <a:endParaRPr lang="en-US" sz="3598">
                  <a:solidFill>
                    <a:srgbClr val="323232"/>
                  </a:solidFill>
                  <a:latin typeface="Source Sans Pro Light"/>
                </a:endParaRPr>
              </a:p>
            </p:txBody>
          </p:sp>
          <p:sp>
            <p:nvSpPr>
              <p:cNvPr id="37" name="Freeform 29">
                <a:extLst>
                  <a:ext uri="{FF2B5EF4-FFF2-40B4-BE49-F238E27FC236}">
                    <a16:creationId xmlns:a16="http://schemas.microsoft.com/office/drawing/2014/main" id="{C8E75C3D-02A2-4038-9DA1-853D676C3654}"/>
                  </a:ext>
                </a:extLst>
              </p:cNvPr>
              <p:cNvSpPr>
                <a:spLocks/>
              </p:cNvSpPr>
              <p:nvPr/>
            </p:nvSpPr>
            <p:spPr bwMode="auto">
              <a:xfrm>
                <a:off x="5979136" y="5336616"/>
                <a:ext cx="6209689" cy="1799068"/>
              </a:xfrm>
              <a:custGeom>
                <a:avLst/>
                <a:gdLst>
                  <a:gd name="T0" fmla="*/ 9 w 1001"/>
                  <a:gd name="T1" fmla="*/ 110 h 290"/>
                  <a:gd name="T2" fmla="*/ 32 w 1001"/>
                  <a:gd name="T3" fmla="*/ 224 h 290"/>
                  <a:gd name="T4" fmla="*/ 4 w 1001"/>
                  <a:gd name="T5" fmla="*/ 277 h 290"/>
                  <a:gd name="T6" fmla="*/ 10 w 1001"/>
                  <a:gd name="T7" fmla="*/ 290 h 290"/>
                  <a:gd name="T8" fmla="*/ 954 w 1001"/>
                  <a:gd name="T9" fmla="*/ 290 h 290"/>
                  <a:gd name="T10" fmla="*/ 962 w 1001"/>
                  <a:gd name="T11" fmla="*/ 285 h 290"/>
                  <a:gd name="T12" fmla="*/ 981 w 1001"/>
                  <a:gd name="T13" fmla="*/ 6 h 290"/>
                  <a:gd name="T14" fmla="*/ 973 w 1001"/>
                  <a:gd name="T15" fmla="*/ 0 h 290"/>
                  <a:gd name="T16" fmla="*/ 39 w 1001"/>
                  <a:gd name="T17" fmla="*/ 0 h 290"/>
                  <a:gd name="T18" fmla="*/ 31 w 1001"/>
                  <a:gd name="T19" fmla="*/ 5 h 290"/>
                  <a:gd name="T20" fmla="*/ 9 w 1001"/>
                  <a:gd name="T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1" h="290">
                    <a:moveTo>
                      <a:pt x="9" y="110"/>
                    </a:moveTo>
                    <a:cubicBezTo>
                      <a:pt x="3" y="160"/>
                      <a:pt x="35" y="195"/>
                      <a:pt x="32" y="224"/>
                    </a:cubicBezTo>
                    <a:cubicBezTo>
                      <a:pt x="30" y="240"/>
                      <a:pt x="19" y="258"/>
                      <a:pt x="4" y="277"/>
                    </a:cubicBezTo>
                    <a:cubicBezTo>
                      <a:pt x="0" y="283"/>
                      <a:pt x="4" y="290"/>
                      <a:pt x="10" y="290"/>
                    </a:cubicBezTo>
                    <a:cubicBezTo>
                      <a:pt x="954" y="290"/>
                      <a:pt x="954" y="290"/>
                      <a:pt x="954" y="290"/>
                    </a:cubicBezTo>
                    <a:cubicBezTo>
                      <a:pt x="958" y="290"/>
                      <a:pt x="961" y="288"/>
                      <a:pt x="962" y="285"/>
                    </a:cubicBezTo>
                    <a:cubicBezTo>
                      <a:pt x="984" y="219"/>
                      <a:pt x="1001" y="110"/>
                      <a:pt x="981" y="6"/>
                    </a:cubicBezTo>
                    <a:cubicBezTo>
                      <a:pt x="980" y="2"/>
                      <a:pt x="977" y="0"/>
                      <a:pt x="973" y="0"/>
                    </a:cubicBezTo>
                    <a:cubicBezTo>
                      <a:pt x="39" y="0"/>
                      <a:pt x="39" y="0"/>
                      <a:pt x="39" y="0"/>
                    </a:cubicBezTo>
                    <a:cubicBezTo>
                      <a:pt x="35" y="0"/>
                      <a:pt x="32" y="2"/>
                      <a:pt x="31" y="5"/>
                    </a:cubicBezTo>
                    <a:cubicBezTo>
                      <a:pt x="19" y="43"/>
                      <a:pt x="12" y="79"/>
                      <a:pt x="9" y="1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pPr defTabSz="228600"/>
                <a:endParaRPr lang="en-US" sz="3598">
                  <a:solidFill>
                    <a:srgbClr val="323232"/>
                  </a:solidFill>
                  <a:latin typeface="Source Sans Pro Light"/>
                </a:endParaRPr>
              </a:p>
            </p:txBody>
          </p:sp>
          <p:sp>
            <p:nvSpPr>
              <p:cNvPr id="38" name="Freeform 30">
                <a:extLst>
                  <a:ext uri="{FF2B5EF4-FFF2-40B4-BE49-F238E27FC236}">
                    <a16:creationId xmlns:a16="http://schemas.microsoft.com/office/drawing/2014/main" id="{8D6E2287-FA4E-4389-B4C1-92E8CF415D2B}"/>
                  </a:ext>
                </a:extLst>
              </p:cNvPr>
              <p:cNvSpPr>
                <a:spLocks/>
              </p:cNvSpPr>
              <p:nvPr/>
            </p:nvSpPr>
            <p:spPr bwMode="auto">
              <a:xfrm>
                <a:off x="6233984" y="3227188"/>
                <a:ext cx="5793355" cy="2003452"/>
              </a:xfrm>
              <a:custGeom>
                <a:avLst/>
                <a:gdLst>
                  <a:gd name="T0" fmla="*/ 775 w 934"/>
                  <a:gd name="T1" fmla="*/ 115 h 323"/>
                  <a:gd name="T2" fmla="*/ 202 w 934"/>
                  <a:gd name="T3" fmla="*/ 85 h 323"/>
                  <a:gd name="T4" fmla="*/ 2 w 934"/>
                  <a:gd name="T5" fmla="*/ 312 h 323"/>
                  <a:gd name="T6" fmla="*/ 9 w 934"/>
                  <a:gd name="T7" fmla="*/ 323 h 323"/>
                  <a:gd name="T8" fmla="*/ 925 w 934"/>
                  <a:gd name="T9" fmla="*/ 323 h 323"/>
                  <a:gd name="T10" fmla="*/ 932 w 934"/>
                  <a:gd name="T11" fmla="*/ 313 h 323"/>
                  <a:gd name="T12" fmla="*/ 775 w 934"/>
                  <a:gd name="T13" fmla="*/ 115 h 323"/>
                </a:gdLst>
                <a:ahLst/>
                <a:cxnLst>
                  <a:cxn ang="0">
                    <a:pos x="T0" y="T1"/>
                  </a:cxn>
                  <a:cxn ang="0">
                    <a:pos x="T2" y="T3"/>
                  </a:cxn>
                  <a:cxn ang="0">
                    <a:pos x="T4" y="T5"/>
                  </a:cxn>
                  <a:cxn ang="0">
                    <a:pos x="T6" y="T7"/>
                  </a:cxn>
                  <a:cxn ang="0">
                    <a:pos x="T8" y="T9"/>
                  </a:cxn>
                  <a:cxn ang="0">
                    <a:pos x="T10" y="T11"/>
                  </a:cxn>
                  <a:cxn ang="0">
                    <a:pos x="T12" y="T13"/>
                  </a:cxn>
                </a:cxnLst>
                <a:rect l="0" t="0" r="r" b="b"/>
                <a:pathLst>
                  <a:path w="934" h="323">
                    <a:moveTo>
                      <a:pt x="775" y="115"/>
                    </a:moveTo>
                    <a:cubicBezTo>
                      <a:pt x="548" y="0"/>
                      <a:pt x="322" y="22"/>
                      <a:pt x="202" y="85"/>
                    </a:cubicBezTo>
                    <a:cubicBezTo>
                      <a:pt x="94" y="141"/>
                      <a:pt x="34" y="228"/>
                      <a:pt x="2" y="312"/>
                    </a:cubicBezTo>
                    <a:cubicBezTo>
                      <a:pt x="0" y="317"/>
                      <a:pt x="3" y="323"/>
                      <a:pt x="9" y="323"/>
                    </a:cubicBezTo>
                    <a:cubicBezTo>
                      <a:pt x="925" y="323"/>
                      <a:pt x="925" y="323"/>
                      <a:pt x="925" y="323"/>
                    </a:cubicBezTo>
                    <a:cubicBezTo>
                      <a:pt x="930" y="323"/>
                      <a:pt x="934" y="318"/>
                      <a:pt x="932" y="313"/>
                    </a:cubicBezTo>
                    <a:cubicBezTo>
                      <a:pt x="910" y="233"/>
                      <a:pt x="863" y="159"/>
                      <a:pt x="775" y="115"/>
                    </a:cubicBezTo>
                    <a:close/>
                  </a:path>
                </a:pathLst>
              </a:custGeom>
              <a:solidFill>
                <a:schemeClr val="accent1"/>
              </a:solidFill>
              <a:ln>
                <a:noFill/>
              </a:ln>
            </p:spPr>
            <p:txBody>
              <a:bodyPr vert="horz" wrap="square" lIns="91416" tIns="45708" rIns="91416" bIns="45708" numCol="1" anchor="t" anchorCtr="0" compatLnSpc="1">
                <a:prstTxWarp prst="textNoShape">
                  <a:avLst/>
                </a:prstTxWarp>
              </a:bodyPr>
              <a:lstStyle/>
              <a:p>
                <a:pPr defTabSz="228600"/>
                <a:endParaRPr lang="en-US" sz="3598">
                  <a:solidFill>
                    <a:srgbClr val="323232"/>
                  </a:solidFill>
                  <a:latin typeface="Source Sans Pro Light"/>
                </a:endParaRPr>
              </a:p>
            </p:txBody>
          </p:sp>
        </p:grpSp>
        <p:sp>
          <p:nvSpPr>
            <p:cNvPr id="27" name="Rectangle 32">
              <a:extLst>
                <a:ext uri="{FF2B5EF4-FFF2-40B4-BE49-F238E27FC236}">
                  <a16:creationId xmlns:a16="http://schemas.microsoft.com/office/drawing/2014/main" id="{424016AF-E10A-40D1-8683-D54E01D5DD1F}"/>
                </a:ext>
              </a:extLst>
            </p:cNvPr>
            <p:cNvSpPr>
              <a:spLocks noChangeArrowheads="1"/>
            </p:cNvSpPr>
            <p:nvPr/>
          </p:nvSpPr>
          <p:spPr bwMode="auto">
            <a:xfrm>
              <a:off x="5125865" y="1658547"/>
              <a:ext cx="1246365" cy="31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Bef>
                  <a:spcPct val="0"/>
                </a:spcBef>
                <a:spcAft>
                  <a:spcPct val="0"/>
                </a:spcAft>
                <a:defRPr>
                  <a:solidFill>
                    <a:schemeClr val="tx1"/>
                  </a:solidFill>
                  <a:latin typeface="Calibri" panose="020F0502020204030204" pitchFamily="34" charset="0"/>
                </a:defRPr>
              </a:lvl6pPr>
              <a:lvl7pPr eaLnBrk="0" fontAlgn="base" hangingPunct="0">
                <a:spcBef>
                  <a:spcPct val="0"/>
                </a:spcBef>
                <a:spcAft>
                  <a:spcPct val="0"/>
                </a:spcAft>
                <a:defRPr>
                  <a:solidFill>
                    <a:schemeClr val="tx1"/>
                  </a:solidFill>
                  <a:latin typeface="Calibri" panose="020F0502020204030204" pitchFamily="34" charset="0"/>
                </a:defRPr>
              </a:lvl7pPr>
              <a:lvl8pPr eaLnBrk="0" fontAlgn="base" hangingPunct="0">
                <a:spcBef>
                  <a:spcPct val="0"/>
                </a:spcBef>
                <a:spcAft>
                  <a:spcPct val="0"/>
                </a:spcAft>
                <a:defRPr>
                  <a:solidFill>
                    <a:schemeClr val="tx1"/>
                  </a:solidFill>
                  <a:latin typeface="Calibri" panose="020F0502020204030204" pitchFamily="34" charset="0"/>
                </a:defRPr>
              </a:lvl8pPr>
              <a:lvl9pPr eaLnBrk="0" fontAlgn="base" hangingPunct="0">
                <a:spcBef>
                  <a:spcPct val="0"/>
                </a:spcBef>
                <a:spcAft>
                  <a:spcPct val="0"/>
                </a:spcAft>
                <a:defRPr>
                  <a:solidFill>
                    <a:schemeClr val="tx1"/>
                  </a:solidFill>
                  <a:latin typeface="Calibri" panose="020F0502020204030204" pitchFamily="34" charset="0"/>
                </a:defRPr>
              </a:lvl9pPr>
            </a:lstStyle>
            <a:p>
              <a:pPr algn="ctr" defTabSz="914172" eaLnBrk="0" fontAlgn="base" hangingPunct="0">
                <a:spcBef>
                  <a:spcPct val="0"/>
                </a:spcBef>
                <a:spcAft>
                  <a:spcPct val="0"/>
                </a:spcAft>
              </a:pPr>
              <a:r>
                <a:rPr lang="en-US" altLang="en-US" sz="4000" b="1" spc="-75" dirty="0">
                  <a:solidFill>
                    <a:srgbClr val="F7F7F7">
                      <a:lumMod val="95000"/>
                    </a:srgbClr>
                  </a:solidFill>
                  <a:latin typeface="Source Sans Pro Semibold"/>
                </a:rPr>
                <a:t>Awareness</a:t>
              </a:r>
            </a:p>
          </p:txBody>
        </p:sp>
        <p:sp>
          <p:nvSpPr>
            <p:cNvPr id="28" name="Rectangle 33">
              <a:extLst>
                <a:ext uri="{FF2B5EF4-FFF2-40B4-BE49-F238E27FC236}">
                  <a16:creationId xmlns:a16="http://schemas.microsoft.com/office/drawing/2014/main" id="{6864E458-F9E0-4A40-8B85-6D617EC11802}"/>
                </a:ext>
              </a:extLst>
            </p:cNvPr>
            <p:cNvSpPr>
              <a:spLocks noChangeArrowheads="1"/>
            </p:cNvSpPr>
            <p:nvPr/>
          </p:nvSpPr>
          <p:spPr bwMode="auto">
            <a:xfrm>
              <a:off x="5135711" y="3917276"/>
              <a:ext cx="1226673" cy="31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Bef>
                  <a:spcPct val="0"/>
                </a:spcBef>
                <a:spcAft>
                  <a:spcPct val="0"/>
                </a:spcAft>
                <a:defRPr>
                  <a:solidFill>
                    <a:schemeClr val="tx1"/>
                  </a:solidFill>
                  <a:latin typeface="Calibri" panose="020F0502020204030204" pitchFamily="34" charset="0"/>
                </a:defRPr>
              </a:lvl6pPr>
              <a:lvl7pPr eaLnBrk="0" fontAlgn="base" hangingPunct="0">
                <a:spcBef>
                  <a:spcPct val="0"/>
                </a:spcBef>
                <a:spcAft>
                  <a:spcPct val="0"/>
                </a:spcAft>
                <a:defRPr>
                  <a:solidFill>
                    <a:schemeClr val="tx1"/>
                  </a:solidFill>
                  <a:latin typeface="Calibri" panose="020F0502020204030204" pitchFamily="34" charset="0"/>
                </a:defRPr>
              </a:lvl7pPr>
              <a:lvl8pPr eaLnBrk="0" fontAlgn="base" hangingPunct="0">
                <a:spcBef>
                  <a:spcPct val="0"/>
                </a:spcBef>
                <a:spcAft>
                  <a:spcPct val="0"/>
                </a:spcAft>
                <a:defRPr>
                  <a:solidFill>
                    <a:schemeClr val="tx1"/>
                  </a:solidFill>
                  <a:latin typeface="Calibri" panose="020F0502020204030204" pitchFamily="34" charset="0"/>
                </a:defRPr>
              </a:lvl8pPr>
              <a:lvl9pPr eaLnBrk="0" fontAlgn="base" hangingPunct="0">
                <a:spcBef>
                  <a:spcPct val="0"/>
                </a:spcBef>
                <a:spcAft>
                  <a:spcPct val="0"/>
                </a:spcAft>
                <a:defRPr>
                  <a:solidFill>
                    <a:schemeClr val="tx1"/>
                  </a:solidFill>
                  <a:latin typeface="Calibri" panose="020F0502020204030204" pitchFamily="34" charset="0"/>
                </a:defRPr>
              </a:lvl9pPr>
            </a:lstStyle>
            <a:p>
              <a:pPr algn="ctr" defTabSz="914172" eaLnBrk="0" fontAlgn="base" hangingPunct="0">
                <a:spcBef>
                  <a:spcPct val="0"/>
                </a:spcBef>
                <a:spcAft>
                  <a:spcPct val="0"/>
                </a:spcAft>
              </a:pPr>
              <a:r>
                <a:rPr lang="en-US" altLang="en-US" sz="4000" b="1" spc="-75" dirty="0">
                  <a:solidFill>
                    <a:srgbClr val="F7F7F7">
                      <a:lumMod val="95000"/>
                    </a:srgbClr>
                  </a:solidFill>
                  <a:latin typeface="Source Sans Pro Semibold"/>
                </a:rPr>
                <a:t>Loyalty</a:t>
              </a:r>
            </a:p>
          </p:txBody>
        </p:sp>
        <p:sp>
          <p:nvSpPr>
            <p:cNvPr id="29" name="Rectangle 34">
              <a:extLst>
                <a:ext uri="{FF2B5EF4-FFF2-40B4-BE49-F238E27FC236}">
                  <a16:creationId xmlns:a16="http://schemas.microsoft.com/office/drawing/2014/main" id="{B0929547-852F-4A6A-9624-B683469E3EC4}"/>
                </a:ext>
              </a:extLst>
            </p:cNvPr>
            <p:cNvSpPr>
              <a:spLocks noChangeArrowheads="1"/>
            </p:cNvSpPr>
            <p:nvPr/>
          </p:nvSpPr>
          <p:spPr bwMode="auto">
            <a:xfrm>
              <a:off x="5065308" y="2739016"/>
              <a:ext cx="1367478" cy="31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Bef>
                  <a:spcPct val="0"/>
                </a:spcBef>
                <a:spcAft>
                  <a:spcPct val="0"/>
                </a:spcAft>
                <a:defRPr>
                  <a:solidFill>
                    <a:schemeClr val="tx1"/>
                  </a:solidFill>
                  <a:latin typeface="Calibri" panose="020F0502020204030204" pitchFamily="34" charset="0"/>
                </a:defRPr>
              </a:lvl6pPr>
              <a:lvl7pPr eaLnBrk="0" fontAlgn="base" hangingPunct="0">
                <a:spcBef>
                  <a:spcPct val="0"/>
                </a:spcBef>
                <a:spcAft>
                  <a:spcPct val="0"/>
                </a:spcAft>
                <a:defRPr>
                  <a:solidFill>
                    <a:schemeClr val="tx1"/>
                  </a:solidFill>
                  <a:latin typeface="Calibri" panose="020F0502020204030204" pitchFamily="34" charset="0"/>
                </a:defRPr>
              </a:lvl7pPr>
              <a:lvl8pPr eaLnBrk="0" fontAlgn="base" hangingPunct="0">
                <a:spcBef>
                  <a:spcPct val="0"/>
                </a:spcBef>
                <a:spcAft>
                  <a:spcPct val="0"/>
                </a:spcAft>
                <a:defRPr>
                  <a:solidFill>
                    <a:schemeClr val="tx1"/>
                  </a:solidFill>
                  <a:latin typeface="Calibri" panose="020F0502020204030204" pitchFamily="34" charset="0"/>
                </a:defRPr>
              </a:lvl8pPr>
              <a:lvl9pPr eaLnBrk="0" fontAlgn="base" hangingPunct="0">
                <a:spcBef>
                  <a:spcPct val="0"/>
                </a:spcBef>
                <a:spcAft>
                  <a:spcPct val="0"/>
                </a:spcAft>
                <a:defRPr>
                  <a:solidFill>
                    <a:schemeClr val="tx1"/>
                  </a:solidFill>
                  <a:latin typeface="Calibri" panose="020F0502020204030204" pitchFamily="34" charset="0"/>
                </a:defRPr>
              </a:lvl9pPr>
            </a:lstStyle>
            <a:p>
              <a:pPr algn="ctr" defTabSz="914172" eaLnBrk="0" fontAlgn="base" hangingPunct="0">
                <a:spcBef>
                  <a:spcPct val="0"/>
                </a:spcBef>
                <a:spcAft>
                  <a:spcPct val="0"/>
                </a:spcAft>
              </a:pPr>
              <a:r>
                <a:rPr lang="en-US" altLang="en-US" sz="4000" b="1" spc="-75" dirty="0">
                  <a:solidFill>
                    <a:srgbClr val="F7F7F7">
                      <a:lumMod val="95000"/>
                    </a:srgbClr>
                  </a:solidFill>
                  <a:latin typeface="Source Sans Pro Semibold"/>
                </a:rPr>
                <a:t>Engagement</a:t>
              </a:r>
            </a:p>
          </p:txBody>
        </p:sp>
        <p:sp>
          <p:nvSpPr>
            <p:cNvPr id="33" name="Rectangle 33">
              <a:extLst>
                <a:ext uri="{FF2B5EF4-FFF2-40B4-BE49-F238E27FC236}">
                  <a16:creationId xmlns:a16="http://schemas.microsoft.com/office/drawing/2014/main" id="{0C82B18B-4F5A-4B9C-8B60-4189243688FF}"/>
                </a:ext>
              </a:extLst>
            </p:cNvPr>
            <p:cNvSpPr>
              <a:spLocks noChangeArrowheads="1"/>
            </p:cNvSpPr>
            <p:nvPr/>
          </p:nvSpPr>
          <p:spPr bwMode="auto">
            <a:xfrm>
              <a:off x="5210958" y="4905719"/>
              <a:ext cx="1076181" cy="31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Bef>
                  <a:spcPct val="0"/>
                </a:spcBef>
                <a:spcAft>
                  <a:spcPct val="0"/>
                </a:spcAft>
                <a:defRPr>
                  <a:solidFill>
                    <a:schemeClr val="tx1"/>
                  </a:solidFill>
                  <a:latin typeface="Calibri" panose="020F0502020204030204" pitchFamily="34" charset="0"/>
                </a:defRPr>
              </a:lvl6pPr>
              <a:lvl7pPr eaLnBrk="0" fontAlgn="base" hangingPunct="0">
                <a:spcBef>
                  <a:spcPct val="0"/>
                </a:spcBef>
                <a:spcAft>
                  <a:spcPct val="0"/>
                </a:spcAft>
                <a:defRPr>
                  <a:solidFill>
                    <a:schemeClr val="tx1"/>
                  </a:solidFill>
                  <a:latin typeface="Calibri" panose="020F0502020204030204" pitchFamily="34" charset="0"/>
                </a:defRPr>
              </a:lvl7pPr>
              <a:lvl8pPr eaLnBrk="0" fontAlgn="base" hangingPunct="0">
                <a:spcBef>
                  <a:spcPct val="0"/>
                </a:spcBef>
                <a:spcAft>
                  <a:spcPct val="0"/>
                </a:spcAft>
                <a:defRPr>
                  <a:solidFill>
                    <a:schemeClr val="tx1"/>
                  </a:solidFill>
                  <a:latin typeface="Calibri" panose="020F0502020204030204" pitchFamily="34" charset="0"/>
                </a:defRPr>
              </a:lvl8pPr>
              <a:lvl9pPr eaLnBrk="0" fontAlgn="base" hangingPunct="0">
                <a:spcBef>
                  <a:spcPct val="0"/>
                </a:spcBef>
                <a:spcAft>
                  <a:spcPct val="0"/>
                </a:spcAft>
                <a:defRPr>
                  <a:solidFill>
                    <a:schemeClr val="tx1"/>
                  </a:solidFill>
                  <a:latin typeface="Calibri" panose="020F0502020204030204" pitchFamily="34" charset="0"/>
                </a:defRPr>
              </a:lvl9pPr>
            </a:lstStyle>
            <a:p>
              <a:pPr algn="ctr" defTabSz="914172" eaLnBrk="0" fontAlgn="base" hangingPunct="0">
                <a:spcBef>
                  <a:spcPct val="0"/>
                </a:spcBef>
                <a:spcAft>
                  <a:spcPct val="0"/>
                </a:spcAft>
              </a:pPr>
              <a:r>
                <a:rPr lang="en-US" altLang="en-US" sz="4000" b="1" spc="-75" dirty="0">
                  <a:solidFill>
                    <a:srgbClr val="F7F7F7">
                      <a:lumMod val="95000"/>
                    </a:srgbClr>
                  </a:solidFill>
                  <a:latin typeface="Source Sans Pro Semibold"/>
                </a:rPr>
                <a:t>Advocacy</a:t>
              </a:r>
            </a:p>
          </p:txBody>
        </p:sp>
      </p:grpSp>
      <p:grpSp>
        <p:nvGrpSpPr>
          <p:cNvPr id="6" name="Group 5">
            <a:extLst>
              <a:ext uri="{FF2B5EF4-FFF2-40B4-BE49-F238E27FC236}">
                <a16:creationId xmlns:a16="http://schemas.microsoft.com/office/drawing/2014/main" id="{87FA113D-A785-480B-8BFA-13AEBDD657CA}"/>
              </a:ext>
            </a:extLst>
          </p:cNvPr>
          <p:cNvGrpSpPr/>
          <p:nvPr/>
        </p:nvGrpSpPr>
        <p:grpSpPr>
          <a:xfrm>
            <a:off x="12399069" y="3318700"/>
            <a:ext cx="11595950" cy="2621389"/>
            <a:chOff x="12399069" y="2817251"/>
            <a:chExt cx="11595950" cy="2621389"/>
          </a:xfrm>
        </p:grpSpPr>
        <p:sp>
          <p:nvSpPr>
            <p:cNvPr id="39" name="Rectangle 38">
              <a:extLst>
                <a:ext uri="{FF2B5EF4-FFF2-40B4-BE49-F238E27FC236}">
                  <a16:creationId xmlns:a16="http://schemas.microsoft.com/office/drawing/2014/main" id="{6B0E281F-A8F9-4BA8-AD66-C30C3B7F153A}"/>
                </a:ext>
              </a:extLst>
            </p:cNvPr>
            <p:cNvSpPr/>
            <p:nvPr/>
          </p:nvSpPr>
          <p:spPr>
            <a:xfrm>
              <a:off x="12399069" y="2945650"/>
              <a:ext cx="11595950" cy="2492990"/>
            </a:xfrm>
            <a:prstGeom prst="rect">
              <a:avLst/>
            </a:prstGeom>
          </p:spPr>
          <p:txBody>
            <a:bodyPr wrap="square">
              <a:spAutoFit/>
            </a:bodyPr>
            <a:lstStyle/>
            <a:p>
              <a:br>
                <a:rPr lang="en-GB" sz="2800" dirty="0"/>
              </a:br>
              <a:r>
                <a:rPr lang="en-GB" sz="3200" b="1" dirty="0" err="1"/>
                <a:t>Youtube</a:t>
              </a:r>
              <a:r>
                <a:rPr lang="en-GB" sz="3200" b="1" dirty="0"/>
                <a:t> views: </a:t>
              </a:r>
              <a:r>
                <a:rPr lang="en-GB" sz="3200" dirty="0"/>
                <a:t>6 million</a:t>
              </a:r>
            </a:p>
            <a:p>
              <a:r>
                <a:rPr lang="en-GB" sz="3200" b="1" dirty="0"/>
                <a:t>Facebook views:</a:t>
              </a:r>
              <a:r>
                <a:rPr lang="en-GB" sz="3200" dirty="0"/>
                <a:t> 3 million </a:t>
              </a:r>
            </a:p>
            <a:p>
              <a:r>
                <a:rPr lang="en-GB" sz="3200" b="1" dirty="0"/>
                <a:t>Twitter views</a:t>
              </a:r>
              <a:r>
                <a:rPr lang="en-GB" sz="3200" dirty="0"/>
                <a:t>: 100,000 </a:t>
              </a:r>
            </a:p>
            <a:p>
              <a:r>
                <a:rPr lang="en-GB" sz="3200" b="1" dirty="0"/>
                <a:t>Instagram views:</a:t>
              </a:r>
              <a:r>
                <a:rPr lang="en-GB" sz="3200" dirty="0"/>
                <a:t> 20,000</a:t>
              </a:r>
            </a:p>
          </p:txBody>
        </p:sp>
        <p:sp>
          <p:nvSpPr>
            <p:cNvPr id="40" name="Rectangle 39">
              <a:extLst>
                <a:ext uri="{FF2B5EF4-FFF2-40B4-BE49-F238E27FC236}">
                  <a16:creationId xmlns:a16="http://schemas.microsoft.com/office/drawing/2014/main" id="{AEA738F9-ED15-42FA-80B0-FA2B593C05CD}"/>
                </a:ext>
              </a:extLst>
            </p:cNvPr>
            <p:cNvSpPr/>
            <p:nvPr/>
          </p:nvSpPr>
          <p:spPr>
            <a:xfrm>
              <a:off x="12399069" y="2817251"/>
              <a:ext cx="11595950" cy="646331"/>
            </a:xfrm>
            <a:prstGeom prst="rect">
              <a:avLst/>
            </a:prstGeom>
          </p:spPr>
          <p:txBody>
            <a:bodyPr wrap="square" anchor="t">
              <a:spAutoFit/>
            </a:bodyPr>
            <a:lstStyle/>
            <a:p>
              <a:pPr defTabSz="228600"/>
              <a:r>
                <a:rPr lang="en-GB" sz="3600" b="1" dirty="0">
                  <a:solidFill>
                    <a:schemeClr val="accent1"/>
                  </a:solidFill>
                  <a:latin typeface="Source Sans Pro Semibold"/>
                </a:rPr>
                <a:t>Awareness</a:t>
              </a:r>
            </a:p>
          </p:txBody>
        </p:sp>
      </p:grpSp>
      <p:grpSp>
        <p:nvGrpSpPr>
          <p:cNvPr id="5" name="Group 4">
            <a:extLst>
              <a:ext uri="{FF2B5EF4-FFF2-40B4-BE49-F238E27FC236}">
                <a16:creationId xmlns:a16="http://schemas.microsoft.com/office/drawing/2014/main" id="{CAF5DDCF-AACE-4B0E-8C2A-F1C959AAE880}"/>
              </a:ext>
            </a:extLst>
          </p:cNvPr>
          <p:cNvGrpSpPr/>
          <p:nvPr/>
        </p:nvGrpSpPr>
        <p:grpSpPr>
          <a:xfrm>
            <a:off x="12399069" y="6061369"/>
            <a:ext cx="11595950" cy="2462213"/>
            <a:chOff x="12399069" y="5422781"/>
            <a:chExt cx="11595950" cy="2462213"/>
          </a:xfrm>
        </p:grpSpPr>
        <p:sp>
          <p:nvSpPr>
            <p:cNvPr id="41" name="Rectangle 40">
              <a:extLst>
                <a:ext uri="{FF2B5EF4-FFF2-40B4-BE49-F238E27FC236}">
                  <a16:creationId xmlns:a16="http://schemas.microsoft.com/office/drawing/2014/main" id="{0CBD3BA3-501F-46F2-A039-3DAA27BC16C5}"/>
                </a:ext>
              </a:extLst>
            </p:cNvPr>
            <p:cNvSpPr/>
            <p:nvPr/>
          </p:nvSpPr>
          <p:spPr>
            <a:xfrm>
              <a:off x="12399069" y="6069112"/>
              <a:ext cx="11595950" cy="1815882"/>
            </a:xfrm>
            <a:prstGeom prst="rect">
              <a:avLst/>
            </a:prstGeom>
          </p:spPr>
          <p:txBody>
            <a:bodyPr wrap="square">
              <a:spAutoFit/>
            </a:bodyPr>
            <a:lstStyle/>
            <a:p>
              <a:pPr defTabSz="228600"/>
              <a:r>
                <a:rPr lang="en-GB" sz="2800" b="1" dirty="0">
                  <a:solidFill>
                    <a:srgbClr val="323232"/>
                  </a:solidFill>
                  <a:latin typeface="Source Sans Pro Light"/>
                </a:rPr>
                <a:t>App Downloads: </a:t>
              </a:r>
              <a:r>
                <a:rPr lang="en-GB" sz="2800" dirty="0">
                  <a:solidFill>
                    <a:srgbClr val="323232"/>
                  </a:solidFill>
                  <a:latin typeface="Source Sans Pro Light"/>
                </a:rPr>
                <a:t>187,831 </a:t>
              </a:r>
            </a:p>
            <a:p>
              <a:pPr defTabSz="228600"/>
              <a:r>
                <a:rPr lang="en-GB" sz="2800" b="1" dirty="0">
                  <a:solidFill>
                    <a:srgbClr val="323232"/>
                  </a:solidFill>
                  <a:latin typeface="Source Sans Pro Light"/>
                </a:rPr>
                <a:t>Comments: </a:t>
              </a:r>
              <a:r>
                <a:rPr lang="en-GB" sz="2800" dirty="0">
                  <a:solidFill>
                    <a:srgbClr val="323232"/>
                  </a:solidFill>
                  <a:latin typeface="Source Sans Pro Light"/>
                </a:rPr>
                <a:t>75,0000</a:t>
              </a:r>
            </a:p>
            <a:p>
              <a:pPr defTabSz="228600"/>
              <a:r>
                <a:rPr lang="en-GB" sz="2800" b="1" dirty="0">
                  <a:solidFill>
                    <a:srgbClr val="323232"/>
                  </a:solidFill>
                  <a:latin typeface="Source Sans Pro Light"/>
                </a:rPr>
                <a:t>Upvotes</a:t>
              </a:r>
              <a:r>
                <a:rPr lang="en-GB" sz="2800" dirty="0">
                  <a:solidFill>
                    <a:srgbClr val="323232"/>
                  </a:solidFill>
                  <a:latin typeface="Source Sans Pro Light"/>
                </a:rPr>
                <a:t>: 90%</a:t>
              </a:r>
            </a:p>
            <a:p>
              <a:pPr defTabSz="228600"/>
              <a:r>
                <a:rPr lang="en-GB" sz="2800" b="1" dirty="0">
                  <a:solidFill>
                    <a:srgbClr val="323232"/>
                  </a:solidFill>
                  <a:latin typeface="Source Sans Pro Light"/>
                </a:rPr>
                <a:t>Follower growth: </a:t>
              </a:r>
              <a:r>
                <a:rPr lang="en-GB" sz="2800" dirty="0">
                  <a:solidFill>
                    <a:srgbClr val="323232"/>
                  </a:solidFill>
                  <a:latin typeface="Source Sans Pro Light"/>
                </a:rPr>
                <a:t>75K </a:t>
              </a:r>
              <a:r>
                <a:rPr lang="en-GB" sz="2800" dirty="0" err="1">
                  <a:solidFill>
                    <a:srgbClr val="323232"/>
                  </a:solidFill>
                  <a:latin typeface="Source Sans Pro Light"/>
                </a:rPr>
                <a:t>Youtube</a:t>
              </a:r>
              <a:r>
                <a:rPr lang="en-GB" sz="2800" dirty="0">
                  <a:solidFill>
                    <a:srgbClr val="323232"/>
                  </a:solidFill>
                  <a:latin typeface="Source Sans Pro Light"/>
                </a:rPr>
                <a:t> / 55K on Instagram / 180K followers.  </a:t>
              </a:r>
            </a:p>
          </p:txBody>
        </p:sp>
        <p:sp>
          <p:nvSpPr>
            <p:cNvPr id="42" name="Rectangle 41">
              <a:extLst>
                <a:ext uri="{FF2B5EF4-FFF2-40B4-BE49-F238E27FC236}">
                  <a16:creationId xmlns:a16="http://schemas.microsoft.com/office/drawing/2014/main" id="{39B175AD-5072-4CE0-B070-0560FBC51309}"/>
                </a:ext>
              </a:extLst>
            </p:cNvPr>
            <p:cNvSpPr/>
            <p:nvPr/>
          </p:nvSpPr>
          <p:spPr>
            <a:xfrm>
              <a:off x="12399069" y="5422781"/>
              <a:ext cx="11595950" cy="646331"/>
            </a:xfrm>
            <a:prstGeom prst="rect">
              <a:avLst/>
            </a:prstGeom>
          </p:spPr>
          <p:txBody>
            <a:bodyPr wrap="square" anchor="t">
              <a:spAutoFit/>
            </a:bodyPr>
            <a:lstStyle/>
            <a:p>
              <a:pPr defTabSz="228600"/>
              <a:r>
                <a:rPr lang="en-GB" sz="3600" b="1" dirty="0">
                  <a:solidFill>
                    <a:schemeClr val="accent2"/>
                  </a:solidFill>
                  <a:latin typeface="Source Sans Pro Semibold"/>
                </a:rPr>
                <a:t>Engagement</a:t>
              </a:r>
            </a:p>
          </p:txBody>
        </p:sp>
      </p:grpSp>
      <p:grpSp>
        <p:nvGrpSpPr>
          <p:cNvPr id="4" name="Group 3">
            <a:extLst>
              <a:ext uri="{FF2B5EF4-FFF2-40B4-BE49-F238E27FC236}">
                <a16:creationId xmlns:a16="http://schemas.microsoft.com/office/drawing/2014/main" id="{6A055A70-FC3F-448D-874B-F7829053C06D}"/>
              </a:ext>
            </a:extLst>
          </p:cNvPr>
          <p:cNvGrpSpPr/>
          <p:nvPr/>
        </p:nvGrpSpPr>
        <p:grpSpPr>
          <a:xfrm>
            <a:off x="12399069" y="8644862"/>
            <a:ext cx="11595950" cy="1184830"/>
            <a:chOff x="12399069" y="7820138"/>
            <a:chExt cx="11595950" cy="1184830"/>
          </a:xfrm>
        </p:grpSpPr>
        <p:sp>
          <p:nvSpPr>
            <p:cNvPr id="43" name="Rectangle 42">
              <a:extLst>
                <a:ext uri="{FF2B5EF4-FFF2-40B4-BE49-F238E27FC236}">
                  <a16:creationId xmlns:a16="http://schemas.microsoft.com/office/drawing/2014/main" id="{5665550B-657A-4742-BB82-7AC3B05972F5}"/>
                </a:ext>
              </a:extLst>
            </p:cNvPr>
            <p:cNvSpPr/>
            <p:nvPr/>
          </p:nvSpPr>
          <p:spPr>
            <a:xfrm>
              <a:off x="12399069" y="8481748"/>
              <a:ext cx="11595950" cy="523220"/>
            </a:xfrm>
            <a:prstGeom prst="rect">
              <a:avLst/>
            </a:prstGeom>
          </p:spPr>
          <p:txBody>
            <a:bodyPr wrap="square">
              <a:spAutoFit/>
            </a:bodyPr>
            <a:lstStyle/>
            <a:p>
              <a:pPr defTabSz="228600"/>
              <a:r>
                <a:rPr lang="en-GB" sz="2800" b="1" dirty="0">
                  <a:solidFill>
                    <a:srgbClr val="323232"/>
                  </a:solidFill>
                  <a:latin typeface="Source Sans Pro Light"/>
                </a:rPr>
                <a:t>Power users: </a:t>
              </a:r>
              <a:r>
                <a:rPr lang="en-GB" sz="2800" dirty="0">
                  <a:solidFill>
                    <a:srgbClr val="323232"/>
                  </a:solidFill>
                  <a:latin typeface="Source Sans Pro Light"/>
                </a:rPr>
                <a:t>10% (18,731) </a:t>
              </a:r>
            </a:p>
          </p:txBody>
        </p:sp>
        <p:sp>
          <p:nvSpPr>
            <p:cNvPr id="44" name="Rectangle 43">
              <a:extLst>
                <a:ext uri="{FF2B5EF4-FFF2-40B4-BE49-F238E27FC236}">
                  <a16:creationId xmlns:a16="http://schemas.microsoft.com/office/drawing/2014/main" id="{E35C7743-DF52-46BC-A329-DDD3BDCD17E0}"/>
                </a:ext>
              </a:extLst>
            </p:cNvPr>
            <p:cNvSpPr/>
            <p:nvPr/>
          </p:nvSpPr>
          <p:spPr>
            <a:xfrm>
              <a:off x="12399069" y="7820138"/>
              <a:ext cx="11595950" cy="646331"/>
            </a:xfrm>
            <a:prstGeom prst="rect">
              <a:avLst/>
            </a:prstGeom>
          </p:spPr>
          <p:txBody>
            <a:bodyPr wrap="square" anchor="t">
              <a:spAutoFit/>
            </a:bodyPr>
            <a:lstStyle/>
            <a:p>
              <a:pPr defTabSz="228600"/>
              <a:r>
                <a:rPr lang="en-GB" sz="3600" b="1" dirty="0">
                  <a:solidFill>
                    <a:schemeClr val="accent3"/>
                  </a:solidFill>
                  <a:latin typeface="Source Sans Pro Semibold"/>
                </a:rPr>
                <a:t>Loyalty</a:t>
              </a:r>
            </a:p>
          </p:txBody>
        </p:sp>
      </p:grpSp>
      <p:grpSp>
        <p:nvGrpSpPr>
          <p:cNvPr id="7" name="Group 6">
            <a:extLst>
              <a:ext uri="{FF2B5EF4-FFF2-40B4-BE49-F238E27FC236}">
                <a16:creationId xmlns:a16="http://schemas.microsoft.com/office/drawing/2014/main" id="{AA45F187-A89A-4FC8-B076-A9709ED25014}"/>
              </a:ext>
            </a:extLst>
          </p:cNvPr>
          <p:cNvGrpSpPr/>
          <p:nvPr/>
        </p:nvGrpSpPr>
        <p:grpSpPr>
          <a:xfrm>
            <a:off x="12399069" y="10381860"/>
            <a:ext cx="11595950" cy="1118822"/>
            <a:chOff x="12399069" y="9880411"/>
            <a:chExt cx="11595950" cy="1118822"/>
          </a:xfrm>
        </p:grpSpPr>
        <p:sp>
          <p:nvSpPr>
            <p:cNvPr id="45" name="Rectangle 44">
              <a:extLst>
                <a:ext uri="{FF2B5EF4-FFF2-40B4-BE49-F238E27FC236}">
                  <a16:creationId xmlns:a16="http://schemas.microsoft.com/office/drawing/2014/main" id="{D7235E32-5303-4614-8CD8-D6A59DC76E01}"/>
                </a:ext>
              </a:extLst>
            </p:cNvPr>
            <p:cNvSpPr/>
            <p:nvPr/>
          </p:nvSpPr>
          <p:spPr>
            <a:xfrm>
              <a:off x="12399069" y="10476013"/>
              <a:ext cx="11595950" cy="523220"/>
            </a:xfrm>
            <a:prstGeom prst="rect">
              <a:avLst/>
            </a:prstGeom>
          </p:spPr>
          <p:txBody>
            <a:bodyPr wrap="square">
              <a:spAutoFit/>
            </a:bodyPr>
            <a:lstStyle/>
            <a:p>
              <a:pPr defTabSz="228600"/>
              <a:r>
                <a:rPr lang="en-GB" sz="2800" dirty="0">
                  <a:solidFill>
                    <a:srgbClr val="323232"/>
                  </a:solidFill>
                  <a:latin typeface="Source Sans Pro Light"/>
                </a:rPr>
                <a:t>Referrals: 15,000 (3 people each)  </a:t>
              </a:r>
            </a:p>
          </p:txBody>
        </p:sp>
        <p:sp>
          <p:nvSpPr>
            <p:cNvPr id="46" name="Rectangle 45">
              <a:extLst>
                <a:ext uri="{FF2B5EF4-FFF2-40B4-BE49-F238E27FC236}">
                  <a16:creationId xmlns:a16="http://schemas.microsoft.com/office/drawing/2014/main" id="{B8CE9CFE-193F-464D-9380-170187EC143E}"/>
                </a:ext>
              </a:extLst>
            </p:cNvPr>
            <p:cNvSpPr/>
            <p:nvPr/>
          </p:nvSpPr>
          <p:spPr>
            <a:xfrm>
              <a:off x="12399069" y="9880411"/>
              <a:ext cx="11595950" cy="646331"/>
            </a:xfrm>
            <a:prstGeom prst="rect">
              <a:avLst/>
            </a:prstGeom>
          </p:spPr>
          <p:txBody>
            <a:bodyPr wrap="square" anchor="t">
              <a:spAutoFit/>
            </a:bodyPr>
            <a:lstStyle/>
            <a:p>
              <a:pPr defTabSz="228600"/>
              <a:r>
                <a:rPr lang="en-GB" sz="3600" b="1" dirty="0">
                  <a:solidFill>
                    <a:schemeClr val="accent4"/>
                  </a:solidFill>
                  <a:latin typeface="Source Sans Pro Semibold"/>
                </a:rPr>
                <a:t>Advocacy</a:t>
              </a:r>
            </a:p>
          </p:txBody>
        </p:sp>
      </p:grpSp>
    </p:spTree>
    <p:extLst>
      <p:ext uri="{BB962C8B-B14F-4D97-AF65-F5344CB8AC3E}">
        <p14:creationId xmlns:p14="http://schemas.microsoft.com/office/powerpoint/2010/main" val="4133595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8D265B2-366A-47DC-9BA0-E5CD58309C63}"/>
              </a:ext>
            </a:extLst>
          </p:cNvPr>
          <p:cNvSpPr>
            <a:spLocks noGrp="1"/>
          </p:cNvSpPr>
          <p:nvPr>
            <p:ph type="body" sz="quarter" idx="16"/>
          </p:nvPr>
        </p:nvSpPr>
        <p:spPr>
          <a:xfrm>
            <a:off x="1838453" y="420623"/>
            <a:ext cx="1244187" cy="424732"/>
          </a:xfrm>
        </p:spPr>
        <p:txBody>
          <a:bodyPr/>
          <a:lstStyle/>
          <a:p>
            <a:r>
              <a:rPr lang="en-US" dirty="0"/>
              <a:t>impact</a:t>
            </a:r>
          </a:p>
        </p:txBody>
      </p:sp>
      <p:sp>
        <p:nvSpPr>
          <p:cNvPr id="4" name="Text Placeholder 1">
            <a:extLst>
              <a:ext uri="{FF2B5EF4-FFF2-40B4-BE49-F238E27FC236}">
                <a16:creationId xmlns:a16="http://schemas.microsoft.com/office/drawing/2014/main" id="{050C57B1-5D6A-41DA-A503-EC69601B2131}"/>
              </a:ext>
            </a:extLst>
          </p:cNvPr>
          <p:cNvSpPr txBox="1">
            <a:spLocks/>
          </p:cNvSpPr>
          <p:nvPr/>
        </p:nvSpPr>
        <p:spPr>
          <a:xfrm>
            <a:off x="1207008" y="1467853"/>
            <a:ext cx="21943565" cy="1804737"/>
          </a:xfrm>
          <a:prstGeom prst="rect">
            <a:avLst/>
          </a:prstGeom>
        </p:spPr>
        <p:txBody>
          <a:bodyPr vert="horz" lIns="0" tIns="0" rIns="0" bIns="0" rtlCol="0" anchor="ctr">
            <a:noAutofit/>
          </a:bodyPr>
          <a:lstStyle>
            <a:lvl1pPr marL="0" indent="0" algn="l" defTabSz="1828343" rtl="0" eaLnBrk="1" latinLnBrk="0" hangingPunct="1">
              <a:lnSpc>
                <a:spcPct val="90000"/>
              </a:lnSpc>
              <a:spcBef>
                <a:spcPts val="2000"/>
              </a:spcBef>
              <a:buFont typeface="Arial" panose="020B0604020202020204" pitchFamily="34" charset="0"/>
              <a:buNone/>
              <a:defRPr sz="8000" kern="1200" cap="all" spc="0" baseline="0">
                <a:solidFill>
                  <a:schemeClr val="tx1"/>
                </a:solidFill>
                <a:latin typeface="+mj-lt"/>
                <a:ea typeface="+mn-ea"/>
                <a:cs typeface="+mn-cs"/>
              </a:defRPr>
            </a:lvl1pPr>
            <a:lvl2pPr marL="1371257" indent="-457086" algn="ctr"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ctr"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t>within 1 year it is expected that the campaign will increase revenue by $9M at Canadian Tire</a:t>
            </a:r>
          </a:p>
        </p:txBody>
      </p:sp>
      <p:graphicFrame>
        <p:nvGraphicFramePr>
          <p:cNvPr id="9" name="Table 8">
            <a:extLst>
              <a:ext uri="{FF2B5EF4-FFF2-40B4-BE49-F238E27FC236}">
                <a16:creationId xmlns:a16="http://schemas.microsoft.com/office/drawing/2014/main" id="{4DB7002C-06EA-4A6F-9F97-846FFC084C1E}"/>
              </a:ext>
            </a:extLst>
          </p:cNvPr>
          <p:cNvGraphicFramePr>
            <a:graphicFrameLocks noGrp="1"/>
          </p:cNvGraphicFramePr>
          <p:nvPr>
            <p:extLst>
              <p:ext uri="{D42A27DB-BD31-4B8C-83A1-F6EECF244321}">
                <p14:modId xmlns:p14="http://schemas.microsoft.com/office/powerpoint/2010/main" val="1374499136"/>
              </p:ext>
            </p:extLst>
          </p:nvPr>
        </p:nvGraphicFramePr>
        <p:xfrm>
          <a:off x="1207008" y="9416949"/>
          <a:ext cx="18789476" cy="3547680"/>
        </p:xfrm>
        <a:graphic>
          <a:graphicData uri="http://schemas.openxmlformats.org/drawingml/2006/table">
            <a:tbl>
              <a:tblPr/>
              <a:tblGrid>
                <a:gridCol w="8394148">
                  <a:extLst>
                    <a:ext uri="{9D8B030D-6E8A-4147-A177-3AD203B41FA5}">
                      <a16:colId xmlns:a16="http://schemas.microsoft.com/office/drawing/2014/main" val="2018842485"/>
                    </a:ext>
                  </a:extLst>
                </a:gridCol>
                <a:gridCol w="3591310">
                  <a:extLst>
                    <a:ext uri="{9D8B030D-6E8A-4147-A177-3AD203B41FA5}">
                      <a16:colId xmlns:a16="http://schemas.microsoft.com/office/drawing/2014/main" val="3263574828"/>
                    </a:ext>
                  </a:extLst>
                </a:gridCol>
                <a:gridCol w="3194545">
                  <a:extLst>
                    <a:ext uri="{9D8B030D-6E8A-4147-A177-3AD203B41FA5}">
                      <a16:colId xmlns:a16="http://schemas.microsoft.com/office/drawing/2014/main" val="332337888"/>
                    </a:ext>
                  </a:extLst>
                </a:gridCol>
                <a:gridCol w="3609473">
                  <a:extLst>
                    <a:ext uri="{9D8B030D-6E8A-4147-A177-3AD203B41FA5}">
                      <a16:colId xmlns:a16="http://schemas.microsoft.com/office/drawing/2014/main" val="3828653058"/>
                    </a:ext>
                  </a:extLst>
                </a:gridCol>
              </a:tblGrid>
              <a:tr h="709536">
                <a:tc>
                  <a:txBody>
                    <a:bodyPr/>
                    <a:lstStyle/>
                    <a:p>
                      <a:pPr algn="l" fontAlgn="ctr"/>
                      <a:r>
                        <a:rPr lang="en-US" sz="3200" b="0" i="0" u="none" strike="noStrike" dirty="0">
                          <a:solidFill>
                            <a:srgbClr val="000000"/>
                          </a:solidFill>
                          <a:effectLst/>
                          <a:latin typeface="Calibri" panose="020F0502020204030204" pitchFamily="34" charset="0"/>
                        </a:rPr>
                        <a:t>ROI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3200" b="0" i="0" u="none" strike="noStrike" dirty="0">
                          <a:solidFill>
                            <a:srgbClr val="000000"/>
                          </a:solidFill>
                          <a:effectLst/>
                          <a:latin typeface="Calibri" panose="020F0502020204030204" pitchFamily="34" charset="0"/>
                        </a:rPr>
                        <a:t> Worst Case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3200" b="0" i="0" u="none" strike="noStrike">
                          <a:solidFill>
                            <a:srgbClr val="000000"/>
                          </a:solidFill>
                          <a:effectLst/>
                          <a:latin typeface="Calibri" panose="020F0502020204030204" pitchFamily="34" charset="0"/>
                        </a:rPr>
                        <a:t>Medium case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3200" b="0" i="0" u="none" strike="noStrike" dirty="0">
                          <a:solidFill>
                            <a:srgbClr val="000000"/>
                          </a:solidFill>
                          <a:effectLst/>
                          <a:latin typeface="Calibri" panose="020F0502020204030204" pitchFamily="34" charset="0"/>
                        </a:rPr>
                        <a:t>Best Case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7583367"/>
                  </a:ext>
                </a:extLst>
              </a:tr>
              <a:tr h="709536">
                <a:tc>
                  <a:txBody>
                    <a:bodyPr/>
                    <a:lstStyle/>
                    <a:p>
                      <a:pPr algn="l" fontAlgn="b"/>
                      <a:r>
                        <a:rPr lang="en-US" sz="3200" b="0" i="0" u="none" strike="noStrike" dirty="0">
                          <a:solidFill>
                            <a:srgbClr val="000000"/>
                          </a:solidFill>
                          <a:effectLst/>
                          <a:latin typeface="Calibri" panose="020F0502020204030204" pitchFamily="34" charset="0"/>
                        </a:rPr>
                        <a:t>Power users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12500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18731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22000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654624"/>
                  </a:ext>
                </a:extLst>
              </a:tr>
              <a:tr h="709536">
                <a:tc>
                  <a:txBody>
                    <a:bodyPr/>
                    <a:lstStyle/>
                    <a:p>
                      <a:pPr algn="l" fontAlgn="b"/>
                      <a:r>
                        <a:rPr lang="en-US" sz="3200" b="0" i="0" u="none" strike="noStrike" dirty="0">
                          <a:solidFill>
                            <a:srgbClr val="000000"/>
                          </a:solidFill>
                          <a:effectLst/>
                          <a:latin typeface="Calibri" panose="020F0502020204030204" pitchFamily="34" charset="0"/>
                        </a:rPr>
                        <a:t>Average Expenditure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 $                    44.00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a:solidFill>
                            <a:srgbClr val="000000"/>
                          </a:solidFill>
                          <a:effectLst/>
                          <a:latin typeface="Calibri" panose="020F0502020204030204" pitchFamily="34" charset="0"/>
                        </a:rPr>
                        <a:t> $                54.00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a:solidFill>
                            <a:srgbClr val="000000"/>
                          </a:solidFill>
                          <a:effectLst/>
                          <a:latin typeface="Calibri" panose="020F0502020204030204" pitchFamily="34" charset="0"/>
                        </a:rPr>
                        <a:t> $                    64.00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6539884"/>
                  </a:ext>
                </a:extLst>
              </a:tr>
              <a:tr h="709536">
                <a:tc>
                  <a:txBody>
                    <a:bodyPr/>
                    <a:lstStyle/>
                    <a:p>
                      <a:pPr algn="l" fontAlgn="b"/>
                      <a:r>
                        <a:rPr lang="en-US" sz="3200" b="0" i="0" u="none" strike="noStrike">
                          <a:solidFill>
                            <a:srgbClr val="000000"/>
                          </a:solidFill>
                          <a:effectLst/>
                          <a:latin typeface="Calibri" panose="020F0502020204030204" pitchFamily="34" charset="0"/>
                        </a:rPr>
                        <a:t>Annual Visits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a:solidFill>
                            <a:srgbClr val="000000"/>
                          </a:solidFill>
                          <a:effectLst/>
                          <a:latin typeface="Calibri" panose="020F050202020403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a:solidFill>
                            <a:srgbClr val="000000"/>
                          </a:solidFill>
                          <a:effectLst/>
                          <a:latin typeface="Calibri" panose="020F0502020204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381431"/>
                  </a:ext>
                </a:extLst>
              </a:tr>
              <a:tr h="709536">
                <a:tc>
                  <a:txBody>
                    <a:bodyPr/>
                    <a:lstStyle/>
                    <a:p>
                      <a:pPr algn="l" fontAlgn="b"/>
                      <a:r>
                        <a:rPr lang="en-US" sz="3200" b="0" i="0" u="none" strike="noStrike">
                          <a:solidFill>
                            <a:srgbClr val="000000"/>
                          </a:solidFill>
                          <a:effectLst/>
                          <a:latin typeface="Calibri" panose="020F0502020204030204" pitchFamily="34" charset="0"/>
                        </a:rPr>
                        <a:t>Expected Revenue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 $     3,300,000.00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$9,103,266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3200" b="0" i="0" u="none" strike="noStrike" dirty="0">
                          <a:solidFill>
                            <a:srgbClr val="000000"/>
                          </a:solidFill>
                          <a:effectLst/>
                          <a:latin typeface="Calibri" panose="020F0502020204030204" pitchFamily="34" charset="0"/>
                        </a:rPr>
                        <a:t> $         16,896,000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897150"/>
                  </a:ext>
                </a:extLst>
              </a:tr>
            </a:tbl>
          </a:graphicData>
        </a:graphic>
      </p:graphicFrame>
      <p:graphicFrame>
        <p:nvGraphicFramePr>
          <p:cNvPr id="10" name="Table 9">
            <a:extLst>
              <a:ext uri="{FF2B5EF4-FFF2-40B4-BE49-F238E27FC236}">
                <a16:creationId xmlns:a16="http://schemas.microsoft.com/office/drawing/2014/main" id="{59637BDA-D47A-46D6-950C-EB06A10358A4}"/>
              </a:ext>
            </a:extLst>
          </p:cNvPr>
          <p:cNvGraphicFramePr>
            <a:graphicFrameLocks noGrp="1"/>
          </p:cNvGraphicFramePr>
          <p:nvPr>
            <p:extLst>
              <p:ext uri="{D42A27DB-BD31-4B8C-83A1-F6EECF244321}">
                <p14:modId xmlns:p14="http://schemas.microsoft.com/office/powerpoint/2010/main" val="2372106490"/>
              </p:ext>
            </p:extLst>
          </p:nvPr>
        </p:nvGraphicFramePr>
        <p:xfrm>
          <a:off x="1207008" y="3863507"/>
          <a:ext cx="10046870" cy="4962525"/>
        </p:xfrm>
        <a:graphic>
          <a:graphicData uri="http://schemas.openxmlformats.org/drawingml/2006/table">
            <a:tbl>
              <a:tblPr/>
              <a:tblGrid>
                <a:gridCol w="6674975">
                  <a:extLst>
                    <a:ext uri="{9D8B030D-6E8A-4147-A177-3AD203B41FA5}">
                      <a16:colId xmlns:a16="http://schemas.microsoft.com/office/drawing/2014/main" val="3630115054"/>
                    </a:ext>
                  </a:extLst>
                </a:gridCol>
                <a:gridCol w="3371895">
                  <a:extLst>
                    <a:ext uri="{9D8B030D-6E8A-4147-A177-3AD203B41FA5}">
                      <a16:colId xmlns:a16="http://schemas.microsoft.com/office/drawing/2014/main" val="43007029"/>
                    </a:ext>
                  </a:extLst>
                </a:gridCol>
              </a:tblGrid>
              <a:tr h="437991">
                <a:tc>
                  <a:txBody>
                    <a:bodyPr/>
                    <a:lstStyle/>
                    <a:p>
                      <a:pPr algn="l" fontAlgn="b"/>
                      <a:r>
                        <a:rPr lang="en-US" sz="3200" b="0" i="0" u="none" strike="noStrike" dirty="0">
                          <a:solidFill>
                            <a:srgbClr val="000000"/>
                          </a:solidFill>
                          <a:effectLst/>
                          <a:latin typeface="Calibri" panose="020F0502020204030204" pitchFamily="34" charset="0"/>
                        </a:rPr>
                        <a:t>Total Marketing Spend</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200" b="0" i="0" u="none" strike="noStrike">
                          <a:solidFill>
                            <a:srgbClr val="000000"/>
                          </a:solidFill>
                          <a:effectLst/>
                          <a:latin typeface="Calibri" panose="020F0502020204030204" pitchFamily="34" charset="0"/>
                        </a:rPr>
                        <a:t>1,500,000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5389240"/>
                  </a:ext>
                </a:extLst>
              </a:tr>
              <a:tr h="437991">
                <a:tc>
                  <a:txBody>
                    <a:bodyPr/>
                    <a:lstStyle/>
                    <a:p>
                      <a:pPr algn="l" fontAlgn="b"/>
                      <a:r>
                        <a:rPr lang="en-US" sz="3200" b="0" i="0" u="none" strike="noStrike" dirty="0">
                          <a:solidFill>
                            <a:srgbClr val="000000"/>
                          </a:solidFill>
                          <a:effectLst/>
                          <a:latin typeface="Calibri" panose="020F0502020204030204" pitchFamily="34" charset="0"/>
                        </a:rPr>
                        <a:t>Target Millennial Cohort (24-35)</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3200" b="0" i="0" u="none" strike="noStrike">
                          <a:solidFill>
                            <a:srgbClr val="000000"/>
                          </a:solidFill>
                          <a:effectLst/>
                          <a:latin typeface="Calibri" panose="020F0502020204030204" pitchFamily="34" charset="0"/>
                        </a:rPr>
                        <a:t>3,672,659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1504425"/>
                  </a:ext>
                </a:extLst>
              </a:tr>
              <a:tr h="875983">
                <a:tc>
                  <a:txBody>
                    <a:bodyPr/>
                    <a:lstStyle/>
                    <a:p>
                      <a:pPr algn="l" fontAlgn="b"/>
                      <a:r>
                        <a:rPr lang="en-US" sz="3200" b="0" i="0" u="none" strike="noStrike" dirty="0">
                          <a:solidFill>
                            <a:srgbClr val="000000"/>
                          </a:solidFill>
                          <a:effectLst/>
                          <a:latin typeface="Calibri" panose="020F0502020204030204" pitchFamily="34" charset="0"/>
                        </a:rPr>
                        <a:t>Current CTC money members (in target demo)</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1,204,426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95702441"/>
                  </a:ext>
                </a:extLst>
              </a:tr>
              <a:tr h="437991">
                <a:tc>
                  <a:txBody>
                    <a:bodyPr/>
                    <a:lstStyle/>
                    <a:p>
                      <a:pPr algn="l" fontAlgn="b"/>
                      <a:r>
                        <a:rPr lang="en-US" sz="3200" b="0" i="0" u="none" strike="noStrike" dirty="0">
                          <a:solidFill>
                            <a:srgbClr val="000000"/>
                          </a:solidFill>
                          <a:effectLst/>
                          <a:latin typeface="Calibri" panose="020F0502020204030204" pitchFamily="34" charset="0"/>
                        </a:rPr>
                        <a:t>Canadian Tire Market share</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5.10%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26682860"/>
                  </a:ext>
                </a:extLst>
              </a:tr>
              <a:tr h="437991">
                <a:tc>
                  <a:txBody>
                    <a:bodyPr/>
                    <a:lstStyle/>
                    <a:p>
                      <a:pPr algn="l" fontAlgn="b"/>
                      <a:r>
                        <a:rPr lang="en-US" sz="3200" b="0" i="0" u="none" strike="noStrike" dirty="0">
                          <a:solidFill>
                            <a:srgbClr val="000000"/>
                          </a:solidFill>
                          <a:effectLst/>
                          <a:latin typeface="Calibri" panose="020F0502020204030204" pitchFamily="34" charset="0"/>
                        </a:rPr>
                        <a:t>Number of App downloads/Sign-ups</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187,306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54686028"/>
                  </a:ext>
                </a:extLst>
              </a:tr>
              <a:tr h="437991">
                <a:tc>
                  <a:txBody>
                    <a:bodyPr/>
                    <a:lstStyle/>
                    <a:p>
                      <a:pPr algn="l" fontAlgn="b"/>
                      <a:r>
                        <a:rPr lang="en-US" sz="3200" b="0" i="0" u="none" strike="noStrike" dirty="0">
                          <a:solidFill>
                            <a:srgbClr val="000000"/>
                          </a:solidFill>
                          <a:effectLst/>
                          <a:latin typeface="Calibri" panose="020F0502020204030204" pitchFamily="34" charset="0"/>
                        </a:rPr>
                        <a:t>Regular Crimson users (10%)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18,731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54867526"/>
                  </a:ext>
                </a:extLst>
              </a:tr>
              <a:tr h="437991">
                <a:tc>
                  <a:txBody>
                    <a:bodyPr/>
                    <a:lstStyle/>
                    <a:p>
                      <a:pPr algn="l" fontAlgn="b"/>
                      <a:r>
                        <a:rPr lang="en-US" sz="3200" b="0" i="0" u="none" strike="noStrike">
                          <a:solidFill>
                            <a:srgbClr val="000000"/>
                          </a:solidFill>
                          <a:effectLst/>
                          <a:latin typeface="Calibri" panose="020F0502020204030204" pitchFamily="34" charset="0"/>
                        </a:rPr>
                        <a:t>Moderate Crimson Users (80%)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149,845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7165082"/>
                  </a:ext>
                </a:extLst>
              </a:tr>
              <a:tr h="437991">
                <a:tc>
                  <a:txBody>
                    <a:bodyPr/>
                    <a:lstStyle/>
                    <a:p>
                      <a:pPr algn="l" fontAlgn="b"/>
                      <a:r>
                        <a:rPr lang="en-US" sz="3200" b="0" i="0" u="none" strike="noStrike">
                          <a:solidFill>
                            <a:srgbClr val="000000"/>
                          </a:solidFill>
                          <a:effectLst/>
                          <a:latin typeface="Calibri" panose="020F0502020204030204" pitchFamily="34" charset="0"/>
                        </a:rPr>
                        <a:t>Abandoned (10%)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18,730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02242909"/>
                  </a:ext>
                </a:extLst>
              </a:tr>
              <a:tr h="437991">
                <a:tc>
                  <a:txBody>
                    <a:bodyPr/>
                    <a:lstStyle/>
                    <a:p>
                      <a:pPr algn="l" fontAlgn="b"/>
                      <a:r>
                        <a:rPr lang="en-US" sz="3200" b="0" i="0" u="none" strike="noStrike">
                          <a:solidFill>
                            <a:srgbClr val="000000"/>
                          </a:solidFill>
                          <a:effectLst/>
                          <a:latin typeface="Calibri" panose="020F0502020204030204" pitchFamily="34" charset="0"/>
                        </a:rPr>
                        <a:t>Cost per acquisition</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3200" b="0" i="0" u="none" strike="noStrike" dirty="0">
                          <a:solidFill>
                            <a:srgbClr val="000000"/>
                          </a:solidFill>
                          <a:effectLst/>
                          <a:latin typeface="Calibri" panose="020F0502020204030204" pitchFamily="34" charset="0"/>
                        </a:rPr>
                        <a:t>$8</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3575838"/>
                  </a:ext>
                </a:extLst>
              </a:tr>
            </a:tbl>
          </a:graphicData>
        </a:graphic>
      </p:graphicFrame>
    </p:spTree>
    <p:extLst>
      <p:ext uri="{BB962C8B-B14F-4D97-AF65-F5344CB8AC3E}">
        <p14:creationId xmlns:p14="http://schemas.microsoft.com/office/powerpoint/2010/main" val="37058330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Straight Connector 77">
            <a:extLst>
              <a:ext uri="{FF2B5EF4-FFF2-40B4-BE49-F238E27FC236}">
                <a16:creationId xmlns:a16="http://schemas.microsoft.com/office/drawing/2014/main" id="{46D18155-403B-402A-B2C3-C7F798AFE007}"/>
              </a:ext>
            </a:extLst>
          </p:cNvPr>
          <p:cNvCxnSpPr>
            <a:cxnSpLocks/>
            <a:stCxn id="41" idx="4"/>
          </p:cNvCxnSpPr>
          <p:nvPr/>
        </p:nvCxnSpPr>
        <p:spPr>
          <a:xfrm flipH="1">
            <a:off x="7092648" y="6376479"/>
            <a:ext cx="1" cy="4089631"/>
          </a:xfrm>
          <a:prstGeom prst="line">
            <a:avLst/>
          </a:prstGeom>
          <a:ln w="57150">
            <a:prstDash val="dash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77A5E93-8923-46CD-B1B9-A3457E61660D}"/>
              </a:ext>
            </a:extLst>
          </p:cNvPr>
          <p:cNvCxnSpPr>
            <a:cxnSpLocks/>
          </p:cNvCxnSpPr>
          <p:nvPr/>
        </p:nvCxnSpPr>
        <p:spPr>
          <a:xfrm flipH="1">
            <a:off x="9393888" y="5881846"/>
            <a:ext cx="1" cy="5119930"/>
          </a:xfrm>
          <a:prstGeom prst="line">
            <a:avLst/>
          </a:prstGeom>
          <a:ln w="57150">
            <a:prstDash val="dashDot"/>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ECB40255-DFEB-4D62-9484-05F123F9437A}"/>
              </a:ext>
            </a:extLst>
          </p:cNvPr>
          <p:cNvSpPr>
            <a:spLocks noGrp="1"/>
          </p:cNvSpPr>
          <p:nvPr>
            <p:ph type="body" sz="quarter" idx="15"/>
          </p:nvPr>
        </p:nvSpPr>
        <p:spPr>
          <a:xfrm>
            <a:off x="962063" y="2315262"/>
            <a:ext cx="21943565" cy="1413925"/>
          </a:xfrm>
        </p:spPr>
        <p:txBody>
          <a:bodyPr/>
          <a:lstStyle/>
          <a:p>
            <a:r>
              <a:rPr lang="en-US" dirty="0"/>
              <a:t>In the long term the campaign will increase the lifetime value of an average Canadian customer by capturing loyalists earlier </a:t>
            </a:r>
          </a:p>
        </p:txBody>
      </p:sp>
      <p:sp>
        <p:nvSpPr>
          <p:cNvPr id="3" name="Text Placeholder 2">
            <a:extLst>
              <a:ext uri="{FF2B5EF4-FFF2-40B4-BE49-F238E27FC236}">
                <a16:creationId xmlns:a16="http://schemas.microsoft.com/office/drawing/2014/main" id="{15048575-3752-44F4-AF23-9DBB0E4D84E3}"/>
              </a:ext>
            </a:extLst>
          </p:cNvPr>
          <p:cNvSpPr>
            <a:spLocks noGrp="1"/>
          </p:cNvSpPr>
          <p:nvPr>
            <p:ph type="body" sz="quarter" idx="16"/>
          </p:nvPr>
        </p:nvSpPr>
        <p:spPr>
          <a:xfrm>
            <a:off x="1838453" y="420623"/>
            <a:ext cx="1244187" cy="424732"/>
          </a:xfrm>
        </p:spPr>
        <p:txBody>
          <a:bodyPr/>
          <a:lstStyle/>
          <a:p>
            <a:r>
              <a:rPr lang="en-US" dirty="0"/>
              <a:t>IMPACT</a:t>
            </a:r>
          </a:p>
        </p:txBody>
      </p:sp>
      <p:sp>
        <p:nvSpPr>
          <p:cNvPr id="4" name="Rectangle 3">
            <a:extLst>
              <a:ext uri="{FF2B5EF4-FFF2-40B4-BE49-F238E27FC236}">
                <a16:creationId xmlns:a16="http://schemas.microsoft.com/office/drawing/2014/main" id="{8B6884BC-D58A-471B-BD42-3D7CBBAE2CD0}"/>
              </a:ext>
            </a:extLst>
          </p:cNvPr>
          <p:cNvSpPr/>
          <p:nvPr/>
        </p:nvSpPr>
        <p:spPr>
          <a:xfrm>
            <a:off x="2312410" y="14593181"/>
            <a:ext cx="22891858" cy="6327373"/>
          </a:xfrm>
          <a:prstGeom prst="rect">
            <a:avLst/>
          </a:prstGeom>
        </p:spPr>
        <p:txBody>
          <a:bodyPr wrap="square">
            <a:spAutoFit/>
          </a:bodyPr>
          <a:lstStyle/>
          <a:p>
            <a:pPr fontAlgn="base">
              <a:buFont typeface="Arial" panose="020B0604020202020204" pitchFamily="34" charset="0"/>
              <a:buChar char="•"/>
            </a:pPr>
            <a:r>
              <a:rPr lang="en-US" sz="4400" dirty="0">
                <a:solidFill>
                  <a:srgbClr val="000000"/>
                </a:solidFill>
              </a:rPr>
              <a:t>Cohort is being squished </a:t>
            </a:r>
            <a:endParaRPr lang="en-US" sz="4000" dirty="0">
              <a:solidFill>
                <a:srgbClr val="000000"/>
              </a:solidFill>
            </a:endParaRPr>
          </a:p>
          <a:p>
            <a:pPr marL="742950" lvl="1" indent="-285750" fontAlgn="base">
              <a:spcBef>
                <a:spcPts val="500"/>
              </a:spcBef>
              <a:buFont typeface="Arial" panose="020B0604020202020204" pitchFamily="34" charset="0"/>
              <a:buChar char="•"/>
            </a:pPr>
            <a:r>
              <a:rPr lang="en-US" sz="4000" dirty="0">
                <a:solidFill>
                  <a:srgbClr val="000000"/>
                </a:solidFill>
              </a:rPr>
              <a:t>CTC is not in consideration set until you own a house with a backyard, garage, and have kids are hockey. </a:t>
            </a:r>
            <a:endParaRPr lang="en-US" sz="4400" dirty="0">
              <a:solidFill>
                <a:srgbClr val="000000"/>
              </a:solidFill>
            </a:endParaRPr>
          </a:p>
          <a:p>
            <a:pPr fontAlgn="base">
              <a:spcBef>
                <a:spcPts val="1000"/>
              </a:spcBef>
            </a:pPr>
            <a:r>
              <a:rPr lang="en-US" sz="4400" dirty="0">
                <a:solidFill>
                  <a:srgbClr val="000000"/>
                </a:solidFill>
              </a:rPr>
              <a:t>PRIMARY RESEARCH ON CTC (interviews) ‘quote’ </a:t>
            </a:r>
          </a:p>
          <a:p>
            <a:pPr fontAlgn="base">
              <a:spcBef>
                <a:spcPts val="1000"/>
              </a:spcBef>
              <a:buFont typeface="Arial" panose="020B0604020202020204" pitchFamily="34" charset="0"/>
              <a:buChar char="•"/>
            </a:pPr>
            <a:r>
              <a:rPr lang="en-US" sz="4400" dirty="0">
                <a:solidFill>
                  <a:srgbClr val="000000"/>
                </a:solidFill>
              </a:rPr>
              <a:t>“Canadian tire is where you get things for your home, like alarms and fixtures and car batteries.”</a:t>
            </a:r>
          </a:p>
          <a:p>
            <a:pPr fontAlgn="base">
              <a:spcBef>
                <a:spcPts val="1000"/>
              </a:spcBef>
              <a:buFont typeface="Arial" panose="020B0604020202020204" pitchFamily="34" charset="0"/>
              <a:buChar char="•"/>
            </a:pPr>
            <a:r>
              <a:rPr lang="en-US" sz="4000" dirty="0">
                <a:solidFill>
                  <a:srgbClr val="222222"/>
                </a:solidFill>
              </a:rPr>
              <a:t>“I guess with everyday things, I don’t think about Canadian Tire, like it is easy to get with groceries or stop at a dollar store. I guess Canadian Tire is where my dad sharpened my skates and bought a ceiling fan, you know?”</a:t>
            </a:r>
            <a:endParaRPr lang="en-US" sz="4000" b="0" i="0" u="none" strike="noStrike" dirty="0">
              <a:solidFill>
                <a:srgbClr val="000000"/>
              </a:solidFill>
              <a:effectLst/>
            </a:endParaRPr>
          </a:p>
        </p:txBody>
      </p:sp>
      <p:cxnSp>
        <p:nvCxnSpPr>
          <p:cNvPr id="6" name="Straight Connector 5">
            <a:extLst>
              <a:ext uri="{FF2B5EF4-FFF2-40B4-BE49-F238E27FC236}">
                <a16:creationId xmlns:a16="http://schemas.microsoft.com/office/drawing/2014/main" id="{5F1EB8E7-742A-469B-8F27-67FCD7053B4A}"/>
              </a:ext>
            </a:extLst>
          </p:cNvPr>
          <p:cNvCxnSpPr>
            <a:cxnSpLocks/>
          </p:cNvCxnSpPr>
          <p:nvPr/>
        </p:nvCxnSpPr>
        <p:spPr>
          <a:xfrm>
            <a:off x="1875207" y="5819064"/>
            <a:ext cx="2024982" cy="0"/>
          </a:xfrm>
          <a:prstGeom prst="line">
            <a:avLst/>
          </a:prstGeom>
          <a:ln w="1905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F0CB63-C98B-4772-B36F-B939760785F7}"/>
              </a:ext>
            </a:extLst>
          </p:cNvPr>
          <p:cNvCxnSpPr>
            <a:cxnSpLocks/>
          </p:cNvCxnSpPr>
          <p:nvPr/>
        </p:nvCxnSpPr>
        <p:spPr>
          <a:xfrm>
            <a:off x="12938599" y="5819065"/>
            <a:ext cx="3915832" cy="0"/>
          </a:xfrm>
          <a:prstGeom prst="line">
            <a:avLst/>
          </a:prstGeom>
          <a:ln w="190500" cap="rnd">
            <a:solidFill>
              <a:schemeClr val="accent3"/>
            </a:solidFill>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F48D22-75D0-47BB-8B04-AC37205B259F}"/>
              </a:ext>
            </a:extLst>
          </p:cNvPr>
          <p:cNvCxnSpPr>
            <a:cxnSpLocks/>
          </p:cNvCxnSpPr>
          <p:nvPr/>
        </p:nvCxnSpPr>
        <p:spPr>
          <a:xfrm>
            <a:off x="8207658" y="5819064"/>
            <a:ext cx="4804370" cy="1"/>
          </a:xfrm>
          <a:prstGeom prst="line">
            <a:avLst/>
          </a:prstGeom>
          <a:ln w="190500" cap="rnd">
            <a:solidFill>
              <a:schemeClr val="accent2"/>
            </a:solidFill>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5F2B72E-D5D3-4F47-A026-E24D1724E2B2}"/>
              </a:ext>
            </a:extLst>
          </p:cNvPr>
          <p:cNvCxnSpPr>
            <a:cxnSpLocks/>
          </p:cNvCxnSpPr>
          <p:nvPr/>
        </p:nvCxnSpPr>
        <p:spPr>
          <a:xfrm>
            <a:off x="3764219" y="5819064"/>
            <a:ext cx="4372156" cy="0"/>
          </a:xfrm>
          <a:prstGeom prst="line">
            <a:avLst/>
          </a:prstGeom>
          <a:ln w="190500" cap="rnd">
            <a:solidFill>
              <a:schemeClr val="accent1"/>
            </a:solidFill>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8841A62-D0D7-4AB8-B1BC-D7217AF7203B}"/>
              </a:ext>
            </a:extLst>
          </p:cNvPr>
          <p:cNvCxnSpPr>
            <a:cxnSpLocks/>
            <a:endCxn id="43" idx="6"/>
          </p:cNvCxnSpPr>
          <p:nvPr/>
        </p:nvCxnSpPr>
        <p:spPr>
          <a:xfrm>
            <a:off x="16854431" y="5819064"/>
            <a:ext cx="356108" cy="1"/>
          </a:xfrm>
          <a:prstGeom prst="line">
            <a:avLst/>
          </a:prstGeom>
          <a:ln w="190500" cap="rnd">
            <a:solidFill>
              <a:schemeClr val="accent4"/>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6091B0EA-E33D-495A-85E6-9AD2DAC3353A}"/>
              </a:ext>
            </a:extLst>
          </p:cNvPr>
          <p:cNvSpPr/>
          <p:nvPr/>
        </p:nvSpPr>
        <p:spPr>
          <a:xfrm>
            <a:off x="1754996" y="5239902"/>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0</a:t>
            </a:r>
          </a:p>
        </p:txBody>
      </p:sp>
      <p:sp>
        <p:nvSpPr>
          <p:cNvPr id="41" name="Oval 40">
            <a:extLst>
              <a:ext uri="{FF2B5EF4-FFF2-40B4-BE49-F238E27FC236}">
                <a16:creationId xmlns:a16="http://schemas.microsoft.com/office/drawing/2014/main" id="{6E897753-BB18-4A80-81C8-1A3E85A39794}"/>
              </a:ext>
            </a:extLst>
          </p:cNvPr>
          <p:cNvSpPr/>
          <p:nvPr/>
        </p:nvSpPr>
        <p:spPr>
          <a:xfrm>
            <a:off x="6535234" y="5261650"/>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25</a:t>
            </a:r>
          </a:p>
        </p:txBody>
      </p:sp>
      <p:sp>
        <p:nvSpPr>
          <p:cNvPr id="43" name="Oval 42">
            <a:extLst>
              <a:ext uri="{FF2B5EF4-FFF2-40B4-BE49-F238E27FC236}">
                <a16:creationId xmlns:a16="http://schemas.microsoft.com/office/drawing/2014/main" id="{D73CE0A5-86EA-48CB-8F43-358230B1719C}"/>
              </a:ext>
            </a:extLst>
          </p:cNvPr>
          <p:cNvSpPr/>
          <p:nvPr/>
        </p:nvSpPr>
        <p:spPr>
          <a:xfrm>
            <a:off x="16095710" y="5261650"/>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75</a:t>
            </a:r>
          </a:p>
        </p:txBody>
      </p:sp>
      <p:cxnSp>
        <p:nvCxnSpPr>
          <p:cNvPr id="59" name="Straight Connector 58">
            <a:extLst>
              <a:ext uri="{FF2B5EF4-FFF2-40B4-BE49-F238E27FC236}">
                <a16:creationId xmlns:a16="http://schemas.microsoft.com/office/drawing/2014/main" id="{9B60962B-5301-456A-A319-5E956350A5D1}"/>
              </a:ext>
            </a:extLst>
          </p:cNvPr>
          <p:cNvCxnSpPr>
            <a:cxnSpLocks/>
          </p:cNvCxnSpPr>
          <p:nvPr/>
        </p:nvCxnSpPr>
        <p:spPr>
          <a:xfrm>
            <a:off x="1936167" y="11023524"/>
            <a:ext cx="2024982" cy="0"/>
          </a:xfrm>
          <a:prstGeom prst="line">
            <a:avLst/>
          </a:prstGeom>
          <a:ln w="190500" cap="rnd">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729881D-AF46-4A5B-BC58-CC649AC0DFF1}"/>
              </a:ext>
            </a:extLst>
          </p:cNvPr>
          <p:cNvCxnSpPr>
            <a:cxnSpLocks/>
          </p:cNvCxnSpPr>
          <p:nvPr/>
        </p:nvCxnSpPr>
        <p:spPr>
          <a:xfrm>
            <a:off x="12999559" y="11023525"/>
            <a:ext cx="3915832" cy="0"/>
          </a:xfrm>
          <a:prstGeom prst="line">
            <a:avLst/>
          </a:prstGeom>
          <a:ln w="190500" cap="rnd">
            <a:solidFill>
              <a:schemeClr val="accent3"/>
            </a:solidFill>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5FC7438-3770-4358-BE9B-DF9DFFE71A82}"/>
              </a:ext>
            </a:extLst>
          </p:cNvPr>
          <p:cNvCxnSpPr>
            <a:cxnSpLocks/>
          </p:cNvCxnSpPr>
          <p:nvPr/>
        </p:nvCxnSpPr>
        <p:spPr>
          <a:xfrm>
            <a:off x="3825179" y="11023524"/>
            <a:ext cx="4372156" cy="0"/>
          </a:xfrm>
          <a:prstGeom prst="line">
            <a:avLst/>
          </a:prstGeom>
          <a:ln w="190500" cap="rnd">
            <a:solidFill>
              <a:schemeClr val="accent1"/>
            </a:solidFill>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2D89DEB-56BB-423B-BA9C-DFC5BF9F5D2A}"/>
              </a:ext>
            </a:extLst>
          </p:cNvPr>
          <p:cNvCxnSpPr>
            <a:cxnSpLocks/>
          </p:cNvCxnSpPr>
          <p:nvPr/>
        </p:nvCxnSpPr>
        <p:spPr>
          <a:xfrm>
            <a:off x="7153608" y="11023524"/>
            <a:ext cx="8254032" cy="0"/>
          </a:xfrm>
          <a:prstGeom prst="line">
            <a:avLst/>
          </a:prstGeom>
          <a:ln w="381000" cap="rnd">
            <a:solidFill>
              <a:srgbClr val="002060"/>
            </a:solidFill>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9F8980C-517D-48A8-90BF-8C4132A500EA}"/>
              </a:ext>
            </a:extLst>
          </p:cNvPr>
          <p:cNvCxnSpPr>
            <a:cxnSpLocks/>
            <a:endCxn id="67" idx="6"/>
          </p:cNvCxnSpPr>
          <p:nvPr/>
        </p:nvCxnSpPr>
        <p:spPr>
          <a:xfrm>
            <a:off x="16915391" y="11023524"/>
            <a:ext cx="356108" cy="1"/>
          </a:xfrm>
          <a:prstGeom prst="line">
            <a:avLst/>
          </a:prstGeom>
          <a:ln w="190500" cap="rnd">
            <a:solidFill>
              <a:schemeClr val="accent4"/>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ED565A51-B0F6-4134-B4FD-3785DF95DE8B}"/>
              </a:ext>
            </a:extLst>
          </p:cNvPr>
          <p:cNvSpPr/>
          <p:nvPr/>
        </p:nvSpPr>
        <p:spPr>
          <a:xfrm>
            <a:off x="1815956" y="10444362"/>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0</a:t>
            </a:r>
          </a:p>
        </p:txBody>
      </p:sp>
      <p:cxnSp>
        <p:nvCxnSpPr>
          <p:cNvPr id="72" name="Straight Connector 71">
            <a:extLst>
              <a:ext uri="{FF2B5EF4-FFF2-40B4-BE49-F238E27FC236}">
                <a16:creationId xmlns:a16="http://schemas.microsoft.com/office/drawing/2014/main" id="{7B30A7A3-52F5-4EF1-8C0E-2FFDFF090A3F}"/>
              </a:ext>
            </a:extLst>
          </p:cNvPr>
          <p:cNvCxnSpPr>
            <a:cxnSpLocks/>
          </p:cNvCxnSpPr>
          <p:nvPr/>
        </p:nvCxnSpPr>
        <p:spPr>
          <a:xfrm>
            <a:off x="9464040" y="5836880"/>
            <a:ext cx="5806440" cy="0"/>
          </a:xfrm>
          <a:prstGeom prst="line">
            <a:avLst/>
          </a:prstGeom>
          <a:ln w="381000" cap="rnd">
            <a:solidFill>
              <a:srgbClr val="002060"/>
            </a:solidFill>
            <a:headEnd type="none"/>
            <a:tailEnd type="none"/>
          </a:ln>
          <a:effectLst/>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9F477027-D7E6-4261-9FA9-0A90E0FD53AF}"/>
              </a:ext>
            </a:extLst>
          </p:cNvPr>
          <p:cNvSpPr/>
          <p:nvPr/>
        </p:nvSpPr>
        <p:spPr>
          <a:xfrm>
            <a:off x="6596194" y="10466110"/>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25</a:t>
            </a:r>
          </a:p>
        </p:txBody>
      </p:sp>
      <p:sp>
        <p:nvSpPr>
          <p:cNvPr id="66" name="Oval 65">
            <a:extLst>
              <a:ext uri="{FF2B5EF4-FFF2-40B4-BE49-F238E27FC236}">
                <a16:creationId xmlns:a16="http://schemas.microsoft.com/office/drawing/2014/main" id="{9E0A8F2E-0A4F-462F-BDA2-99552B524705}"/>
              </a:ext>
            </a:extLst>
          </p:cNvPr>
          <p:cNvSpPr/>
          <p:nvPr/>
        </p:nvSpPr>
        <p:spPr>
          <a:xfrm>
            <a:off x="11376432" y="10466110"/>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50</a:t>
            </a:r>
          </a:p>
        </p:txBody>
      </p:sp>
      <p:sp>
        <p:nvSpPr>
          <p:cNvPr id="67" name="Oval 66">
            <a:extLst>
              <a:ext uri="{FF2B5EF4-FFF2-40B4-BE49-F238E27FC236}">
                <a16:creationId xmlns:a16="http://schemas.microsoft.com/office/drawing/2014/main" id="{EDF1D145-C993-451D-867D-E3473D21D566}"/>
              </a:ext>
            </a:extLst>
          </p:cNvPr>
          <p:cNvSpPr/>
          <p:nvPr/>
        </p:nvSpPr>
        <p:spPr>
          <a:xfrm>
            <a:off x="16156670" y="10466110"/>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75</a:t>
            </a:r>
          </a:p>
        </p:txBody>
      </p:sp>
      <p:sp>
        <p:nvSpPr>
          <p:cNvPr id="42" name="Oval 41">
            <a:extLst>
              <a:ext uri="{FF2B5EF4-FFF2-40B4-BE49-F238E27FC236}">
                <a16:creationId xmlns:a16="http://schemas.microsoft.com/office/drawing/2014/main" id="{44613D6E-CC31-48B0-82A0-8E7EC403E17B}"/>
              </a:ext>
            </a:extLst>
          </p:cNvPr>
          <p:cNvSpPr/>
          <p:nvPr/>
        </p:nvSpPr>
        <p:spPr>
          <a:xfrm>
            <a:off x="11315472" y="5261650"/>
            <a:ext cx="1114829" cy="1114829"/>
          </a:xfrm>
          <a:prstGeom prst="ellipse">
            <a:avLst/>
          </a:prstGeom>
          <a:ln w="63500">
            <a:noFill/>
          </a:ln>
          <a:effectLst>
            <a:outerShdw blurRad="50800" dist="38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400" spc="-300" dirty="0">
                <a:solidFill>
                  <a:schemeClr val="tx1">
                    <a:lumMod val="10000"/>
                    <a:lumOff val="90000"/>
                  </a:schemeClr>
                </a:solidFill>
                <a:effectLst>
                  <a:outerShdw blurRad="50800" dist="38100" dir="5400000" algn="t" rotWithShape="0">
                    <a:prstClr val="black">
                      <a:alpha val="40000"/>
                    </a:prstClr>
                  </a:outerShdw>
                </a:effectLst>
                <a:latin typeface="+mj-lt"/>
              </a:rPr>
              <a:t>50</a:t>
            </a:r>
          </a:p>
        </p:txBody>
      </p:sp>
      <p:sp>
        <p:nvSpPr>
          <p:cNvPr id="82" name="TextBox 81">
            <a:extLst>
              <a:ext uri="{FF2B5EF4-FFF2-40B4-BE49-F238E27FC236}">
                <a16:creationId xmlns:a16="http://schemas.microsoft.com/office/drawing/2014/main" id="{180890AE-CB40-40FB-9E4E-A9132DCEB79B}"/>
              </a:ext>
            </a:extLst>
          </p:cNvPr>
          <p:cNvSpPr txBox="1"/>
          <p:nvPr/>
        </p:nvSpPr>
        <p:spPr>
          <a:xfrm>
            <a:off x="660474" y="5535706"/>
            <a:ext cx="2358183" cy="523220"/>
          </a:xfrm>
          <a:prstGeom prst="rect">
            <a:avLst/>
          </a:prstGeom>
          <a:noFill/>
        </p:spPr>
        <p:txBody>
          <a:bodyPr wrap="square" rtlCol="0">
            <a:spAutoFit/>
          </a:bodyPr>
          <a:lstStyle/>
          <a:p>
            <a:r>
              <a:rPr lang="en-US" sz="2800" b="1" dirty="0"/>
              <a:t>AGE</a:t>
            </a:r>
          </a:p>
        </p:txBody>
      </p:sp>
      <p:sp>
        <p:nvSpPr>
          <p:cNvPr id="83" name="TextBox 82">
            <a:extLst>
              <a:ext uri="{FF2B5EF4-FFF2-40B4-BE49-F238E27FC236}">
                <a16:creationId xmlns:a16="http://schemas.microsoft.com/office/drawing/2014/main" id="{53F4AF6A-49FF-4744-A507-8C21C499C304}"/>
              </a:ext>
            </a:extLst>
          </p:cNvPr>
          <p:cNvSpPr txBox="1"/>
          <p:nvPr/>
        </p:nvSpPr>
        <p:spPr>
          <a:xfrm>
            <a:off x="660474" y="10761914"/>
            <a:ext cx="2358183" cy="523220"/>
          </a:xfrm>
          <a:prstGeom prst="rect">
            <a:avLst/>
          </a:prstGeom>
          <a:noFill/>
        </p:spPr>
        <p:txBody>
          <a:bodyPr wrap="square" rtlCol="0">
            <a:spAutoFit/>
          </a:bodyPr>
          <a:lstStyle/>
          <a:p>
            <a:r>
              <a:rPr lang="en-US" sz="2800" b="1" dirty="0"/>
              <a:t>AGE</a:t>
            </a:r>
          </a:p>
        </p:txBody>
      </p:sp>
      <p:sp>
        <p:nvSpPr>
          <p:cNvPr id="85" name="TextBox 84">
            <a:extLst>
              <a:ext uri="{FF2B5EF4-FFF2-40B4-BE49-F238E27FC236}">
                <a16:creationId xmlns:a16="http://schemas.microsoft.com/office/drawing/2014/main" id="{7BCCDA50-60D6-409D-B25B-63994D933F48}"/>
              </a:ext>
            </a:extLst>
          </p:cNvPr>
          <p:cNvSpPr txBox="1"/>
          <p:nvPr/>
        </p:nvSpPr>
        <p:spPr>
          <a:xfrm>
            <a:off x="532085" y="6692384"/>
            <a:ext cx="3211353" cy="1077218"/>
          </a:xfrm>
          <a:prstGeom prst="rect">
            <a:avLst/>
          </a:prstGeom>
          <a:noFill/>
        </p:spPr>
        <p:txBody>
          <a:bodyPr wrap="square" rtlCol="0">
            <a:spAutoFit/>
          </a:bodyPr>
          <a:lstStyle/>
          <a:p>
            <a:r>
              <a:rPr lang="en-US" sz="3200" b="1" dirty="0"/>
              <a:t>CURRENT STATE</a:t>
            </a:r>
          </a:p>
        </p:txBody>
      </p:sp>
      <p:sp>
        <p:nvSpPr>
          <p:cNvPr id="86" name="TextBox 85">
            <a:extLst>
              <a:ext uri="{FF2B5EF4-FFF2-40B4-BE49-F238E27FC236}">
                <a16:creationId xmlns:a16="http://schemas.microsoft.com/office/drawing/2014/main" id="{BDE27A5B-01F6-433E-850A-47966BDCE64F}"/>
              </a:ext>
            </a:extLst>
          </p:cNvPr>
          <p:cNvSpPr txBox="1"/>
          <p:nvPr/>
        </p:nvSpPr>
        <p:spPr>
          <a:xfrm>
            <a:off x="543558" y="12009842"/>
            <a:ext cx="3211353" cy="1077218"/>
          </a:xfrm>
          <a:prstGeom prst="rect">
            <a:avLst/>
          </a:prstGeom>
          <a:noFill/>
        </p:spPr>
        <p:txBody>
          <a:bodyPr wrap="square" rtlCol="0">
            <a:spAutoFit/>
          </a:bodyPr>
          <a:lstStyle/>
          <a:p>
            <a:r>
              <a:rPr lang="en-US" sz="3200" b="1" dirty="0"/>
              <a:t>FUTURE</a:t>
            </a:r>
          </a:p>
          <a:p>
            <a:r>
              <a:rPr lang="en-US" sz="3200" b="1" dirty="0"/>
              <a:t>STATE</a:t>
            </a:r>
          </a:p>
        </p:txBody>
      </p:sp>
      <p:sp>
        <p:nvSpPr>
          <p:cNvPr id="87" name="TextBox 86">
            <a:extLst>
              <a:ext uri="{FF2B5EF4-FFF2-40B4-BE49-F238E27FC236}">
                <a16:creationId xmlns:a16="http://schemas.microsoft.com/office/drawing/2014/main" id="{9B12CBDB-4694-4D63-BC55-F55982DEF8C1}"/>
              </a:ext>
            </a:extLst>
          </p:cNvPr>
          <p:cNvSpPr txBox="1"/>
          <p:nvPr/>
        </p:nvSpPr>
        <p:spPr>
          <a:xfrm>
            <a:off x="18354162" y="5261650"/>
            <a:ext cx="5176489" cy="3785652"/>
          </a:xfrm>
          <a:prstGeom prst="rect">
            <a:avLst/>
          </a:prstGeom>
          <a:noFill/>
        </p:spPr>
        <p:txBody>
          <a:bodyPr wrap="square" rtlCol="0">
            <a:spAutoFit/>
          </a:bodyPr>
          <a:lstStyle/>
          <a:p>
            <a:r>
              <a:rPr lang="en-US" sz="4000" b="1" dirty="0"/>
              <a:t>Active Years:</a:t>
            </a:r>
          </a:p>
          <a:p>
            <a:r>
              <a:rPr lang="en-US" sz="4000" b="1" dirty="0"/>
              <a:t>28</a:t>
            </a:r>
          </a:p>
          <a:p>
            <a:endParaRPr lang="en-US" sz="4000" b="1" dirty="0"/>
          </a:p>
          <a:p>
            <a:r>
              <a:rPr lang="en-US" sz="4000" b="1" dirty="0"/>
              <a:t>Life Time Value</a:t>
            </a:r>
          </a:p>
          <a:p>
            <a:r>
              <a:rPr lang="en-US" sz="4000" b="1" dirty="0"/>
              <a:t>$9072</a:t>
            </a:r>
          </a:p>
          <a:p>
            <a:endParaRPr lang="en-US" sz="4000" b="1" dirty="0"/>
          </a:p>
        </p:txBody>
      </p:sp>
      <p:sp>
        <p:nvSpPr>
          <p:cNvPr id="88" name="TextBox 87">
            <a:extLst>
              <a:ext uri="{FF2B5EF4-FFF2-40B4-BE49-F238E27FC236}">
                <a16:creationId xmlns:a16="http://schemas.microsoft.com/office/drawing/2014/main" id="{E98F58CF-95D7-462A-B00F-A2852FF38EBF}"/>
              </a:ext>
            </a:extLst>
          </p:cNvPr>
          <p:cNvSpPr txBox="1"/>
          <p:nvPr/>
        </p:nvSpPr>
        <p:spPr>
          <a:xfrm>
            <a:off x="18354162" y="10235192"/>
            <a:ext cx="4957832" cy="3170099"/>
          </a:xfrm>
          <a:prstGeom prst="rect">
            <a:avLst/>
          </a:prstGeom>
          <a:noFill/>
        </p:spPr>
        <p:txBody>
          <a:bodyPr wrap="square" rtlCol="0">
            <a:spAutoFit/>
          </a:bodyPr>
          <a:lstStyle/>
          <a:p>
            <a:r>
              <a:rPr lang="en-US" sz="4000" b="1" dirty="0"/>
              <a:t>Active Years:</a:t>
            </a:r>
          </a:p>
          <a:p>
            <a:r>
              <a:rPr lang="en-US" sz="4000" b="1" dirty="0"/>
              <a:t>40</a:t>
            </a:r>
          </a:p>
          <a:p>
            <a:endParaRPr lang="en-US" sz="4000" b="1" dirty="0"/>
          </a:p>
          <a:p>
            <a:r>
              <a:rPr lang="en-US" sz="4000" b="1" dirty="0"/>
              <a:t>Life Time Value:</a:t>
            </a:r>
          </a:p>
          <a:p>
            <a:r>
              <a:rPr lang="en-US" sz="4000" b="1" dirty="0"/>
              <a:t>$12960</a:t>
            </a:r>
          </a:p>
        </p:txBody>
      </p:sp>
      <p:sp>
        <p:nvSpPr>
          <p:cNvPr id="89" name="Rectangle 88">
            <a:extLst>
              <a:ext uri="{FF2B5EF4-FFF2-40B4-BE49-F238E27FC236}">
                <a16:creationId xmlns:a16="http://schemas.microsoft.com/office/drawing/2014/main" id="{C3638146-D08A-4641-86FF-FC0EABA34703}"/>
              </a:ext>
            </a:extLst>
          </p:cNvPr>
          <p:cNvSpPr/>
          <p:nvPr/>
        </p:nvSpPr>
        <p:spPr>
          <a:xfrm>
            <a:off x="7235979" y="8504474"/>
            <a:ext cx="1943357" cy="1446550"/>
          </a:xfrm>
          <a:prstGeom prst="rect">
            <a:avLst/>
          </a:prstGeom>
        </p:spPr>
        <p:txBody>
          <a:bodyPr wrap="square">
            <a:spAutoFit/>
          </a:bodyPr>
          <a:lstStyle/>
          <a:p>
            <a:pPr algn="ctr"/>
            <a:r>
              <a:rPr lang="el-GR" sz="4400" b="1" dirty="0">
                <a:latin typeface="Times New Roman" panose="02020603050405020304" pitchFamily="18" charset="0"/>
                <a:cs typeface="Times New Roman" panose="02020603050405020304" pitchFamily="18" charset="0"/>
              </a:rPr>
              <a:t>Δ</a:t>
            </a:r>
            <a:r>
              <a:rPr lang="en-US" sz="4400" b="1" dirty="0">
                <a:latin typeface="Times New Roman" panose="02020603050405020304" pitchFamily="18" charset="0"/>
                <a:cs typeface="Times New Roman" panose="02020603050405020304" pitchFamily="18" charset="0"/>
              </a:rPr>
              <a:t> </a:t>
            </a:r>
            <a:r>
              <a:rPr lang="en-US" sz="4400" b="1" dirty="0"/>
              <a:t>$3888</a:t>
            </a:r>
          </a:p>
        </p:txBody>
      </p:sp>
      <p:sp>
        <p:nvSpPr>
          <p:cNvPr id="90" name="Rectangle 89">
            <a:extLst>
              <a:ext uri="{FF2B5EF4-FFF2-40B4-BE49-F238E27FC236}">
                <a16:creationId xmlns:a16="http://schemas.microsoft.com/office/drawing/2014/main" id="{2CE57B2B-A651-4D9B-A88E-0A82F355BD6C}"/>
              </a:ext>
            </a:extLst>
          </p:cNvPr>
          <p:cNvSpPr/>
          <p:nvPr/>
        </p:nvSpPr>
        <p:spPr>
          <a:xfrm>
            <a:off x="7242322" y="6934131"/>
            <a:ext cx="1943357" cy="1446550"/>
          </a:xfrm>
          <a:prstGeom prst="rect">
            <a:avLst/>
          </a:prstGeom>
        </p:spPr>
        <p:txBody>
          <a:bodyPr wrap="square">
            <a:spAutoFit/>
          </a:bodyPr>
          <a:lstStyle/>
          <a:p>
            <a:pPr algn="ctr"/>
            <a:r>
              <a:rPr lang="el-GR" sz="4400" b="1" dirty="0">
                <a:latin typeface="Times New Roman" panose="02020603050405020304" pitchFamily="18" charset="0"/>
                <a:cs typeface="Times New Roman" panose="02020603050405020304" pitchFamily="18" charset="0"/>
              </a:rPr>
              <a:t>Δ</a:t>
            </a:r>
            <a:r>
              <a:rPr lang="en-US" sz="4400" b="1" dirty="0">
                <a:latin typeface="Times New Roman" panose="02020603050405020304" pitchFamily="18" charset="0"/>
                <a:cs typeface="Times New Roman" panose="02020603050405020304" pitchFamily="18" charset="0"/>
              </a:rPr>
              <a:t> </a:t>
            </a:r>
            <a:r>
              <a:rPr lang="en-US" sz="4400" b="1" dirty="0"/>
              <a:t>12 years</a:t>
            </a:r>
          </a:p>
        </p:txBody>
      </p:sp>
    </p:spTree>
    <p:extLst>
      <p:ext uri="{BB962C8B-B14F-4D97-AF65-F5344CB8AC3E}">
        <p14:creationId xmlns:p14="http://schemas.microsoft.com/office/powerpoint/2010/main" val="2093043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9595A2-4B6C-450E-A125-77A3CED37FF9}"/>
              </a:ext>
            </a:extLst>
          </p:cNvPr>
          <p:cNvSpPr>
            <a:spLocks noGrp="1"/>
          </p:cNvSpPr>
          <p:nvPr>
            <p:ph type="body" sz="quarter" idx="15"/>
          </p:nvPr>
        </p:nvSpPr>
        <p:spPr/>
        <p:txBody>
          <a:bodyPr/>
          <a:lstStyle/>
          <a:p>
            <a:r>
              <a:rPr lang="en-US" dirty="0"/>
              <a:t>Implementation</a:t>
            </a:r>
          </a:p>
        </p:txBody>
      </p:sp>
      <p:sp>
        <p:nvSpPr>
          <p:cNvPr id="3" name="Text Placeholder 2">
            <a:extLst>
              <a:ext uri="{FF2B5EF4-FFF2-40B4-BE49-F238E27FC236}">
                <a16:creationId xmlns:a16="http://schemas.microsoft.com/office/drawing/2014/main" id="{F0E5CFDD-F540-430A-97B2-28A13924EECA}"/>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4109765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211301D-695C-492A-980A-ACE789A6BA1E}"/>
              </a:ext>
            </a:extLst>
          </p:cNvPr>
          <p:cNvGrpSpPr/>
          <p:nvPr/>
        </p:nvGrpSpPr>
        <p:grpSpPr>
          <a:xfrm>
            <a:off x="11183879" y="293266"/>
            <a:ext cx="12424266" cy="2056593"/>
            <a:chOff x="11183879" y="819737"/>
            <a:chExt cx="9789769" cy="2056593"/>
          </a:xfrm>
        </p:grpSpPr>
        <p:sp>
          <p:nvSpPr>
            <p:cNvPr id="6" name="TextBox 5"/>
            <p:cNvSpPr txBox="1">
              <a:spLocks noChangeAspect="1"/>
            </p:cNvSpPr>
            <p:nvPr/>
          </p:nvSpPr>
          <p:spPr>
            <a:xfrm>
              <a:off x="11183879" y="847068"/>
              <a:ext cx="530114" cy="530114"/>
            </a:xfrm>
            <a:prstGeom prst="ellipse">
              <a:avLst/>
            </a:prstGeom>
            <a:solidFill>
              <a:schemeClr val="accent1"/>
            </a:solidFill>
            <a:ln w="9525">
              <a:noFill/>
              <a:prstDash val="dash"/>
            </a:ln>
          </p:spPr>
          <p:txBody>
            <a:bodyPr wrap="none" lIns="0" tIns="0" rIns="0" bIns="0" rtlCol="0" anchor="ctr" anchorCtr="1">
              <a:noAutofit/>
            </a:bodyPr>
            <a:lstStyle/>
            <a:p>
              <a:pPr algn="ctr"/>
              <a:r>
                <a:rPr lang="en-US" sz="2000" dirty="0">
                  <a:solidFill>
                    <a:schemeClr val="tx1">
                      <a:lumMod val="10000"/>
                      <a:lumOff val="90000"/>
                    </a:schemeClr>
                  </a:solidFill>
                  <a:latin typeface="+mj-lt"/>
                </a:rPr>
                <a:t>01</a:t>
              </a:r>
              <a:endParaRPr lang="ru-RU" sz="2000" dirty="0">
                <a:solidFill>
                  <a:schemeClr val="tx1">
                    <a:lumMod val="10000"/>
                    <a:lumOff val="90000"/>
                  </a:schemeClr>
                </a:solidFill>
                <a:latin typeface="+mj-lt"/>
              </a:endParaRPr>
            </a:p>
          </p:txBody>
        </p:sp>
        <p:sp>
          <p:nvSpPr>
            <p:cNvPr id="7" name="Rectangle 6"/>
            <p:cNvSpPr/>
            <p:nvPr/>
          </p:nvSpPr>
          <p:spPr>
            <a:xfrm>
              <a:off x="11713994" y="1307182"/>
              <a:ext cx="9259654" cy="1569148"/>
            </a:xfrm>
            <a:prstGeom prst="rect">
              <a:avLst/>
            </a:prstGeom>
          </p:spPr>
          <p:txBody>
            <a:bodyPr wrap="square">
              <a:spAutoFit/>
            </a:bodyPr>
            <a:lstStyle/>
            <a:p>
              <a:r>
                <a:rPr lang="en-GB" sz="2399" dirty="0"/>
                <a:t>2 Videos Launch – Humorous &amp; App</a:t>
              </a:r>
            </a:p>
            <a:p>
              <a:r>
                <a:rPr lang="en-GB" sz="2399" dirty="0"/>
                <a:t>2 x Infographic </a:t>
              </a:r>
            </a:p>
            <a:p>
              <a:r>
                <a:rPr lang="en-GB" sz="2399" dirty="0"/>
                <a:t>Contest LAUNCH </a:t>
              </a:r>
            </a:p>
            <a:p>
              <a:r>
                <a:rPr lang="en-GB" sz="2399" dirty="0"/>
                <a:t>Video in </a:t>
              </a:r>
              <a:r>
                <a:rPr lang="en-GB" sz="2399" dirty="0" err="1"/>
                <a:t>Flipp</a:t>
              </a:r>
              <a:r>
                <a:rPr lang="en-GB" sz="2399" dirty="0"/>
                <a:t> Flyer  </a:t>
              </a:r>
            </a:p>
          </p:txBody>
        </p:sp>
        <p:sp>
          <p:nvSpPr>
            <p:cNvPr id="8" name="Rectangle 7"/>
            <p:cNvSpPr/>
            <p:nvPr/>
          </p:nvSpPr>
          <p:spPr>
            <a:xfrm>
              <a:off x="11713993" y="819737"/>
              <a:ext cx="6014087" cy="646331"/>
            </a:xfrm>
            <a:prstGeom prst="rect">
              <a:avLst/>
            </a:prstGeom>
          </p:spPr>
          <p:txBody>
            <a:bodyPr wrap="square" anchor="t">
              <a:spAutoFit/>
            </a:bodyPr>
            <a:lstStyle/>
            <a:p>
              <a:r>
                <a:rPr lang="en-GB" sz="3600" b="1" dirty="0">
                  <a:latin typeface="+mj-lt"/>
                </a:rPr>
                <a:t>WEEK 1 – August 16 – August 2</a:t>
              </a:r>
            </a:p>
          </p:txBody>
        </p:sp>
      </p:grpSp>
      <p:grpSp>
        <p:nvGrpSpPr>
          <p:cNvPr id="30" name="Group 29">
            <a:extLst>
              <a:ext uri="{FF2B5EF4-FFF2-40B4-BE49-F238E27FC236}">
                <a16:creationId xmlns:a16="http://schemas.microsoft.com/office/drawing/2014/main" id="{6CBAD319-039A-451B-9B3D-6151188EF31E}"/>
              </a:ext>
            </a:extLst>
          </p:cNvPr>
          <p:cNvGrpSpPr/>
          <p:nvPr/>
        </p:nvGrpSpPr>
        <p:grpSpPr>
          <a:xfrm>
            <a:off x="11183879" y="2532666"/>
            <a:ext cx="12424266" cy="2056592"/>
            <a:chOff x="11183879" y="4228042"/>
            <a:chExt cx="9789769" cy="2056592"/>
          </a:xfrm>
        </p:grpSpPr>
        <p:sp>
          <p:nvSpPr>
            <p:cNvPr id="9" name="TextBox 8"/>
            <p:cNvSpPr txBox="1">
              <a:spLocks noChangeAspect="1"/>
            </p:cNvSpPr>
            <p:nvPr/>
          </p:nvSpPr>
          <p:spPr>
            <a:xfrm>
              <a:off x="11183879" y="4255372"/>
              <a:ext cx="530114" cy="530114"/>
            </a:xfrm>
            <a:prstGeom prst="ellipse">
              <a:avLst/>
            </a:prstGeom>
            <a:solidFill>
              <a:schemeClr val="accent2"/>
            </a:solidFill>
            <a:ln w="9525">
              <a:noFill/>
              <a:prstDash val="dash"/>
            </a:ln>
          </p:spPr>
          <p:txBody>
            <a:bodyPr wrap="none" lIns="0" tIns="0" rIns="0" bIns="0" rtlCol="0" anchor="ctr" anchorCtr="1">
              <a:noAutofit/>
            </a:bodyPr>
            <a:lstStyle/>
            <a:p>
              <a:pPr algn="ctr"/>
              <a:r>
                <a:rPr lang="en-US" sz="2000" dirty="0">
                  <a:solidFill>
                    <a:schemeClr val="tx1">
                      <a:lumMod val="10000"/>
                      <a:lumOff val="90000"/>
                    </a:schemeClr>
                  </a:solidFill>
                  <a:latin typeface="+mj-lt"/>
                </a:rPr>
                <a:t>02</a:t>
              </a:r>
              <a:endParaRPr lang="ru-RU" sz="2000" dirty="0">
                <a:solidFill>
                  <a:schemeClr val="tx1">
                    <a:lumMod val="10000"/>
                    <a:lumOff val="90000"/>
                  </a:schemeClr>
                </a:solidFill>
                <a:latin typeface="+mj-lt"/>
              </a:endParaRPr>
            </a:p>
          </p:txBody>
        </p:sp>
        <p:sp>
          <p:nvSpPr>
            <p:cNvPr id="10" name="Rectangle 9"/>
            <p:cNvSpPr/>
            <p:nvPr/>
          </p:nvSpPr>
          <p:spPr>
            <a:xfrm>
              <a:off x="11713994" y="4715486"/>
              <a:ext cx="9259654" cy="1569148"/>
            </a:xfrm>
            <a:prstGeom prst="rect">
              <a:avLst/>
            </a:prstGeom>
          </p:spPr>
          <p:txBody>
            <a:bodyPr wrap="square">
              <a:spAutoFit/>
            </a:bodyPr>
            <a:lstStyle/>
            <a:p>
              <a:r>
                <a:rPr lang="en-GB" sz="2399" dirty="0"/>
                <a:t>2 x Videos Launch – Humorous &amp; App</a:t>
              </a:r>
            </a:p>
            <a:p>
              <a:r>
                <a:rPr lang="en-GB" sz="2399" dirty="0"/>
                <a:t>2 x Infographic </a:t>
              </a:r>
            </a:p>
            <a:p>
              <a:r>
                <a:rPr lang="en-GB" sz="2399" dirty="0"/>
                <a:t>2 x Contest Winners</a:t>
              </a:r>
            </a:p>
            <a:p>
              <a:r>
                <a:rPr lang="en-GB" sz="2399" dirty="0"/>
                <a:t>Video in </a:t>
              </a:r>
              <a:r>
                <a:rPr lang="en-GB" sz="2399" dirty="0" err="1"/>
                <a:t>Flipp</a:t>
              </a:r>
              <a:r>
                <a:rPr lang="en-GB" sz="2399" dirty="0"/>
                <a:t> Flyer  </a:t>
              </a:r>
            </a:p>
          </p:txBody>
        </p:sp>
        <p:sp>
          <p:nvSpPr>
            <p:cNvPr id="11" name="Rectangle 10"/>
            <p:cNvSpPr/>
            <p:nvPr/>
          </p:nvSpPr>
          <p:spPr>
            <a:xfrm>
              <a:off x="11713996" y="4228042"/>
              <a:ext cx="6014087" cy="646331"/>
            </a:xfrm>
            <a:prstGeom prst="rect">
              <a:avLst/>
            </a:prstGeom>
          </p:spPr>
          <p:txBody>
            <a:bodyPr wrap="square" anchor="t">
              <a:spAutoFit/>
            </a:bodyPr>
            <a:lstStyle/>
            <a:p>
              <a:r>
                <a:rPr lang="en-GB" sz="3600" b="1" dirty="0">
                  <a:latin typeface="+mj-lt"/>
                </a:rPr>
                <a:t>WEEK 2 – August 23 – August 29 </a:t>
              </a:r>
            </a:p>
          </p:txBody>
        </p:sp>
      </p:grpSp>
      <p:grpSp>
        <p:nvGrpSpPr>
          <p:cNvPr id="32" name="Group 31">
            <a:extLst>
              <a:ext uri="{FF2B5EF4-FFF2-40B4-BE49-F238E27FC236}">
                <a16:creationId xmlns:a16="http://schemas.microsoft.com/office/drawing/2014/main" id="{2ED31A60-DADD-45DC-B5DE-DB0DF3E97B39}"/>
              </a:ext>
            </a:extLst>
          </p:cNvPr>
          <p:cNvGrpSpPr/>
          <p:nvPr/>
        </p:nvGrpSpPr>
        <p:grpSpPr>
          <a:xfrm>
            <a:off x="11183879" y="7011465"/>
            <a:ext cx="12424266" cy="2056593"/>
            <a:chOff x="11183879" y="7545825"/>
            <a:chExt cx="9789769" cy="2056593"/>
          </a:xfrm>
        </p:grpSpPr>
        <p:sp>
          <p:nvSpPr>
            <p:cNvPr id="12" name="TextBox 11"/>
            <p:cNvSpPr txBox="1">
              <a:spLocks noChangeAspect="1"/>
            </p:cNvSpPr>
            <p:nvPr/>
          </p:nvSpPr>
          <p:spPr>
            <a:xfrm>
              <a:off x="11183879" y="7573155"/>
              <a:ext cx="530114" cy="530114"/>
            </a:xfrm>
            <a:prstGeom prst="ellipse">
              <a:avLst/>
            </a:prstGeom>
            <a:solidFill>
              <a:schemeClr val="accent4"/>
            </a:solidFill>
            <a:ln w="9525">
              <a:noFill/>
              <a:prstDash val="dash"/>
            </a:ln>
          </p:spPr>
          <p:txBody>
            <a:bodyPr wrap="none" lIns="0" tIns="0" rIns="0" bIns="0" rtlCol="0" anchor="ctr" anchorCtr="1">
              <a:noAutofit/>
            </a:bodyPr>
            <a:lstStyle/>
            <a:p>
              <a:pPr algn="ctr"/>
              <a:r>
                <a:rPr lang="en-US" sz="2000" dirty="0">
                  <a:solidFill>
                    <a:schemeClr val="tx1">
                      <a:lumMod val="10000"/>
                      <a:lumOff val="90000"/>
                    </a:schemeClr>
                  </a:solidFill>
                  <a:latin typeface="+mj-lt"/>
                </a:rPr>
                <a:t>04</a:t>
              </a:r>
              <a:endParaRPr lang="ru-RU" sz="2000" dirty="0">
                <a:solidFill>
                  <a:schemeClr val="tx1">
                    <a:lumMod val="10000"/>
                    <a:lumOff val="90000"/>
                  </a:schemeClr>
                </a:solidFill>
                <a:latin typeface="+mj-lt"/>
              </a:endParaRPr>
            </a:p>
          </p:txBody>
        </p:sp>
        <p:sp>
          <p:nvSpPr>
            <p:cNvPr id="13" name="Rectangle 12"/>
            <p:cNvSpPr/>
            <p:nvPr/>
          </p:nvSpPr>
          <p:spPr>
            <a:xfrm>
              <a:off x="11713994" y="8033270"/>
              <a:ext cx="9259654" cy="1569148"/>
            </a:xfrm>
            <a:prstGeom prst="rect">
              <a:avLst/>
            </a:prstGeom>
          </p:spPr>
          <p:txBody>
            <a:bodyPr wrap="square">
              <a:spAutoFit/>
            </a:bodyPr>
            <a:lstStyle/>
            <a:p>
              <a:r>
                <a:rPr lang="en-GB" sz="2399" dirty="0"/>
                <a:t>1 x Videos Launch – Humorous</a:t>
              </a:r>
            </a:p>
            <a:p>
              <a:r>
                <a:rPr lang="en-GB" sz="2399" dirty="0"/>
                <a:t>2 x Infographic </a:t>
              </a:r>
            </a:p>
            <a:p>
              <a:r>
                <a:rPr lang="en-GB" sz="2399" dirty="0"/>
                <a:t>2 x Contest Winner</a:t>
              </a:r>
            </a:p>
            <a:p>
              <a:r>
                <a:rPr lang="en-GB" sz="2399" dirty="0"/>
                <a:t>Video in </a:t>
              </a:r>
              <a:r>
                <a:rPr lang="en-GB" sz="2399" dirty="0" err="1"/>
                <a:t>Flipp</a:t>
              </a:r>
              <a:r>
                <a:rPr lang="en-GB" sz="2399" dirty="0"/>
                <a:t> Flyer  </a:t>
              </a:r>
            </a:p>
          </p:txBody>
        </p:sp>
        <p:sp>
          <p:nvSpPr>
            <p:cNvPr id="14" name="Rectangle 13"/>
            <p:cNvSpPr/>
            <p:nvPr/>
          </p:nvSpPr>
          <p:spPr>
            <a:xfrm>
              <a:off x="11713994" y="7545825"/>
              <a:ext cx="8264261" cy="646331"/>
            </a:xfrm>
            <a:prstGeom prst="rect">
              <a:avLst/>
            </a:prstGeom>
          </p:spPr>
          <p:txBody>
            <a:bodyPr wrap="square" anchor="t">
              <a:spAutoFit/>
            </a:bodyPr>
            <a:lstStyle/>
            <a:p>
              <a:r>
                <a:rPr lang="en-GB" sz="3600" b="1" dirty="0">
                  <a:latin typeface="+mj-lt"/>
                </a:rPr>
                <a:t>WEEK 4 – September 6 – September 12 </a:t>
              </a:r>
            </a:p>
          </p:txBody>
        </p:sp>
      </p:grpSp>
      <p:grpSp>
        <p:nvGrpSpPr>
          <p:cNvPr id="33" name="Group 32">
            <a:extLst>
              <a:ext uri="{FF2B5EF4-FFF2-40B4-BE49-F238E27FC236}">
                <a16:creationId xmlns:a16="http://schemas.microsoft.com/office/drawing/2014/main" id="{8A3FC334-874A-4207-9356-E8476AAC4B75}"/>
              </a:ext>
            </a:extLst>
          </p:cNvPr>
          <p:cNvGrpSpPr/>
          <p:nvPr/>
        </p:nvGrpSpPr>
        <p:grpSpPr>
          <a:xfrm>
            <a:off x="11183879" y="9250865"/>
            <a:ext cx="12848964" cy="2056592"/>
            <a:chOff x="11183879" y="9228889"/>
            <a:chExt cx="10124412" cy="2056592"/>
          </a:xfrm>
        </p:grpSpPr>
        <p:sp>
          <p:nvSpPr>
            <p:cNvPr id="15" name="TextBox 14"/>
            <p:cNvSpPr txBox="1">
              <a:spLocks noChangeAspect="1"/>
            </p:cNvSpPr>
            <p:nvPr/>
          </p:nvSpPr>
          <p:spPr>
            <a:xfrm>
              <a:off x="11183879" y="9256219"/>
              <a:ext cx="530114" cy="530114"/>
            </a:xfrm>
            <a:prstGeom prst="ellipse">
              <a:avLst/>
            </a:prstGeom>
            <a:solidFill>
              <a:schemeClr val="accent5"/>
            </a:solidFill>
            <a:ln w="9525">
              <a:noFill/>
              <a:prstDash val="dash"/>
            </a:ln>
          </p:spPr>
          <p:txBody>
            <a:bodyPr wrap="none" lIns="0" tIns="0" rIns="0" bIns="0" rtlCol="0" anchor="ctr" anchorCtr="1">
              <a:noAutofit/>
            </a:bodyPr>
            <a:lstStyle/>
            <a:p>
              <a:pPr algn="ctr"/>
              <a:r>
                <a:rPr lang="en-US" sz="2000" dirty="0">
                  <a:solidFill>
                    <a:schemeClr val="tx1">
                      <a:lumMod val="10000"/>
                      <a:lumOff val="90000"/>
                    </a:schemeClr>
                  </a:solidFill>
                  <a:latin typeface="+mj-lt"/>
                </a:rPr>
                <a:t>05</a:t>
              </a:r>
              <a:endParaRPr lang="ru-RU" sz="2000" dirty="0">
                <a:solidFill>
                  <a:schemeClr val="tx1">
                    <a:lumMod val="10000"/>
                    <a:lumOff val="90000"/>
                  </a:schemeClr>
                </a:solidFill>
                <a:latin typeface="+mj-lt"/>
              </a:endParaRPr>
            </a:p>
          </p:txBody>
        </p:sp>
        <p:sp>
          <p:nvSpPr>
            <p:cNvPr id="16" name="Rectangle 15"/>
            <p:cNvSpPr/>
            <p:nvPr/>
          </p:nvSpPr>
          <p:spPr>
            <a:xfrm>
              <a:off x="11713995" y="9716333"/>
              <a:ext cx="7185469" cy="1569148"/>
            </a:xfrm>
            <a:prstGeom prst="rect">
              <a:avLst/>
            </a:prstGeom>
          </p:spPr>
          <p:txBody>
            <a:bodyPr wrap="square">
              <a:spAutoFit/>
            </a:bodyPr>
            <a:lstStyle/>
            <a:p>
              <a:r>
                <a:rPr lang="en-GB" sz="2399" dirty="0"/>
                <a:t>1 x Videos Launch – Humorous</a:t>
              </a:r>
            </a:p>
            <a:p>
              <a:r>
                <a:rPr lang="en-GB" sz="2399" dirty="0"/>
                <a:t>2 x Infographic </a:t>
              </a:r>
            </a:p>
            <a:p>
              <a:r>
                <a:rPr lang="en-GB" sz="2399" dirty="0"/>
                <a:t>2 x Contest Winner </a:t>
              </a:r>
            </a:p>
            <a:p>
              <a:r>
                <a:rPr lang="en-GB" sz="2399" dirty="0"/>
                <a:t>Video in </a:t>
              </a:r>
              <a:r>
                <a:rPr lang="en-GB" sz="2399" dirty="0" err="1"/>
                <a:t>Flipp</a:t>
              </a:r>
              <a:r>
                <a:rPr lang="en-GB" sz="2399" dirty="0"/>
                <a:t> Flyer  </a:t>
              </a:r>
            </a:p>
          </p:txBody>
        </p:sp>
        <p:sp>
          <p:nvSpPr>
            <p:cNvPr id="17" name="Rectangle 16"/>
            <p:cNvSpPr/>
            <p:nvPr/>
          </p:nvSpPr>
          <p:spPr>
            <a:xfrm>
              <a:off x="11713996" y="9228889"/>
              <a:ext cx="9594295" cy="646331"/>
            </a:xfrm>
            <a:prstGeom prst="rect">
              <a:avLst/>
            </a:prstGeom>
          </p:spPr>
          <p:txBody>
            <a:bodyPr wrap="square" anchor="t">
              <a:spAutoFit/>
            </a:bodyPr>
            <a:lstStyle/>
            <a:p>
              <a:r>
                <a:rPr lang="en-GB" sz="3600" b="1" dirty="0">
                  <a:latin typeface="+mj-lt"/>
                </a:rPr>
                <a:t>WEEK 5 – September 13 – September 19</a:t>
              </a:r>
            </a:p>
          </p:txBody>
        </p:sp>
      </p:grpSp>
      <p:grpSp>
        <p:nvGrpSpPr>
          <p:cNvPr id="31" name="Group 30">
            <a:extLst>
              <a:ext uri="{FF2B5EF4-FFF2-40B4-BE49-F238E27FC236}">
                <a16:creationId xmlns:a16="http://schemas.microsoft.com/office/drawing/2014/main" id="{602257F6-BED7-4D90-B482-DDA4D3EF0DBC}"/>
              </a:ext>
            </a:extLst>
          </p:cNvPr>
          <p:cNvGrpSpPr/>
          <p:nvPr/>
        </p:nvGrpSpPr>
        <p:grpSpPr>
          <a:xfrm>
            <a:off x="11183879" y="4772065"/>
            <a:ext cx="12424266" cy="2056593"/>
            <a:chOff x="11183879" y="5883160"/>
            <a:chExt cx="9789769" cy="2056593"/>
          </a:xfrm>
        </p:grpSpPr>
        <p:sp>
          <p:nvSpPr>
            <p:cNvPr id="18" name="TextBox 17"/>
            <p:cNvSpPr txBox="1">
              <a:spLocks noChangeAspect="1"/>
            </p:cNvSpPr>
            <p:nvPr/>
          </p:nvSpPr>
          <p:spPr>
            <a:xfrm>
              <a:off x="11183879" y="5910490"/>
              <a:ext cx="530114" cy="530114"/>
            </a:xfrm>
            <a:prstGeom prst="ellipse">
              <a:avLst/>
            </a:prstGeom>
            <a:solidFill>
              <a:schemeClr val="accent3"/>
            </a:solidFill>
            <a:ln w="9525">
              <a:noFill/>
              <a:prstDash val="dash"/>
            </a:ln>
          </p:spPr>
          <p:txBody>
            <a:bodyPr wrap="none" lIns="0" tIns="0" rIns="0" bIns="0" rtlCol="0" anchor="ctr" anchorCtr="1">
              <a:noAutofit/>
            </a:bodyPr>
            <a:lstStyle/>
            <a:p>
              <a:pPr algn="ctr"/>
              <a:r>
                <a:rPr lang="en-US" sz="2000" dirty="0">
                  <a:solidFill>
                    <a:schemeClr val="tx1">
                      <a:lumMod val="10000"/>
                      <a:lumOff val="90000"/>
                    </a:schemeClr>
                  </a:solidFill>
                  <a:latin typeface="+mj-lt"/>
                </a:rPr>
                <a:t>03</a:t>
              </a:r>
              <a:endParaRPr lang="ru-RU" sz="2000" dirty="0">
                <a:solidFill>
                  <a:schemeClr val="tx1">
                    <a:lumMod val="10000"/>
                    <a:lumOff val="90000"/>
                  </a:schemeClr>
                </a:solidFill>
                <a:latin typeface="+mj-lt"/>
              </a:endParaRPr>
            </a:p>
          </p:txBody>
        </p:sp>
        <p:sp>
          <p:nvSpPr>
            <p:cNvPr id="19" name="Rectangle 18"/>
            <p:cNvSpPr/>
            <p:nvPr/>
          </p:nvSpPr>
          <p:spPr>
            <a:xfrm>
              <a:off x="11713994" y="6370605"/>
              <a:ext cx="9259654" cy="1569148"/>
            </a:xfrm>
            <a:prstGeom prst="rect">
              <a:avLst/>
            </a:prstGeom>
          </p:spPr>
          <p:txBody>
            <a:bodyPr wrap="square">
              <a:spAutoFit/>
            </a:bodyPr>
            <a:lstStyle/>
            <a:p>
              <a:r>
                <a:rPr lang="en-GB" sz="2399" dirty="0"/>
                <a:t>1 x Videos Launch – Humorous</a:t>
              </a:r>
            </a:p>
            <a:p>
              <a:r>
                <a:rPr lang="en-GB" sz="2399" dirty="0"/>
                <a:t>2 x Infographic </a:t>
              </a:r>
            </a:p>
            <a:p>
              <a:r>
                <a:rPr lang="en-GB" sz="2399" dirty="0"/>
                <a:t>2 x Contest Winner</a:t>
              </a:r>
            </a:p>
            <a:p>
              <a:r>
                <a:rPr lang="en-GB" sz="2399" dirty="0"/>
                <a:t>Video in </a:t>
              </a:r>
              <a:r>
                <a:rPr lang="en-GB" sz="2399" dirty="0" err="1"/>
                <a:t>Flipp</a:t>
              </a:r>
              <a:r>
                <a:rPr lang="en-GB" sz="2399" dirty="0"/>
                <a:t> Flyer  </a:t>
              </a:r>
            </a:p>
          </p:txBody>
        </p:sp>
        <p:sp>
          <p:nvSpPr>
            <p:cNvPr id="20" name="Rectangle 19"/>
            <p:cNvSpPr/>
            <p:nvPr/>
          </p:nvSpPr>
          <p:spPr>
            <a:xfrm>
              <a:off x="11713994" y="5883160"/>
              <a:ext cx="6934224" cy="646331"/>
            </a:xfrm>
            <a:prstGeom prst="rect">
              <a:avLst/>
            </a:prstGeom>
          </p:spPr>
          <p:txBody>
            <a:bodyPr wrap="square" anchor="t">
              <a:spAutoFit/>
            </a:bodyPr>
            <a:lstStyle/>
            <a:p>
              <a:r>
                <a:rPr lang="en-GB" sz="3600" b="1" dirty="0">
                  <a:latin typeface="+mj-lt"/>
                </a:rPr>
                <a:t>WEEK 3 – August 30 – September  5</a:t>
              </a:r>
            </a:p>
          </p:txBody>
        </p:sp>
      </p:grpSp>
      <p:grpSp>
        <p:nvGrpSpPr>
          <p:cNvPr id="34" name="Group 33">
            <a:extLst>
              <a:ext uri="{FF2B5EF4-FFF2-40B4-BE49-F238E27FC236}">
                <a16:creationId xmlns:a16="http://schemas.microsoft.com/office/drawing/2014/main" id="{CAABBBA6-8FD8-451B-9ECB-D519DC81946B}"/>
              </a:ext>
            </a:extLst>
          </p:cNvPr>
          <p:cNvGrpSpPr/>
          <p:nvPr/>
        </p:nvGrpSpPr>
        <p:grpSpPr>
          <a:xfrm>
            <a:off x="11183879" y="11490266"/>
            <a:ext cx="12424266" cy="2056593"/>
            <a:chOff x="11183879" y="10911952"/>
            <a:chExt cx="9789769" cy="2056593"/>
          </a:xfrm>
        </p:grpSpPr>
        <p:sp>
          <p:nvSpPr>
            <p:cNvPr id="21" name="TextBox 20"/>
            <p:cNvSpPr txBox="1">
              <a:spLocks noChangeAspect="1"/>
            </p:cNvSpPr>
            <p:nvPr/>
          </p:nvSpPr>
          <p:spPr>
            <a:xfrm>
              <a:off x="11183879" y="10939282"/>
              <a:ext cx="530114" cy="530114"/>
            </a:xfrm>
            <a:prstGeom prst="ellipse">
              <a:avLst/>
            </a:prstGeom>
            <a:solidFill>
              <a:schemeClr val="accent6"/>
            </a:solidFill>
            <a:ln w="9525">
              <a:noFill/>
              <a:prstDash val="dash"/>
            </a:ln>
          </p:spPr>
          <p:txBody>
            <a:bodyPr wrap="none" lIns="0" tIns="0" rIns="0" bIns="0" rtlCol="0" anchor="ctr" anchorCtr="1">
              <a:noAutofit/>
            </a:bodyPr>
            <a:lstStyle/>
            <a:p>
              <a:pPr algn="ctr"/>
              <a:r>
                <a:rPr lang="en-US" sz="2000" dirty="0">
                  <a:solidFill>
                    <a:schemeClr val="tx1">
                      <a:lumMod val="10000"/>
                      <a:lumOff val="90000"/>
                    </a:schemeClr>
                  </a:solidFill>
                  <a:latin typeface="+mj-lt"/>
                </a:rPr>
                <a:t>06</a:t>
              </a:r>
              <a:endParaRPr lang="ru-RU" sz="2000" dirty="0">
                <a:solidFill>
                  <a:schemeClr val="tx1">
                    <a:lumMod val="10000"/>
                    <a:lumOff val="90000"/>
                  </a:schemeClr>
                </a:solidFill>
                <a:latin typeface="+mj-lt"/>
              </a:endParaRPr>
            </a:p>
          </p:txBody>
        </p:sp>
        <p:sp>
          <p:nvSpPr>
            <p:cNvPr id="22" name="Rectangle 21"/>
            <p:cNvSpPr/>
            <p:nvPr/>
          </p:nvSpPr>
          <p:spPr>
            <a:xfrm>
              <a:off x="11713994" y="11399397"/>
              <a:ext cx="9259654" cy="1569148"/>
            </a:xfrm>
            <a:prstGeom prst="rect">
              <a:avLst/>
            </a:prstGeom>
          </p:spPr>
          <p:txBody>
            <a:bodyPr wrap="square">
              <a:spAutoFit/>
            </a:bodyPr>
            <a:lstStyle/>
            <a:p>
              <a:r>
                <a:rPr lang="en-GB" sz="2399" dirty="0"/>
                <a:t>1 x Videos Launch – Humorous</a:t>
              </a:r>
            </a:p>
            <a:p>
              <a:r>
                <a:rPr lang="en-GB" sz="2399" dirty="0"/>
                <a:t>2 x Infographic </a:t>
              </a:r>
            </a:p>
            <a:p>
              <a:r>
                <a:rPr lang="en-GB" sz="2399" dirty="0"/>
                <a:t>2 x Contest Winner</a:t>
              </a:r>
            </a:p>
            <a:p>
              <a:r>
                <a:rPr lang="en-GB" sz="2399" dirty="0"/>
                <a:t>Video in </a:t>
              </a:r>
              <a:r>
                <a:rPr lang="en-GB" sz="2399" dirty="0" err="1"/>
                <a:t>Flipp</a:t>
              </a:r>
              <a:r>
                <a:rPr lang="en-GB" sz="2399" dirty="0"/>
                <a:t> Flyer  </a:t>
              </a:r>
            </a:p>
          </p:txBody>
        </p:sp>
        <p:sp>
          <p:nvSpPr>
            <p:cNvPr id="23" name="Rectangle 22"/>
            <p:cNvSpPr/>
            <p:nvPr/>
          </p:nvSpPr>
          <p:spPr>
            <a:xfrm>
              <a:off x="11713996" y="10911952"/>
              <a:ext cx="8569059" cy="646331"/>
            </a:xfrm>
            <a:prstGeom prst="rect">
              <a:avLst/>
            </a:prstGeom>
          </p:spPr>
          <p:txBody>
            <a:bodyPr wrap="square" anchor="t">
              <a:spAutoFit/>
            </a:bodyPr>
            <a:lstStyle/>
            <a:p>
              <a:r>
                <a:rPr lang="en-GB" sz="3600" b="1" dirty="0">
                  <a:latin typeface="+mj-lt"/>
                </a:rPr>
                <a:t>WEEK 6 – September 20 – September 26</a:t>
              </a:r>
            </a:p>
          </p:txBody>
        </p:sp>
      </p:grpSp>
      <p:sp>
        <p:nvSpPr>
          <p:cNvPr id="3" name="Slide Number Placeholder 2">
            <a:extLst>
              <a:ext uri="{FF2B5EF4-FFF2-40B4-BE49-F238E27FC236}">
                <a16:creationId xmlns:a16="http://schemas.microsoft.com/office/drawing/2014/main" id="{38AAFF04-CE90-444B-9B75-4161E8400DA0}"/>
              </a:ext>
            </a:extLst>
          </p:cNvPr>
          <p:cNvSpPr>
            <a:spLocks noGrp="1"/>
          </p:cNvSpPr>
          <p:nvPr>
            <p:ph type="sldNum" sz="quarter" idx="12"/>
          </p:nvPr>
        </p:nvSpPr>
        <p:spPr/>
        <p:txBody>
          <a:bodyPr/>
          <a:lstStyle/>
          <a:p>
            <a:fld id="{82E53424-D1F0-4C59-ACFB-E47533F4CD2B}" type="slidenum">
              <a:rPr lang="en-US" smtClean="0"/>
              <a:t>46</a:t>
            </a:fld>
            <a:endParaRPr lang="en-US"/>
          </a:p>
        </p:txBody>
      </p:sp>
      <p:sp>
        <p:nvSpPr>
          <p:cNvPr id="25" name="Rectangle 24">
            <a:extLst>
              <a:ext uri="{FF2B5EF4-FFF2-40B4-BE49-F238E27FC236}">
                <a16:creationId xmlns:a16="http://schemas.microsoft.com/office/drawing/2014/main" id="{55E5A558-63D5-44F6-9ACE-23C7E8ECFE2E}"/>
              </a:ext>
            </a:extLst>
          </p:cNvPr>
          <p:cNvSpPr/>
          <p:nvPr/>
        </p:nvSpPr>
        <p:spPr>
          <a:xfrm>
            <a:off x="1" y="-1247"/>
            <a:ext cx="10435770" cy="13714215"/>
          </a:xfrm>
          <a:prstGeom prst="rect">
            <a:avLst/>
          </a:prstGeom>
          <a:solidFill>
            <a:srgbClr val="00000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0" tIns="0" rIns="914400" bIns="0" rtlCol="0" anchor="ctr">
            <a:normAutofit/>
          </a:bodyPr>
          <a:lstStyle/>
          <a:p>
            <a:pPr algn="ctr">
              <a:lnSpc>
                <a:spcPct val="80000"/>
              </a:lnSpc>
            </a:pPr>
            <a:r>
              <a:rPr lang="en-US" sz="8000" b="1" dirty="0">
                <a:solidFill>
                  <a:schemeClr val="bg1">
                    <a:lumMod val="95000"/>
                  </a:schemeClr>
                </a:solidFill>
              </a:rPr>
              <a:t>CAMPAIGN </a:t>
            </a:r>
          </a:p>
          <a:p>
            <a:pPr algn="ctr">
              <a:lnSpc>
                <a:spcPct val="80000"/>
              </a:lnSpc>
            </a:pPr>
            <a:r>
              <a:rPr lang="en-US" sz="8000" b="1" dirty="0">
                <a:solidFill>
                  <a:schemeClr val="bg1">
                    <a:lumMod val="95000"/>
                  </a:schemeClr>
                </a:solidFill>
              </a:rPr>
              <a:t>GO LIVE: </a:t>
            </a:r>
          </a:p>
          <a:p>
            <a:pPr algn="ctr">
              <a:lnSpc>
                <a:spcPct val="80000"/>
              </a:lnSpc>
            </a:pPr>
            <a:r>
              <a:rPr lang="en-US" sz="8000" b="1" dirty="0">
                <a:solidFill>
                  <a:schemeClr val="bg1">
                    <a:lumMod val="95000"/>
                  </a:schemeClr>
                </a:solidFill>
              </a:rPr>
              <a:t>AUGUST 16, 2018</a:t>
            </a:r>
          </a:p>
          <a:p>
            <a:pPr algn="ctr">
              <a:lnSpc>
                <a:spcPct val="80000"/>
              </a:lnSpc>
            </a:pPr>
            <a:endParaRPr lang="en-US" sz="8000" b="1" dirty="0">
              <a:solidFill>
                <a:schemeClr val="bg1">
                  <a:lumMod val="95000"/>
                </a:schemeClr>
              </a:solidFill>
            </a:endParaRPr>
          </a:p>
          <a:p>
            <a:pPr algn="ctr">
              <a:lnSpc>
                <a:spcPct val="80000"/>
              </a:lnSpc>
            </a:pPr>
            <a:r>
              <a:rPr lang="en-US" sz="8000" b="1" dirty="0">
                <a:solidFill>
                  <a:schemeClr val="bg1">
                    <a:lumMod val="95000"/>
                  </a:schemeClr>
                </a:solidFill>
              </a:rPr>
              <a:t>TACTICS</a:t>
            </a:r>
          </a:p>
          <a:p>
            <a:pPr algn="ctr">
              <a:lnSpc>
                <a:spcPct val="80000"/>
              </a:lnSpc>
            </a:pPr>
            <a:endParaRPr lang="en-US" sz="9600" b="1" dirty="0">
              <a:solidFill>
                <a:schemeClr val="bg1">
                  <a:lumMod val="95000"/>
                </a:schemeClr>
              </a:solidFill>
            </a:endParaRPr>
          </a:p>
        </p:txBody>
      </p:sp>
    </p:spTree>
    <p:extLst>
      <p:ext uri="{BB962C8B-B14F-4D97-AF65-F5344CB8AC3E}">
        <p14:creationId xmlns:p14="http://schemas.microsoft.com/office/powerpoint/2010/main" val="19253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33C19-5678-4B19-980A-98FDC68EBE6D}"/>
              </a:ext>
            </a:extLst>
          </p:cNvPr>
          <p:cNvSpPr>
            <a:spLocks noGrp="1"/>
          </p:cNvSpPr>
          <p:nvPr>
            <p:ph type="body" sz="quarter" idx="15"/>
          </p:nvPr>
        </p:nvSpPr>
        <p:spPr>
          <a:xfrm>
            <a:off x="1217042" y="1157373"/>
            <a:ext cx="21943565" cy="919388"/>
          </a:xfrm>
        </p:spPr>
        <p:txBody>
          <a:bodyPr/>
          <a:lstStyle/>
          <a:p>
            <a:r>
              <a:rPr lang="en-US" dirty="0"/>
              <a:t>High level schedule – 28 WEEKS</a:t>
            </a:r>
          </a:p>
        </p:txBody>
      </p:sp>
      <p:sp>
        <p:nvSpPr>
          <p:cNvPr id="3" name="Text Placeholder 2">
            <a:extLst>
              <a:ext uri="{FF2B5EF4-FFF2-40B4-BE49-F238E27FC236}">
                <a16:creationId xmlns:a16="http://schemas.microsoft.com/office/drawing/2014/main" id="{A3139430-E90E-4B01-B2D3-719EA211BA22}"/>
              </a:ext>
            </a:extLst>
          </p:cNvPr>
          <p:cNvSpPr>
            <a:spLocks noGrp="1"/>
          </p:cNvSpPr>
          <p:nvPr>
            <p:ph type="body" sz="quarter" idx="16"/>
          </p:nvPr>
        </p:nvSpPr>
        <p:spPr>
          <a:xfrm>
            <a:off x="1838453" y="444686"/>
            <a:ext cx="2886688" cy="424732"/>
          </a:xfrm>
        </p:spPr>
        <p:txBody>
          <a:bodyPr/>
          <a:lstStyle/>
          <a:p>
            <a:r>
              <a:rPr lang="en-US" dirty="0"/>
              <a:t>implementation</a:t>
            </a:r>
          </a:p>
        </p:txBody>
      </p:sp>
      <p:sp>
        <p:nvSpPr>
          <p:cNvPr id="5" name="TextBox 4">
            <a:extLst>
              <a:ext uri="{FF2B5EF4-FFF2-40B4-BE49-F238E27FC236}">
                <a16:creationId xmlns:a16="http://schemas.microsoft.com/office/drawing/2014/main" id="{6138E88B-13E3-48A4-9DC7-6E8E31DB13A5}"/>
              </a:ext>
            </a:extLst>
          </p:cNvPr>
          <p:cNvSpPr txBox="1"/>
          <p:nvPr/>
        </p:nvSpPr>
        <p:spPr>
          <a:xfrm>
            <a:off x="4529539" y="11869340"/>
            <a:ext cx="20762655" cy="3693319"/>
          </a:xfrm>
          <a:prstGeom prst="rect">
            <a:avLst/>
          </a:prstGeom>
          <a:noFill/>
        </p:spPr>
        <p:txBody>
          <a:bodyPr wrap="square" rtlCol="0">
            <a:spAutoFit/>
          </a:bodyPr>
          <a:lstStyle/>
          <a:p>
            <a:endParaRPr lang="en-US" dirty="0"/>
          </a:p>
          <a:p>
            <a:endParaRPr lang="en-US" sz="3600" dirty="0"/>
          </a:p>
          <a:p>
            <a:endParaRPr lang="en-US" sz="3600" dirty="0"/>
          </a:p>
          <a:p>
            <a:endParaRPr lang="en-US" sz="3600" dirty="0"/>
          </a:p>
          <a:p>
            <a:endParaRPr lang="en-US" sz="3600" dirty="0"/>
          </a:p>
          <a:p>
            <a:r>
              <a:rPr lang="en-US" sz="3600" dirty="0"/>
              <a:t>TARGETTED GO LIVE: THURSDAY AUGUST 16, 2018</a:t>
            </a:r>
          </a:p>
          <a:p>
            <a:pPr marL="285750" indent="-285750">
              <a:buFont typeface="Arial" panose="020B0604020202020204" pitchFamily="34" charset="0"/>
              <a:buChar char="•"/>
            </a:pPr>
            <a:r>
              <a:rPr lang="en-US" sz="3600" dirty="0"/>
              <a:t> </a:t>
            </a:r>
          </a:p>
        </p:txBody>
      </p:sp>
      <p:graphicFrame>
        <p:nvGraphicFramePr>
          <p:cNvPr id="56" name="Table 55">
            <a:extLst>
              <a:ext uri="{FF2B5EF4-FFF2-40B4-BE49-F238E27FC236}">
                <a16:creationId xmlns:a16="http://schemas.microsoft.com/office/drawing/2014/main" id="{3E579231-5188-409B-A68B-F11E1AE80D63}"/>
              </a:ext>
            </a:extLst>
          </p:cNvPr>
          <p:cNvGraphicFramePr>
            <a:graphicFrameLocks noGrp="1"/>
          </p:cNvGraphicFramePr>
          <p:nvPr>
            <p:extLst>
              <p:ext uri="{D42A27DB-BD31-4B8C-83A1-F6EECF244321}">
                <p14:modId xmlns:p14="http://schemas.microsoft.com/office/powerpoint/2010/main" val="626357807"/>
              </p:ext>
            </p:extLst>
          </p:nvPr>
        </p:nvGraphicFramePr>
        <p:xfrm>
          <a:off x="393065" y="2988113"/>
          <a:ext cx="23591520" cy="9377040"/>
        </p:xfrm>
        <a:graphic>
          <a:graphicData uri="http://schemas.openxmlformats.org/drawingml/2006/table">
            <a:tbl>
              <a:tblPr firstRow="1" bandRow="1">
                <a:tableStyleId>{6E25E649-3F16-4E02-A733-19D2CDBF48F0}</a:tableStyleId>
              </a:tblPr>
              <a:tblGrid>
                <a:gridCol w="4389120">
                  <a:extLst>
                    <a:ext uri="{9D8B030D-6E8A-4147-A177-3AD203B41FA5}">
                      <a16:colId xmlns:a16="http://schemas.microsoft.com/office/drawing/2014/main" val="2622225795"/>
                    </a:ext>
                  </a:extLst>
                </a:gridCol>
                <a:gridCol w="685800">
                  <a:extLst>
                    <a:ext uri="{9D8B030D-6E8A-4147-A177-3AD203B41FA5}">
                      <a16:colId xmlns:a16="http://schemas.microsoft.com/office/drawing/2014/main" val="2462924980"/>
                    </a:ext>
                  </a:extLst>
                </a:gridCol>
                <a:gridCol w="685800">
                  <a:extLst>
                    <a:ext uri="{9D8B030D-6E8A-4147-A177-3AD203B41FA5}">
                      <a16:colId xmlns:a16="http://schemas.microsoft.com/office/drawing/2014/main" val="3220327340"/>
                    </a:ext>
                  </a:extLst>
                </a:gridCol>
                <a:gridCol w="685800">
                  <a:extLst>
                    <a:ext uri="{9D8B030D-6E8A-4147-A177-3AD203B41FA5}">
                      <a16:colId xmlns:a16="http://schemas.microsoft.com/office/drawing/2014/main" val="1886243143"/>
                    </a:ext>
                  </a:extLst>
                </a:gridCol>
                <a:gridCol w="685800">
                  <a:extLst>
                    <a:ext uri="{9D8B030D-6E8A-4147-A177-3AD203B41FA5}">
                      <a16:colId xmlns:a16="http://schemas.microsoft.com/office/drawing/2014/main" val="2831712638"/>
                    </a:ext>
                  </a:extLst>
                </a:gridCol>
                <a:gridCol w="685800">
                  <a:extLst>
                    <a:ext uri="{9D8B030D-6E8A-4147-A177-3AD203B41FA5}">
                      <a16:colId xmlns:a16="http://schemas.microsoft.com/office/drawing/2014/main" val="2981477049"/>
                    </a:ext>
                  </a:extLst>
                </a:gridCol>
                <a:gridCol w="685800">
                  <a:extLst>
                    <a:ext uri="{9D8B030D-6E8A-4147-A177-3AD203B41FA5}">
                      <a16:colId xmlns:a16="http://schemas.microsoft.com/office/drawing/2014/main" val="2387498216"/>
                    </a:ext>
                  </a:extLst>
                </a:gridCol>
                <a:gridCol w="685800">
                  <a:extLst>
                    <a:ext uri="{9D8B030D-6E8A-4147-A177-3AD203B41FA5}">
                      <a16:colId xmlns:a16="http://schemas.microsoft.com/office/drawing/2014/main" val="3772109520"/>
                    </a:ext>
                  </a:extLst>
                </a:gridCol>
                <a:gridCol w="685800">
                  <a:extLst>
                    <a:ext uri="{9D8B030D-6E8A-4147-A177-3AD203B41FA5}">
                      <a16:colId xmlns:a16="http://schemas.microsoft.com/office/drawing/2014/main" val="473516144"/>
                    </a:ext>
                  </a:extLst>
                </a:gridCol>
                <a:gridCol w="685800">
                  <a:extLst>
                    <a:ext uri="{9D8B030D-6E8A-4147-A177-3AD203B41FA5}">
                      <a16:colId xmlns:a16="http://schemas.microsoft.com/office/drawing/2014/main" val="3128679947"/>
                    </a:ext>
                  </a:extLst>
                </a:gridCol>
                <a:gridCol w="685800">
                  <a:extLst>
                    <a:ext uri="{9D8B030D-6E8A-4147-A177-3AD203B41FA5}">
                      <a16:colId xmlns:a16="http://schemas.microsoft.com/office/drawing/2014/main" val="1462741517"/>
                    </a:ext>
                  </a:extLst>
                </a:gridCol>
                <a:gridCol w="685800">
                  <a:extLst>
                    <a:ext uri="{9D8B030D-6E8A-4147-A177-3AD203B41FA5}">
                      <a16:colId xmlns:a16="http://schemas.microsoft.com/office/drawing/2014/main" val="4239802095"/>
                    </a:ext>
                  </a:extLst>
                </a:gridCol>
                <a:gridCol w="685800">
                  <a:extLst>
                    <a:ext uri="{9D8B030D-6E8A-4147-A177-3AD203B41FA5}">
                      <a16:colId xmlns:a16="http://schemas.microsoft.com/office/drawing/2014/main" val="2567533221"/>
                    </a:ext>
                  </a:extLst>
                </a:gridCol>
                <a:gridCol w="685800">
                  <a:extLst>
                    <a:ext uri="{9D8B030D-6E8A-4147-A177-3AD203B41FA5}">
                      <a16:colId xmlns:a16="http://schemas.microsoft.com/office/drawing/2014/main" val="2141555713"/>
                    </a:ext>
                  </a:extLst>
                </a:gridCol>
                <a:gridCol w="685800">
                  <a:extLst>
                    <a:ext uri="{9D8B030D-6E8A-4147-A177-3AD203B41FA5}">
                      <a16:colId xmlns:a16="http://schemas.microsoft.com/office/drawing/2014/main" val="564684503"/>
                    </a:ext>
                  </a:extLst>
                </a:gridCol>
                <a:gridCol w="685800">
                  <a:extLst>
                    <a:ext uri="{9D8B030D-6E8A-4147-A177-3AD203B41FA5}">
                      <a16:colId xmlns:a16="http://schemas.microsoft.com/office/drawing/2014/main" val="764078293"/>
                    </a:ext>
                  </a:extLst>
                </a:gridCol>
                <a:gridCol w="685800">
                  <a:extLst>
                    <a:ext uri="{9D8B030D-6E8A-4147-A177-3AD203B41FA5}">
                      <a16:colId xmlns:a16="http://schemas.microsoft.com/office/drawing/2014/main" val="143376597"/>
                    </a:ext>
                  </a:extLst>
                </a:gridCol>
                <a:gridCol w="685800">
                  <a:extLst>
                    <a:ext uri="{9D8B030D-6E8A-4147-A177-3AD203B41FA5}">
                      <a16:colId xmlns:a16="http://schemas.microsoft.com/office/drawing/2014/main" val="2689783331"/>
                    </a:ext>
                  </a:extLst>
                </a:gridCol>
                <a:gridCol w="685800">
                  <a:extLst>
                    <a:ext uri="{9D8B030D-6E8A-4147-A177-3AD203B41FA5}">
                      <a16:colId xmlns:a16="http://schemas.microsoft.com/office/drawing/2014/main" val="3811589964"/>
                    </a:ext>
                  </a:extLst>
                </a:gridCol>
                <a:gridCol w="685800">
                  <a:extLst>
                    <a:ext uri="{9D8B030D-6E8A-4147-A177-3AD203B41FA5}">
                      <a16:colId xmlns:a16="http://schemas.microsoft.com/office/drawing/2014/main" val="2018454670"/>
                    </a:ext>
                  </a:extLst>
                </a:gridCol>
                <a:gridCol w="685800">
                  <a:extLst>
                    <a:ext uri="{9D8B030D-6E8A-4147-A177-3AD203B41FA5}">
                      <a16:colId xmlns:a16="http://schemas.microsoft.com/office/drawing/2014/main" val="2119444627"/>
                    </a:ext>
                  </a:extLst>
                </a:gridCol>
                <a:gridCol w="685800">
                  <a:extLst>
                    <a:ext uri="{9D8B030D-6E8A-4147-A177-3AD203B41FA5}">
                      <a16:colId xmlns:a16="http://schemas.microsoft.com/office/drawing/2014/main" val="404510930"/>
                    </a:ext>
                  </a:extLst>
                </a:gridCol>
                <a:gridCol w="685800">
                  <a:extLst>
                    <a:ext uri="{9D8B030D-6E8A-4147-A177-3AD203B41FA5}">
                      <a16:colId xmlns:a16="http://schemas.microsoft.com/office/drawing/2014/main" val="1429414018"/>
                    </a:ext>
                  </a:extLst>
                </a:gridCol>
                <a:gridCol w="685800">
                  <a:extLst>
                    <a:ext uri="{9D8B030D-6E8A-4147-A177-3AD203B41FA5}">
                      <a16:colId xmlns:a16="http://schemas.microsoft.com/office/drawing/2014/main" val="1850426524"/>
                    </a:ext>
                  </a:extLst>
                </a:gridCol>
                <a:gridCol w="685800">
                  <a:extLst>
                    <a:ext uri="{9D8B030D-6E8A-4147-A177-3AD203B41FA5}">
                      <a16:colId xmlns:a16="http://schemas.microsoft.com/office/drawing/2014/main" val="2191171895"/>
                    </a:ext>
                  </a:extLst>
                </a:gridCol>
                <a:gridCol w="685800">
                  <a:extLst>
                    <a:ext uri="{9D8B030D-6E8A-4147-A177-3AD203B41FA5}">
                      <a16:colId xmlns:a16="http://schemas.microsoft.com/office/drawing/2014/main" val="2978460472"/>
                    </a:ext>
                  </a:extLst>
                </a:gridCol>
                <a:gridCol w="685800">
                  <a:extLst>
                    <a:ext uri="{9D8B030D-6E8A-4147-A177-3AD203B41FA5}">
                      <a16:colId xmlns:a16="http://schemas.microsoft.com/office/drawing/2014/main" val="2816414875"/>
                    </a:ext>
                  </a:extLst>
                </a:gridCol>
                <a:gridCol w="685800">
                  <a:extLst>
                    <a:ext uri="{9D8B030D-6E8A-4147-A177-3AD203B41FA5}">
                      <a16:colId xmlns:a16="http://schemas.microsoft.com/office/drawing/2014/main" val="849909861"/>
                    </a:ext>
                  </a:extLst>
                </a:gridCol>
                <a:gridCol w="685800">
                  <a:extLst>
                    <a:ext uri="{9D8B030D-6E8A-4147-A177-3AD203B41FA5}">
                      <a16:colId xmlns:a16="http://schemas.microsoft.com/office/drawing/2014/main" val="3515341618"/>
                    </a:ext>
                  </a:extLst>
                </a:gridCol>
              </a:tblGrid>
              <a:tr h="667280">
                <a:tc>
                  <a:txBody>
                    <a:bodyPr/>
                    <a:lstStyle/>
                    <a:p>
                      <a:endParaRPr lang="en-US" sz="2400" kern="1200" dirty="0">
                        <a:solidFill>
                          <a:schemeClr val="bg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n-US" sz="3200"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36156628"/>
                  </a:ext>
                </a:extLst>
              </a:tr>
              <a:tr h="597040">
                <a:tc>
                  <a:txBody>
                    <a:bodyPr/>
                    <a:lstStyle/>
                    <a:p>
                      <a:r>
                        <a:rPr lang="en-US" sz="2400" kern="1200" dirty="0">
                          <a:solidFill>
                            <a:schemeClr val="bg1"/>
                          </a:solidFill>
                          <a:latin typeface="+mn-lt"/>
                          <a:ea typeface="+mn-ea"/>
                          <a:cs typeface="+mn-cs"/>
                        </a:rPr>
                        <a:t>WEEK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a:t>
                      </a: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3</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4</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5</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6</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7</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8</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9</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10</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12</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13</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14</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15</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16</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17</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18</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19</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20</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22</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23</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24</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25</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26</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27</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US" sz="2800" dirty="0">
                          <a:solidFill>
                            <a:schemeClr val="bg1"/>
                          </a:solidFill>
                        </a:rPr>
                        <a:t>28</a:t>
                      </a:r>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1355511507"/>
                  </a:ext>
                </a:extLst>
              </a:tr>
              <a:tr h="1158960">
                <a:tc>
                  <a:txBody>
                    <a:bodyPr/>
                    <a:lstStyle/>
                    <a:p>
                      <a:r>
                        <a:rPr lang="en-US" sz="2400" b="1" dirty="0"/>
                        <a:t>PROJECT BRIEF</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7">
                  <a:txBody>
                    <a:bodyPr/>
                    <a:lstStyle/>
                    <a:p>
                      <a:pPr algn="ctr"/>
                      <a:r>
                        <a:rPr lang="en-US" b="1" dirty="0"/>
                        <a:t>CAMPAIGN GO LIVE – AUGUST 16</a:t>
                      </a:r>
                    </a:p>
                  </a:txBody>
                  <a:tcPr vert="vert">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2056366"/>
                  </a:ext>
                </a:extLst>
              </a:tr>
              <a:tr h="1158960">
                <a:tc>
                  <a:txBody>
                    <a:bodyPr/>
                    <a:lstStyle/>
                    <a:p>
                      <a:r>
                        <a:rPr lang="en-US" sz="2400" b="1" dirty="0"/>
                        <a:t>APP DEVELOPMENT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475519"/>
                  </a:ext>
                </a:extLst>
              </a:tr>
              <a:tr h="1158960">
                <a:tc>
                  <a:txBody>
                    <a:bodyPr/>
                    <a:lstStyle/>
                    <a:p>
                      <a:r>
                        <a:rPr lang="en-US" sz="2400" b="1" dirty="0"/>
                        <a:t>APP TESTING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179782"/>
                  </a:ext>
                </a:extLst>
              </a:tr>
              <a:tr h="1158960">
                <a:tc>
                  <a:txBody>
                    <a:bodyPr/>
                    <a:lstStyle/>
                    <a:p>
                      <a:r>
                        <a:rPr lang="en-US" sz="2400" b="1" dirty="0"/>
                        <a:t>VIDEO CREATION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6716738"/>
                  </a:ext>
                </a:extLst>
              </a:tr>
              <a:tr h="1158960">
                <a:tc>
                  <a:txBody>
                    <a:bodyPr/>
                    <a:lstStyle/>
                    <a:p>
                      <a:r>
                        <a:rPr lang="en-US" sz="2400" b="1" dirty="0"/>
                        <a:t>INFORGRAPHIC CREATION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0289895"/>
                  </a:ext>
                </a:extLst>
              </a:tr>
              <a:tr h="1158960">
                <a:tc>
                  <a:txBody>
                    <a:bodyPr/>
                    <a:lstStyle/>
                    <a:p>
                      <a:r>
                        <a:rPr lang="en-US" sz="2400" b="1" dirty="0"/>
                        <a:t>CAMPAIGN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0104424"/>
                  </a:ext>
                </a:extLst>
              </a:tr>
              <a:tr h="1158960">
                <a:tc>
                  <a:txBody>
                    <a:bodyPr/>
                    <a:lstStyle/>
                    <a:p>
                      <a:r>
                        <a:rPr lang="en-US" sz="2400" b="1" dirty="0"/>
                        <a:t>POST MORTEM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5000"/>
                        <a:lumOff val="7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lang="en-US" dirty="0">
                        <a:highlight>
                          <a:srgbClr val="FFFF00"/>
                        </a:highligh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896816541"/>
                  </a:ext>
                </a:extLst>
              </a:tr>
            </a:tbl>
          </a:graphicData>
        </a:graphic>
      </p:graphicFrame>
    </p:spTree>
    <p:extLst>
      <p:ext uri="{BB962C8B-B14F-4D97-AF65-F5344CB8AC3E}">
        <p14:creationId xmlns:p14="http://schemas.microsoft.com/office/powerpoint/2010/main" val="667826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6FC5E7-40F7-4C2C-AFD2-212D173A0930}"/>
              </a:ext>
            </a:extLst>
          </p:cNvPr>
          <p:cNvSpPr>
            <a:spLocks noGrp="1"/>
          </p:cNvSpPr>
          <p:nvPr>
            <p:ph type="body" sz="quarter" idx="15"/>
          </p:nvPr>
        </p:nvSpPr>
        <p:spPr>
          <a:xfrm>
            <a:off x="1207008" y="949450"/>
            <a:ext cx="21943565" cy="919388"/>
          </a:xfrm>
        </p:spPr>
        <p:txBody>
          <a:bodyPr/>
          <a:lstStyle/>
          <a:p>
            <a:r>
              <a:rPr lang="en-US" dirty="0"/>
              <a:t>Budget breakdown</a:t>
            </a:r>
          </a:p>
        </p:txBody>
      </p:sp>
      <p:sp>
        <p:nvSpPr>
          <p:cNvPr id="3" name="Text Placeholder 2">
            <a:extLst>
              <a:ext uri="{FF2B5EF4-FFF2-40B4-BE49-F238E27FC236}">
                <a16:creationId xmlns:a16="http://schemas.microsoft.com/office/drawing/2014/main" id="{6E2EC258-3E5A-4D25-BDF9-E7BE335D6D29}"/>
              </a:ext>
            </a:extLst>
          </p:cNvPr>
          <p:cNvSpPr>
            <a:spLocks noGrp="1"/>
          </p:cNvSpPr>
          <p:nvPr>
            <p:ph type="body" sz="quarter" idx="16"/>
          </p:nvPr>
        </p:nvSpPr>
        <p:spPr>
          <a:xfrm>
            <a:off x="1838453" y="420623"/>
            <a:ext cx="2886688" cy="424732"/>
          </a:xfrm>
        </p:spPr>
        <p:txBody>
          <a:bodyPr/>
          <a:lstStyle/>
          <a:p>
            <a:r>
              <a:rPr lang="en-US" dirty="0"/>
              <a:t>implementation</a:t>
            </a:r>
          </a:p>
        </p:txBody>
      </p:sp>
      <p:graphicFrame>
        <p:nvGraphicFramePr>
          <p:cNvPr id="4" name="Table 3">
            <a:extLst>
              <a:ext uri="{FF2B5EF4-FFF2-40B4-BE49-F238E27FC236}">
                <a16:creationId xmlns:a16="http://schemas.microsoft.com/office/drawing/2014/main" id="{C828323F-0CFD-42A6-A035-621F50EA2595}"/>
              </a:ext>
            </a:extLst>
          </p:cNvPr>
          <p:cNvGraphicFramePr>
            <a:graphicFrameLocks noGrp="1"/>
          </p:cNvGraphicFramePr>
          <p:nvPr>
            <p:extLst>
              <p:ext uri="{D42A27DB-BD31-4B8C-83A1-F6EECF244321}">
                <p14:modId xmlns:p14="http://schemas.microsoft.com/office/powerpoint/2010/main" val="2932870352"/>
              </p:ext>
            </p:extLst>
          </p:nvPr>
        </p:nvGraphicFramePr>
        <p:xfrm>
          <a:off x="652524" y="3361720"/>
          <a:ext cx="14030469" cy="8189595"/>
        </p:xfrm>
        <a:graphic>
          <a:graphicData uri="http://schemas.openxmlformats.org/drawingml/2006/table">
            <a:tbl>
              <a:tblPr/>
              <a:tblGrid>
                <a:gridCol w="6028239">
                  <a:extLst>
                    <a:ext uri="{9D8B030D-6E8A-4147-A177-3AD203B41FA5}">
                      <a16:colId xmlns:a16="http://schemas.microsoft.com/office/drawing/2014/main" val="839728345"/>
                    </a:ext>
                  </a:extLst>
                </a:gridCol>
                <a:gridCol w="2654710">
                  <a:extLst>
                    <a:ext uri="{9D8B030D-6E8A-4147-A177-3AD203B41FA5}">
                      <a16:colId xmlns:a16="http://schemas.microsoft.com/office/drawing/2014/main" val="3077442113"/>
                    </a:ext>
                  </a:extLst>
                </a:gridCol>
                <a:gridCol w="2772697">
                  <a:extLst>
                    <a:ext uri="{9D8B030D-6E8A-4147-A177-3AD203B41FA5}">
                      <a16:colId xmlns:a16="http://schemas.microsoft.com/office/drawing/2014/main" val="1022308787"/>
                    </a:ext>
                  </a:extLst>
                </a:gridCol>
                <a:gridCol w="2574823">
                  <a:extLst>
                    <a:ext uri="{9D8B030D-6E8A-4147-A177-3AD203B41FA5}">
                      <a16:colId xmlns:a16="http://schemas.microsoft.com/office/drawing/2014/main" val="4131854668"/>
                    </a:ext>
                  </a:extLst>
                </a:gridCol>
              </a:tblGrid>
              <a:tr h="354436">
                <a:tc>
                  <a:txBody>
                    <a:bodyPr/>
                    <a:lstStyle/>
                    <a:p>
                      <a:pPr algn="l" fontAlgn="ctr"/>
                      <a:r>
                        <a:rPr lang="en-US" sz="4000" b="1" i="0" u="none" strike="noStrike" dirty="0">
                          <a:solidFill>
                            <a:srgbClr val="000000"/>
                          </a:solidFill>
                          <a:effectLst/>
                          <a:latin typeface="Calibri" panose="020F0502020204030204" pitchFamily="34" charset="0"/>
                        </a:rPr>
                        <a:t>Expenses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4000" b="1" i="0" u="none" strike="noStrike">
                          <a:solidFill>
                            <a:srgbClr val="000000"/>
                          </a:solidFill>
                          <a:effectLst/>
                          <a:latin typeface="Calibri" panose="020F0502020204030204" pitchFamily="34" charset="0"/>
                        </a:rPr>
                        <a:t>Total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4000" b="1" i="0" u="none" strike="noStrike">
                          <a:solidFill>
                            <a:srgbClr val="000000"/>
                          </a:solidFill>
                          <a:effectLst/>
                          <a:latin typeface="Calibri" panose="020F0502020204030204" pitchFamily="34" charset="0"/>
                        </a:rPr>
                        <a:t>Percent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4000" b="1" i="0" u="none" strike="noStrike" dirty="0">
                          <a:solidFill>
                            <a:srgbClr val="000000"/>
                          </a:solidFill>
                          <a:effectLst/>
                          <a:latin typeface="Calibri" panose="020F0502020204030204" pitchFamily="34" charset="0"/>
                        </a:rPr>
                        <a:t>Percent of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5378032"/>
                  </a:ext>
                </a:extLst>
              </a:tr>
              <a:tr h="354436">
                <a:tc>
                  <a:txBody>
                    <a:bodyPr/>
                    <a:lstStyle/>
                    <a:p>
                      <a:pPr algn="l" fontAlgn="b"/>
                      <a:r>
                        <a:rPr lang="en-US" sz="3200" b="0" i="0" u="none" strike="noStrike" dirty="0">
                          <a:solidFill>
                            <a:srgbClr val="000000"/>
                          </a:solidFill>
                          <a:effectLst/>
                          <a:latin typeface="Calibri" panose="020F0502020204030204" pitchFamily="34" charset="0"/>
                        </a:rPr>
                        <a:t>Video Creation</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3200" b="0" i="0" u="none" strike="noStrike">
                          <a:solidFill>
                            <a:srgbClr val="000000"/>
                          </a:solidFill>
                          <a:effectLst/>
                          <a:latin typeface="Calibri" panose="020F0502020204030204" pitchFamily="34" charset="0"/>
                        </a:rPr>
                        <a:t>$300,000.00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3200" b="0" i="0" u="none" strike="noStrike">
                          <a:solidFill>
                            <a:srgbClr val="000000"/>
                          </a:solidFill>
                          <a:effectLst/>
                          <a:latin typeface="Calibri" panose="020F0502020204030204" pitchFamily="34" charset="0"/>
                        </a:rPr>
                        <a:t>20.00%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3200" b="0" i="0" u="none" strike="noStrike" dirty="0">
                          <a:solidFill>
                            <a:srgbClr val="000000"/>
                          </a:solidFill>
                          <a:effectLst/>
                          <a:latin typeface="Calibri" panose="020F0502020204030204" pitchFamily="34" charset="0"/>
                        </a:rPr>
                        <a:t>20.0%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69017975"/>
                  </a:ext>
                </a:extLst>
              </a:tr>
              <a:tr h="354436">
                <a:tc>
                  <a:txBody>
                    <a:bodyPr/>
                    <a:lstStyle/>
                    <a:p>
                      <a:pPr algn="l" fontAlgn="b"/>
                      <a:r>
                        <a:rPr lang="en-US" sz="3200" b="0" i="0" u="none" strike="noStrike" dirty="0">
                          <a:solidFill>
                            <a:srgbClr val="000000"/>
                          </a:solidFill>
                          <a:effectLst/>
                          <a:latin typeface="Calibri" panose="020F0502020204030204" pitchFamily="34" charset="0"/>
                        </a:rPr>
                        <a:t>Facebook Advertising</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$225,000.00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15.00%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35.0%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14669338"/>
                  </a:ext>
                </a:extLst>
              </a:tr>
              <a:tr h="336714">
                <a:tc>
                  <a:txBody>
                    <a:bodyPr/>
                    <a:lstStyle/>
                    <a:p>
                      <a:pPr algn="l" fontAlgn="b"/>
                      <a:r>
                        <a:rPr lang="en-US" sz="3200" b="0" i="0" u="none" strike="noStrike" dirty="0">
                          <a:solidFill>
                            <a:srgbClr val="000000"/>
                          </a:solidFill>
                          <a:effectLst/>
                          <a:latin typeface="Calibri" panose="020F0502020204030204" pitchFamily="34" charset="0"/>
                        </a:rPr>
                        <a:t>In-Application Giveaways</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$130,000.00</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8.67%</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43.7%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42472130"/>
                  </a:ext>
                </a:extLst>
              </a:tr>
              <a:tr h="336714">
                <a:tc>
                  <a:txBody>
                    <a:bodyPr/>
                    <a:lstStyle/>
                    <a:p>
                      <a:pPr algn="l" fontAlgn="b"/>
                      <a:r>
                        <a:rPr lang="en-US" sz="3200" b="0" i="0" u="none" strike="noStrike" dirty="0">
                          <a:solidFill>
                            <a:srgbClr val="000000"/>
                          </a:solidFill>
                          <a:effectLst/>
                          <a:latin typeface="Calibri" panose="020F0502020204030204" pitchFamily="34" charset="0"/>
                        </a:rPr>
                        <a:t>YouTube Advertising</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$125,000.00</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8.33%</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52.0%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39205960"/>
                  </a:ext>
                </a:extLst>
              </a:tr>
              <a:tr h="354436">
                <a:tc>
                  <a:txBody>
                    <a:bodyPr/>
                    <a:lstStyle/>
                    <a:p>
                      <a:pPr algn="l" fontAlgn="b"/>
                      <a:r>
                        <a:rPr lang="en-US" sz="3200" b="0" i="0" u="none" strike="noStrike" dirty="0" err="1">
                          <a:solidFill>
                            <a:srgbClr val="000000"/>
                          </a:solidFill>
                          <a:effectLst/>
                          <a:latin typeface="Calibri" panose="020F0502020204030204" pitchFamily="34" charset="0"/>
                        </a:rPr>
                        <a:t>Adwords</a:t>
                      </a:r>
                      <a:endParaRPr lang="en-US" sz="32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$100,000.00</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6.67%</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58.7%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73867775"/>
                  </a:ext>
                </a:extLst>
              </a:tr>
              <a:tr h="354436">
                <a:tc>
                  <a:txBody>
                    <a:bodyPr/>
                    <a:lstStyle/>
                    <a:p>
                      <a:pPr algn="l" fontAlgn="b"/>
                      <a:r>
                        <a:rPr lang="en-US" sz="3200" b="0" i="0" u="none" strike="noStrike">
                          <a:solidFill>
                            <a:srgbClr val="000000"/>
                          </a:solidFill>
                          <a:effectLst/>
                          <a:latin typeface="Calibri" panose="020F0502020204030204" pitchFamily="34" charset="0"/>
                        </a:rPr>
                        <a:t>Twitter Advertising</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$100,000.00</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6.67%</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65.3%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6936813"/>
                  </a:ext>
                </a:extLst>
              </a:tr>
              <a:tr h="354436">
                <a:tc>
                  <a:txBody>
                    <a:bodyPr/>
                    <a:lstStyle/>
                    <a:p>
                      <a:pPr algn="l" fontAlgn="b"/>
                      <a:r>
                        <a:rPr lang="en-US" sz="3200" b="0" i="0" u="none" strike="noStrike" dirty="0">
                          <a:solidFill>
                            <a:srgbClr val="000000"/>
                          </a:solidFill>
                          <a:effectLst/>
                          <a:latin typeface="Calibri" panose="020F0502020204030204" pitchFamily="34" charset="0"/>
                        </a:rPr>
                        <a:t>Instagram Advertising</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$100,000.00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6.67%</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72.0%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14873362"/>
                  </a:ext>
                </a:extLst>
              </a:tr>
              <a:tr h="354436">
                <a:tc>
                  <a:txBody>
                    <a:bodyPr/>
                    <a:lstStyle/>
                    <a:p>
                      <a:pPr algn="l" fontAlgn="b"/>
                      <a:r>
                        <a:rPr lang="en-US" sz="3200" b="0" i="0" u="none" strike="noStrike">
                          <a:solidFill>
                            <a:srgbClr val="000000"/>
                          </a:solidFill>
                          <a:effectLst/>
                          <a:latin typeface="Calibri" panose="020F0502020204030204" pitchFamily="34" charset="0"/>
                        </a:rPr>
                        <a:t>Adulting App</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$100,000.00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6.67%</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78.7%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7818974"/>
                  </a:ext>
                </a:extLst>
              </a:tr>
              <a:tr h="354436">
                <a:tc>
                  <a:txBody>
                    <a:bodyPr/>
                    <a:lstStyle/>
                    <a:p>
                      <a:pPr algn="l" fontAlgn="b"/>
                      <a:r>
                        <a:rPr lang="en-US" sz="3200" b="0" i="0" u="none" strike="noStrike">
                          <a:solidFill>
                            <a:srgbClr val="000000"/>
                          </a:solidFill>
                          <a:effectLst/>
                          <a:latin typeface="Calibri" panose="020F0502020204030204" pitchFamily="34" charset="0"/>
                        </a:rPr>
                        <a:t>Referrals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$100,000.00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6.67%</a:t>
                      </a:r>
                    </a:p>
                  </a:txBody>
                  <a:tcPr marL="9525" marR="9525" marT="9525" marB="0" anchor="b">
                    <a:lnL>
                      <a:noFill/>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85.3%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04471859"/>
                  </a:ext>
                </a:extLst>
              </a:tr>
              <a:tr h="354436">
                <a:tc>
                  <a:txBody>
                    <a:bodyPr/>
                    <a:lstStyle/>
                    <a:p>
                      <a:pPr algn="l" fontAlgn="b"/>
                      <a:r>
                        <a:rPr lang="en-US" sz="3200" b="0" i="0" u="none" strike="noStrike">
                          <a:solidFill>
                            <a:srgbClr val="000000"/>
                          </a:solidFill>
                          <a:effectLst/>
                          <a:latin typeface="Calibri" panose="020F0502020204030204" pitchFamily="34" charset="0"/>
                        </a:rPr>
                        <a:t>In-store Promo Material</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$75,000.00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5.00%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90.3%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46292961"/>
                  </a:ext>
                </a:extLst>
              </a:tr>
              <a:tr h="354436">
                <a:tc>
                  <a:txBody>
                    <a:bodyPr/>
                    <a:lstStyle/>
                    <a:p>
                      <a:pPr algn="l" fontAlgn="b"/>
                      <a:r>
                        <a:rPr lang="en-US" sz="3200" b="0" i="0" u="none" strike="noStrike">
                          <a:solidFill>
                            <a:srgbClr val="000000"/>
                          </a:solidFill>
                          <a:effectLst/>
                          <a:latin typeface="Calibri" panose="020F0502020204030204" pitchFamily="34" charset="0"/>
                        </a:rPr>
                        <a:t>Flipp embedded content</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$75,000.00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5.00%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95.3%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18208134"/>
                  </a:ext>
                </a:extLst>
              </a:tr>
              <a:tr h="354436">
                <a:tc>
                  <a:txBody>
                    <a:bodyPr/>
                    <a:lstStyle/>
                    <a:p>
                      <a:pPr algn="l" fontAlgn="b"/>
                      <a:r>
                        <a:rPr lang="en-US" sz="3200" b="0" i="0" u="none" strike="noStrike">
                          <a:solidFill>
                            <a:srgbClr val="000000"/>
                          </a:solidFill>
                          <a:effectLst/>
                          <a:latin typeface="Calibri" panose="020F0502020204030204" pitchFamily="34" charset="0"/>
                        </a:rPr>
                        <a:t>Adulting Contest Giveaways</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3200" b="0" i="0" u="none" strike="noStrike">
                          <a:solidFill>
                            <a:srgbClr val="000000"/>
                          </a:solidFill>
                          <a:effectLst/>
                          <a:latin typeface="Calibri" panose="020F0502020204030204" pitchFamily="34" charset="0"/>
                        </a:rPr>
                        <a:t>$50,000.00</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3.33%</a:t>
                      </a:r>
                    </a:p>
                  </a:txBody>
                  <a:tcPr marL="9525" marR="9525" marT="9525" marB="0" anchor="b">
                    <a:lnL>
                      <a:noFill/>
                    </a:lnL>
                    <a:lnR>
                      <a:noFill/>
                    </a:lnR>
                    <a:lnT>
                      <a:noFill/>
                    </a:lnT>
                    <a:lnB>
                      <a:noFill/>
                    </a:lnB>
                  </a:tcPr>
                </a:tc>
                <a:tc>
                  <a:txBody>
                    <a:bodyPr/>
                    <a:lstStyle/>
                    <a:p>
                      <a:pPr algn="r" fontAlgn="b"/>
                      <a:r>
                        <a:rPr lang="en-US" sz="3200" b="0" i="0" u="none" strike="noStrike" dirty="0">
                          <a:solidFill>
                            <a:srgbClr val="000000"/>
                          </a:solidFill>
                          <a:effectLst/>
                          <a:latin typeface="Calibri" panose="020F0502020204030204" pitchFamily="34" charset="0"/>
                        </a:rPr>
                        <a:t>98.7%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93837682"/>
                  </a:ext>
                </a:extLst>
              </a:tr>
              <a:tr h="372158">
                <a:tc>
                  <a:txBody>
                    <a:bodyPr/>
                    <a:lstStyle/>
                    <a:p>
                      <a:pPr algn="l" fontAlgn="b"/>
                      <a:r>
                        <a:rPr lang="en-US" sz="3200" b="0" i="0" u="none" strike="noStrike" dirty="0">
                          <a:solidFill>
                            <a:srgbClr val="000000"/>
                          </a:solidFill>
                          <a:effectLst/>
                          <a:latin typeface="Calibri" panose="020F0502020204030204" pitchFamily="34" charset="0"/>
                        </a:rPr>
                        <a:t>Content creation (E.g. infographics)</a:t>
                      </a:r>
                    </a:p>
                  </a:txBody>
                  <a:tcPr marL="9525" marR="9525" marT="9525" marB="0" anchor="b">
                    <a:lnL w="6350" cap="flat" cmpd="sng" algn="ctr">
                      <a:solidFill>
                        <a:srgbClr val="000000"/>
                      </a:solidFill>
                      <a:prstDash val="solid"/>
                      <a:round/>
                      <a:headEnd type="none" w="med" len="med"/>
                      <a:tailEnd type="none" w="med" len="med"/>
                    </a:lnL>
                    <a:lnR>
                      <a:noFill/>
                    </a:lnR>
                    <a:lnT>
                      <a:noFill/>
                    </a:lnT>
                    <a:lnB w="25400" cap="flat" cmpd="dbl" algn="ctr">
                      <a:solidFill>
                        <a:srgbClr val="000000"/>
                      </a:solidFill>
                      <a:prstDash val="solid"/>
                      <a:round/>
                      <a:headEnd type="none" w="med" len="med"/>
                      <a:tailEnd type="none" w="med" len="med"/>
                    </a:lnB>
                  </a:tcPr>
                </a:tc>
                <a:tc>
                  <a:txBody>
                    <a:bodyPr/>
                    <a:lstStyle/>
                    <a:p>
                      <a:pPr algn="r" fontAlgn="b"/>
                      <a:r>
                        <a:rPr lang="en-US" sz="3200" b="0" i="0" u="none" strike="noStrike">
                          <a:solidFill>
                            <a:srgbClr val="000000"/>
                          </a:solidFill>
                          <a:effectLst/>
                          <a:latin typeface="Calibri" panose="020F0502020204030204" pitchFamily="34" charset="0"/>
                        </a:rPr>
                        <a:t>$20,000.00</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b"/>
                      <a:r>
                        <a:rPr lang="en-US" sz="3200" b="0" i="0" u="none" strike="noStrike">
                          <a:solidFill>
                            <a:srgbClr val="000000"/>
                          </a:solidFill>
                          <a:effectLst/>
                          <a:latin typeface="Calibri" panose="020F0502020204030204" pitchFamily="34" charset="0"/>
                        </a:rPr>
                        <a:t>1.33%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b"/>
                      <a:r>
                        <a:rPr lang="en-US" sz="3200" b="0" i="0" u="none" strike="noStrike" dirty="0">
                          <a:solidFill>
                            <a:srgbClr val="000000"/>
                          </a:solidFill>
                          <a:effectLst/>
                          <a:latin typeface="Calibri" panose="020F0502020204030204" pitchFamily="34" charset="0"/>
                        </a:rPr>
                        <a:t>100.0%</a:t>
                      </a:r>
                    </a:p>
                  </a:txBody>
                  <a:tcPr marL="9525" marR="9525" marT="9525" marB="0" anchor="b">
                    <a:lnL>
                      <a:noFill/>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016684838"/>
                  </a:ext>
                </a:extLst>
              </a:tr>
              <a:tr h="372158">
                <a:tc>
                  <a:txBody>
                    <a:bodyPr/>
                    <a:lstStyle/>
                    <a:p>
                      <a:pPr algn="l" fontAlgn="b"/>
                      <a:r>
                        <a:rPr lang="en-US" sz="3200" b="1" i="0" u="none" strike="noStrike" dirty="0">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200" b="1" i="0" u="none" strike="noStrike">
                          <a:solidFill>
                            <a:srgbClr val="000000"/>
                          </a:solidFill>
                          <a:effectLst/>
                          <a:latin typeface="Calibri" panose="020F0502020204030204" pitchFamily="34" charset="0"/>
                        </a:rPr>
                        <a:t>$1,500,000.00</a:t>
                      </a:r>
                    </a:p>
                  </a:txBody>
                  <a:tcPr marL="9525" marR="9525" marT="9525"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3200" b="1" i="0" u="none" strike="noStrike" dirty="0">
                          <a:solidFill>
                            <a:srgbClr val="000000"/>
                          </a:solidFill>
                          <a:effectLst/>
                          <a:latin typeface="Calibri" panose="020F0502020204030204" pitchFamily="34" charset="0"/>
                        </a:rPr>
                        <a:t>100.00%</a:t>
                      </a:r>
                    </a:p>
                  </a:txBody>
                  <a:tcPr marL="9525" marR="9525" marT="9525"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2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8018006"/>
                  </a:ext>
                </a:extLst>
              </a:tr>
            </a:tbl>
          </a:graphicData>
        </a:graphic>
      </p:graphicFrame>
      <p:graphicFrame>
        <p:nvGraphicFramePr>
          <p:cNvPr id="7" name="Chart 6">
            <a:extLst>
              <a:ext uri="{FF2B5EF4-FFF2-40B4-BE49-F238E27FC236}">
                <a16:creationId xmlns:a16="http://schemas.microsoft.com/office/drawing/2014/main" id="{0AB254D5-3B71-4B94-8ED8-57D3813A0BF7}"/>
              </a:ext>
            </a:extLst>
          </p:cNvPr>
          <p:cNvGraphicFramePr/>
          <p:nvPr>
            <p:extLst>
              <p:ext uri="{D42A27DB-BD31-4B8C-83A1-F6EECF244321}">
                <p14:modId xmlns:p14="http://schemas.microsoft.com/office/powerpoint/2010/main" val="453605998"/>
              </p:ext>
            </p:extLst>
          </p:nvPr>
        </p:nvGraphicFramePr>
        <p:xfrm>
          <a:off x="15452592" y="2094944"/>
          <a:ext cx="7667758" cy="108345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54600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33C19-5678-4B19-980A-98FDC68EBE6D}"/>
              </a:ext>
            </a:extLst>
          </p:cNvPr>
          <p:cNvSpPr>
            <a:spLocks noGrp="1"/>
          </p:cNvSpPr>
          <p:nvPr>
            <p:ph type="body" sz="quarter" idx="15"/>
          </p:nvPr>
        </p:nvSpPr>
        <p:spPr>
          <a:xfrm>
            <a:off x="1207008" y="1113828"/>
            <a:ext cx="21943565" cy="2250675"/>
          </a:xfrm>
        </p:spPr>
        <p:txBody>
          <a:bodyPr/>
          <a:lstStyle/>
          <a:p>
            <a:r>
              <a:rPr lang="en-US" dirty="0"/>
              <a:t>Performance will be monitored, and budget re-allocated within social advertising </a:t>
            </a:r>
          </a:p>
        </p:txBody>
      </p:sp>
      <p:sp>
        <p:nvSpPr>
          <p:cNvPr id="3" name="Text Placeholder 2">
            <a:extLst>
              <a:ext uri="{FF2B5EF4-FFF2-40B4-BE49-F238E27FC236}">
                <a16:creationId xmlns:a16="http://schemas.microsoft.com/office/drawing/2014/main" id="{A3139430-E90E-4B01-B2D3-719EA211BA22}"/>
              </a:ext>
            </a:extLst>
          </p:cNvPr>
          <p:cNvSpPr>
            <a:spLocks noGrp="1"/>
          </p:cNvSpPr>
          <p:nvPr>
            <p:ph type="body" sz="quarter" idx="16"/>
          </p:nvPr>
        </p:nvSpPr>
        <p:spPr>
          <a:xfrm>
            <a:off x="1838453" y="444686"/>
            <a:ext cx="2886688" cy="424732"/>
          </a:xfrm>
        </p:spPr>
        <p:txBody>
          <a:bodyPr/>
          <a:lstStyle/>
          <a:p>
            <a:r>
              <a:rPr lang="en-US" dirty="0"/>
              <a:t>implementation</a:t>
            </a:r>
          </a:p>
        </p:txBody>
      </p:sp>
      <p:sp>
        <p:nvSpPr>
          <p:cNvPr id="11" name="Rectangle 10">
            <a:extLst>
              <a:ext uri="{FF2B5EF4-FFF2-40B4-BE49-F238E27FC236}">
                <a16:creationId xmlns:a16="http://schemas.microsoft.com/office/drawing/2014/main" id="{6E457059-E5EB-437F-B15A-8AF046E1FB63}"/>
              </a:ext>
            </a:extLst>
          </p:cNvPr>
          <p:cNvSpPr/>
          <p:nvPr/>
        </p:nvSpPr>
        <p:spPr>
          <a:xfrm>
            <a:off x="2453369" y="5050435"/>
            <a:ext cx="5625860" cy="1938992"/>
          </a:xfrm>
          <a:prstGeom prst="rect">
            <a:avLst/>
          </a:prstGeom>
        </p:spPr>
        <p:txBody>
          <a:bodyPr wrap="square" anchor="t">
            <a:spAutoFit/>
          </a:bodyPr>
          <a:lstStyle/>
          <a:p>
            <a:r>
              <a:rPr lang="en-GB" sz="6000" b="1" dirty="0"/>
              <a:t>VIDEO TRENDING </a:t>
            </a:r>
          </a:p>
        </p:txBody>
      </p:sp>
      <p:sp>
        <p:nvSpPr>
          <p:cNvPr id="13" name="Rectangle 12">
            <a:extLst>
              <a:ext uri="{FF2B5EF4-FFF2-40B4-BE49-F238E27FC236}">
                <a16:creationId xmlns:a16="http://schemas.microsoft.com/office/drawing/2014/main" id="{B85210E1-26FB-4EB5-AE38-38A405DE6BE2}"/>
              </a:ext>
            </a:extLst>
          </p:cNvPr>
          <p:cNvSpPr/>
          <p:nvPr/>
        </p:nvSpPr>
        <p:spPr>
          <a:xfrm>
            <a:off x="16976740" y="4979690"/>
            <a:ext cx="5625859" cy="1938992"/>
          </a:xfrm>
          <a:prstGeom prst="rect">
            <a:avLst/>
          </a:prstGeom>
        </p:spPr>
        <p:txBody>
          <a:bodyPr wrap="square">
            <a:spAutoFit/>
          </a:bodyPr>
          <a:lstStyle/>
          <a:p>
            <a:r>
              <a:rPr lang="en-GB" sz="6000" b="1" dirty="0"/>
              <a:t>SENTIMENT ANALYSIS</a:t>
            </a:r>
          </a:p>
        </p:txBody>
      </p:sp>
      <p:sp>
        <p:nvSpPr>
          <p:cNvPr id="17" name="Rectangle 16">
            <a:extLst>
              <a:ext uri="{FF2B5EF4-FFF2-40B4-BE49-F238E27FC236}">
                <a16:creationId xmlns:a16="http://schemas.microsoft.com/office/drawing/2014/main" id="{E5DA9028-0938-41B6-AA4E-C8841AA2C68E}"/>
              </a:ext>
            </a:extLst>
          </p:cNvPr>
          <p:cNvSpPr/>
          <p:nvPr/>
        </p:nvSpPr>
        <p:spPr>
          <a:xfrm>
            <a:off x="16989203" y="8533869"/>
            <a:ext cx="6161370" cy="1938992"/>
          </a:xfrm>
          <a:prstGeom prst="rect">
            <a:avLst/>
          </a:prstGeom>
        </p:spPr>
        <p:txBody>
          <a:bodyPr wrap="square" anchor="t">
            <a:spAutoFit/>
          </a:bodyPr>
          <a:lstStyle/>
          <a:p>
            <a:r>
              <a:rPr lang="en-GB" sz="6000" b="1" dirty="0"/>
              <a:t>AUDIENCE ENGAGEMENT</a:t>
            </a:r>
          </a:p>
        </p:txBody>
      </p:sp>
      <p:sp>
        <p:nvSpPr>
          <p:cNvPr id="20" name="Rectangle 19">
            <a:extLst>
              <a:ext uri="{FF2B5EF4-FFF2-40B4-BE49-F238E27FC236}">
                <a16:creationId xmlns:a16="http://schemas.microsoft.com/office/drawing/2014/main" id="{5EAFFCB8-169B-41AF-9A92-9DB02DB88F23}"/>
              </a:ext>
            </a:extLst>
          </p:cNvPr>
          <p:cNvSpPr/>
          <p:nvPr/>
        </p:nvSpPr>
        <p:spPr>
          <a:xfrm>
            <a:off x="2556780" y="8533869"/>
            <a:ext cx="5625860" cy="1938992"/>
          </a:xfrm>
          <a:prstGeom prst="rect">
            <a:avLst/>
          </a:prstGeom>
        </p:spPr>
        <p:txBody>
          <a:bodyPr wrap="square" anchor="t">
            <a:spAutoFit/>
          </a:bodyPr>
          <a:lstStyle/>
          <a:p>
            <a:r>
              <a:rPr lang="en-GB" sz="6000" b="1" dirty="0"/>
              <a:t>KEYWORD MONITORING </a:t>
            </a:r>
          </a:p>
        </p:txBody>
      </p:sp>
      <p:grpSp>
        <p:nvGrpSpPr>
          <p:cNvPr id="4" name="Group 3">
            <a:extLst>
              <a:ext uri="{FF2B5EF4-FFF2-40B4-BE49-F238E27FC236}">
                <a16:creationId xmlns:a16="http://schemas.microsoft.com/office/drawing/2014/main" id="{61A49378-FC14-401C-A966-0BBB4B3DD9C3}"/>
              </a:ext>
            </a:extLst>
          </p:cNvPr>
          <p:cNvGrpSpPr/>
          <p:nvPr/>
        </p:nvGrpSpPr>
        <p:grpSpPr>
          <a:xfrm>
            <a:off x="8738500" y="4189684"/>
            <a:ext cx="4177212" cy="3345579"/>
            <a:chOff x="8738500" y="4189684"/>
            <a:chExt cx="4177212" cy="3345579"/>
          </a:xfrm>
        </p:grpSpPr>
        <p:sp>
          <p:nvSpPr>
            <p:cNvPr id="5" name="Freeform 7">
              <a:extLst>
                <a:ext uri="{FF2B5EF4-FFF2-40B4-BE49-F238E27FC236}">
                  <a16:creationId xmlns:a16="http://schemas.microsoft.com/office/drawing/2014/main" id="{BABA61E6-2F5D-4684-BAD8-53876CF0D1FE}"/>
                </a:ext>
              </a:extLst>
            </p:cNvPr>
            <p:cNvSpPr>
              <a:spLocks/>
            </p:cNvSpPr>
            <p:nvPr/>
          </p:nvSpPr>
          <p:spPr bwMode="auto">
            <a:xfrm>
              <a:off x="8738500" y="4189684"/>
              <a:ext cx="4177212" cy="3345579"/>
            </a:xfrm>
            <a:custGeom>
              <a:avLst/>
              <a:gdLst>
                <a:gd name="T0" fmla="*/ 159 w 515"/>
                <a:gd name="T1" fmla="*/ 412 h 412"/>
                <a:gd name="T2" fmla="*/ 139 w 515"/>
                <a:gd name="T3" fmla="*/ 373 h 412"/>
                <a:gd name="T4" fmla="*/ 158 w 515"/>
                <a:gd name="T5" fmla="*/ 334 h 412"/>
                <a:gd name="T6" fmla="*/ 227 w 515"/>
                <a:gd name="T7" fmla="*/ 312 h 412"/>
                <a:gd name="T8" fmla="*/ 296 w 515"/>
                <a:gd name="T9" fmla="*/ 334 h 412"/>
                <a:gd name="T10" fmla="*/ 314 w 515"/>
                <a:gd name="T11" fmla="*/ 373 h 412"/>
                <a:gd name="T12" fmla="*/ 295 w 515"/>
                <a:gd name="T13" fmla="*/ 412 h 412"/>
                <a:gd name="T14" fmla="*/ 402 w 515"/>
                <a:gd name="T15" fmla="*/ 412 h 412"/>
                <a:gd name="T16" fmla="*/ 413 w 515"/>
                <a:gd name="T17" fmla="*/ 401 h 412"/>
                <a:gd name="T18" fmla="*/ 413 w 515"/>
                <a:gd name="T19" fmla="*/ 262 h 412"/>
                <a:gd name="T20" fmla="*/ 423 w 515"/>
                <a:gd name="T21" fmla="*/ 253 h 412"/>
                <a:gd name="T22" fmla="*/ 448 w 515"/>
                <a:gd name="T23" fmla="*/ 262 h 412"/>
                <a:gd name="T24" fmla="*/ 457 w 515"/>
                <a:gd name="T25" fmla="*/ 277 h 412"/>
                <a:gd name="T26" fmla="*/ 499 w 515"/>
                <a:gd name="T27" fmla="*/ 280 h 412"/>
                <a:gd name="T28" fmla="*/ 514 w 515"/>
                <a:gd name="T29" fmla="*/ 228 h 412"/>
                <a:gd name="T30" fmla="*/ 499 w 515"/>
                <a:gd name="T31" fmla="*/ 176 h 412"/>
                <a:gd name="T32" fmla="*/ 457 w 515"/>
                <a:gd name="T33" fmla="*/ 178 h 412"/>
                <a:gd name="T34" fmla="*/ 448 w 515"/>
                <a:gd name="T35" fmla="*/ 194 h 412"/>
                <a:gd name="T36" fmla="*/ 423 w 515"/>
                <a:gd name="T37" fmla="*/ 203 h 412"/>
                <a:gd name="T38" fmla="*/ 413 w 515"/>
                <a:gd name="T39" fmla="*/ 194 h 412"/>
                <a:gd name="T40" fmla="*/ 413 w 515"/>
                <a:gd name="T41" fmla="*/ 12 h 412"/>
                <a:gd name="T42" fmla="*/ 402 w 515"/>
                <a:gd name="T43" fmla="*/ 0 h 412"/>
                <a:gd name="T44" fmla="*/ 11 w 515"/>
                <a:gd name="T45" fmla="*/ 0 h 412"/>
                <a:gd name="T46" fmla="*/ 0 w 515"/>
                <a:gd name="T47" fmla="*/ 12 h 412"/>
                <a:gd name="T48" fmla="*/ 0 w 515"/>
                <a:gd name="T49" fmla="*/ 401 h 412"/>
                <a:gd name="T50" fmla="*/ 11 w 515"/>
                <a:gd name="T51" fmla="*/ 412 h 412"/>
                <a:gd name="T52" fmla="*/ 159 w 515"/>
                <a:gd name="T53"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5" h="412">
                  <a:moveTo>
                    <a:pt x="159" y="412"/>
                  </a:moveTo>
                  <a:cubicBezTo>
                    <a:pt x="147" y="402"/>
                    <a:pt x="139" y="388"/>
                    <a:pt x="139" y="373"/>
                  </a:cubicBezTo>
                  <a:cubicBezTo>
                    <a:pt x="139" y="358"/>
                    <a:pt x="146" y="344"/>
                    <a:pt x="158" y="334"/>
                  </a:cubicBezTo>
                  <a:cubicBezTo>
                    <a:pt x="175" y="319"/>
                    <a:pt x="200" y="312"/>
                    <a:pt x="227" y="312"/>
                  </a:cubicBezTo>
                  <a:cubicBezTo>
                    <a:pt x="254" y="312"/>
                    <a:pt x="278" y="319"/>
                    <a:pt x="296" y="334"/>
                  </a:cubicBezTo>
                  <a:cubicBezTo>
                    <a:pt x="307" y="344"/>
                    <a:pt x="314" y="358"/>
                    <a:pt x="314" y="373"/>
                  </a:cubicBezTo>
                  <a:cubicBezTo>
                    <a:pt x="314" y="388"/>
                    <a:pt x="307" y="402"/>
                    <a:pt x="295" y="412"/>
                  </a:cubicBezTo>
                  <a:cubicBezTo>
                    <a:pt x="402" y="412"/>
                    <a:pt x="402" y="412"/>
                    <a:pt x="402" y="412"/>
                  </a:cubicBezTo>
                  <a:cubicBezTo>
                    <a:pt x="408" y="412"/>
                    <a:pt x="413" y="407"/>
                    <a:pt x="413" y="401"/>
                  </a:cubicBezTo>
                  <a:cubicBezTo>
                    <a:pt x="413" y="262"/>
                    <a:pt x="413" y="262"/>
                    <a:pt x="413" y="262"/>
                  </a:cubicBezTo>
                  <a:cubicBezTo>
                    <a:pt x="414" y="258"/>
                    <a:pt x="418" y="253"/>
                    <a:pt x="423" y="253"/>
                  </a:cubicBezTo>
                  <a:cubicBezTo>
                    <a:pt x="433" y="253"/>
                    <a:pt x="442" y="253"/>
                    <a:pt x="448" y="262"/>
                  </a:cubicBezTo>
                  <a:cubicBezTo>
                    <a:pt x="452" y="267"/>
                    <a:pt x="454" y="272"/>
                    <a:pt x="457" y="277"/>
                  </a:cubicBezTo>
                  <a:cubicBezTo>
                    <a:pt x="467" y="293"/>
                    <a:pt x="487" y="294"/>
                    <a:pt x="499" y="280"/>
                  </a:cubicBezTo>
                  <a:cubicBezTo>
                    <a:pt x="510" y="266"/>
                    <a:pt x="515" y="246"/>
                    <a:pt x="514" y="228"/>
                  </a:cubicBezTo>
                  <a:cubicBezTo>
                    <a:pt x="515" y="210"/>
                    <a:pt x="510" y="190"/>
                    <a:pt x="499" y="176"/>
                  </a:cubicBezTo>
                  <a:cubicBezTo>
                    <a:pt x="487" y="161"/>
                    <a:pt x="467" y="162"/>
                    <a:pt x="457" y="178"/>
                  </a:cubicBezTo>
                  <a:cubicBezTo>
                    <a:pt x="454" y="183"/>
                    <a:pt x="452" y="189"/>
                    <a:pt x="448" y="194"/>
                  </a:cubicBezTo>
                  <a:cubicBezTo>
                    <a:pt x="442" y="203"/>
                    <a:pt x="433" y="203"/>
                    <a:pt x="423" y="203"/>
                  </a:cubicBezTo>
                  <a:cubicBezTo>
                    <a:pt x="418" y="202"/>
                    <a:pt x="414" y="198"/>
                    <a:pt x="413" y="194"/>
                  </a:cubicBezTo>
                  <a:cubicBezTo>
                    <a:pt x="413" y="12"/>
                    <a:pt x="413" y="12"/>
                    <a:pt x="413" y="12"/>
                  </a:cubicBezTo>
                  <a:cubicBezTo>
                    <a:pt x="413" y="5"/>
                    <a:pt x="408" y="0"/>
                    <a:pt x="402" y="0"/>
                  </a:cubicBezTo>
                  <a:cubicBezTo>
                    <a:pt x="11" y="0"/>
                    <a:pt x="11" y="0"/>
                    <a:pt x="11" y="0"/>
                  </a:cubicBezTo>
                  <a:cubicBezTo>
                    <a:pt x="5" y="0"/>
                    <a:pt x="0" y="5"/>
                    <a:pt x="0" y="12"/>
                  </a:cubicBezTo>
                  <a:cubicBezTo>
                    <a:pt x="0" y="401"/>
                    <a:pt x="0" y="401"/>
                    <a:pt x="0" y="401"/>
                  </a:cubicBezTo>
                  <a:cubicBezTo>
                    <a:pt x="0" y="407"/>
                    <a:pt x="5" y="412"/>
                    <a:pt x="11" y="412"/>
                  </a:cubicBezTo>
                  <a:lnTo>
                    <a:pt x="159" y="412"/>
                  </a:lnTo>
                  <a:close/>
                </a:path>
              </a:pathLst>
            </a:custGeom>
            <a:solidFill>
              <a:schemeClr val="accent1"/>
            </a:solidFill>
            <a:ln w="9525">
              <a:noFill/>
              <a:round/>
              <a:headEnd/>
              <a:tailEnd/>
            </a:ln>
          </p:spPr>
          <p:txBody>
            <a:bodyPr vert="horz" wrap="square" lIns="182832" tIns="91416" rIns="182832" bIns="91416" numCol="1" anchor="t" anchorCtr="0" compatLnSpc="1">
              <a:prstTxWarp prst="textNoShape">
                <a:avLst/>
              </a:prstTxWarp>
            </a:bodyPr>
            <a:lstStyle/>
            <a:p>
              <a:endParaRPr lang="en-US" sz="7196"/>
            </a:p>
          </p:txBody>
        </p:sp>
        <p:sp>
          <p:nvSpPr>
            <p:cNvPr id="21" name="Freeform 10">
              <a:extLst>
                <a:ext uri="{FF2B5EF4-FFF2-40B4-BE49-F238E27FC236}">
                  <a16:creationId xmlns:a16="http://schemas.microsoft.com/office/drawing/2014/main" id="{17FEE62B-1523-4806-B377-900F11BA2598}"/>
                </a:ext>
              </a:extLst>
            </p:cNvPr>
            <p:cNvSpPr>
              <a:spLocks noEditPoints="1"/>
            </p:cNvSpPr>
            <p:nvPr/>
          </p:nvSpPr>
          <p:spPr bwMode="auto">
            <a:xfrm>
              <a:off x="9751348" y="5139722"/>
              <a:ext cx="1245901" cy="1113474"/>
            </a:xfrm>
            <a:custGeom>
              <a:avLst/>
              <a:gdLst>
                <a:gd name="T0" fmla="*/ 30 w 78"/>
                <a:gd name="T1" fmla="*/ 48 h 69"/>
                <a:gd name="T2" fmla="*/ 30 w 78"/>
                <a:gd name="T3" fmla="*/ 15 h 69"/>
                <a:gd name="T4" fmla="*/ 41 w 78"/>
                <a:gd name="T5" fmla="*/ 15 h 69"/>
                <a:gd name="T6" fmla="*/ 41 w 78"/>
                <a:gd name="T7" fmla="*/ 48 h 69"/>
                <a:gd name="T8" fmla="*/ 30 w 78"/>
                <a:gd name="T9" fmla="*/ 48 h 69"/>
                <a:gd name="T10" fmla="*/ 0 w 78"/>
                <a:gd name="T11" fmla="*/ 31 h 69"/>
                <a:gd name="T12" fmla="*/ 16 w 78"/>
                <a:gd name="T13" fmla="*/ 15 h 69"/>
                <a:gd name="T14" fmla="*/ 26 w 78"/>
                <a:gd name="T15" fmla="*/ 15 h 69"/>
                <a:gd name="T16" fmla="*/ 26 w 78"/>
                <a:gd name="T17" fmla="*/ 48 h 69"/>
                <a:gd name="T18" fmla="*/ 16 w 78"/>
                <a:gd name="T19" fmla="*/ 48 h 69"/>
                <a:gd name="T20" fmla="*/ 0 w 78"/>
                <a:gd name="T21" fmla="*/ 31 h 69"/>
                <a:gd name="T22" fmla="*/ 32 w 78"/>
                <a:gd name="T23" fmla="*/ 69 h 69"/>
                <a:gd name="T24" fmla="*/ 30 w 78"/>
                <a:gd name="T25" fmla="*/ 69 h 69"/>
                <a:gd name="T26" fmla="*/ 13 w 78"/>
                <a:gd name="T27" fmla="*/ 51 h 69"/>
                <a:gd name="T28" fmla="*/ 16 w 78"/>
                <a:gd name="T29" fmla="*/ 51 h 69"/>
                <a:gd name="T30" fmla="*/ 26 w 78"/>
                <a:gd name="T31" fmla="*/ 51 h 69"/>
                <a:gd name="T32" fmla="*/ 26 w 78"/>
                <a:gd name="T33" fmla="*/ 51 h 69"/>
                <a:gd name="T34" fmla="*/ 32 w 78"/>
                <a:gd name="T35" fmla="*/ 51 h 69"/>
                <a:gd name="T36" fmla="*/ 32 w 78"/>
                <a:gd name="T37" fmla="*/ 69 h 69"/>
                <a:gd name="T38" fmla="*/ 71 w 78"/>
                <a:gd name="T39" fmla="*/ 63 h 69"/>
                <a:gd name="T40" fmla="*/ 69 w 78"/>
                <a:gd name="T41" fmla="*/ 63 h 69"/>
                <a:gd name="T42" fmla="*/ 51 w 78"/>
                <a:gd name="T43" fmla="*/ 48 h 69"/>
                <a:gd name="T44" fmla="*/ 45 w 78"/>
                <a:gd name="T45" fmla="*/ 48 h 69"/>
                <a:gd name="T46" fmla="*/ 45 w 78"/>
                <a:gd name="T47" fmla="*/ 15 h 69"/>
                <a:gd name="T48" fmla="*/ 51 w 78"/>
                <a:gd name="T49" fmla="*/ 15 h 69"/>
                <a:gd name="T50" fmla="*/ 69 w 78"/>
                <a:gd name="T51" fmla="*/ 0 h 69"/>
                <a:gd name="T52" fmla="*/ 71 w 78"/>
                <a:gd name="T53" fmla="*/ 0 h 69"/>
                <a:gd name="T54" fmla="*/ 71 w 78"/>
                <a:gd name="T55" fmla="*/ 63 h 69"/>
                <a:gd name="T56" fmla="*/ 75 w 78"/>
                <a:gd name="T57" fmla="*/ 37 h 69"/>
                <a:gd name="T58" fmla="*/ 75 w 78"/>
                <a:gd name="T59" fmla="*/ 26 h 69"/>
                <a:gd name="T60" fmla="*/ 78 w 78"/>
                <a:gd name="T61" fmla="*/ 31 h 69"/>
                <a:gd name="T62" fmla="*/ 75 w 78"/>
                <a:gd name="T63"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69">
                  <a:moveTo>
                    <a:pt x="30" y="48"/>
                  </a:moveTo>
                  <a:cubicBezTo>
                    <a:pt x="30" y="15"/>
                    <a:pt x="30" y="15"/>
                    <a:pt x="30" y="15"/>
                  </a:cubicBezTo>
                  <a:cubicBezTo>
                    <a:pt x="41" y="15"/>
                    <a:pt x="41" y="15"/>
                    <a:pt x="41" y="15"/>
                  </a:cubicBezTo>
                  <a:cubicBezTo>
                    <a:pt x="41" y="48"/>
                    <a:pt x="41" y="48"/>
                    <a:pt x="41" y="48"/>
                  </a:cubicBezTo>
                  <a:lnTo>
                    <a:pt x="30" y="48"/>
                  </a:lnTo>
                  <a:close/>
                  <a:moveTo>
                    <a:pt x="0" y="31"/>
                  </a:moveTo>
                  <a:cubicBezTo>
                    <a:pt x="0" y="22"/>
                    <a:pt x="7" y="15"/>
                    <a:pt x="16" y="15"/>
                  </a:cubicBezTo>
                  <a:cubicBezTo>
                    <a:pt x="26" y="15"/>
                    <a:pt x="26" y="15"/>
                    <a:pt x="26" y="15"/>
                  </a:cubicBezTo>
                  <a:cubicBezTo>
                    <a:pt x="26" y="48"/>
                    <a:pt x="26" y="48"/>
                    <a:pt x="26" y="48"/>
                  </a:cubicBezTo>
                  <a:cubicBezTo>
                    <a:pt x="16" y="48"/>
                    <a:pt x="16" y="48"/>
                    <a:pt x="16" y="48"/>
                  </a:cubicBezTo>
                  <a:cubicBezTo>
                    <a:pt x="7" y="48"/>
                    <a:pt x="0" y="40"/>
                    <a:pt x="0" y="31"/>
                  </a:cubicBezTo>
                  <a:close/>
                  <a:moveTo>
                    <a:pt x="32" y="69"/>
                  </a:moveTo>
                  <a:cubicBezTo>
                    <a:pt x="30" y="69"/>
                    <a:pt x="30" y="69"/>
                    <a:pt x="30" y="69"/>
                  </a:cubicBezTo>
                  <a:cubicBezTo>
                    <a:pt x="13" y="51"/>
                    <a:pt x="13" y="51"/>
                    <a:pt x="13" y="51"/>
                  </a:cubicBezTo>
                  <a:cubicBezTo>
                    <a:pt x="14" y="51"/>
                    <a:pt x="15" y="51"/>
                    <a:pt x="16" y="51"/>
                  </a:cubicBezTo>
                  <a:cubicBezTo>
                    <a:pt x="26" y="51"/>
                    <a:pt x="26" y="51"/>
                    <a:pt x="26" y="51"/>
                  </a:cubicBezTo>
                  <a:cubicBezTo>
                    <a:pt x="26" y="51"/>
                    <a:pt x="26" y="51"/>
                    <a:pt x="26" y="51"/>
                  </a:cubicBezTo>
                  <a:cubicBezTo>
                    <a:pt x="32" y="51"/>
                    <a:pt x="32" y="51"/>
                    <a:pt x="32" y="51"/>
                  </a:cubicBezTo>
                  <a:lnTo>
                    <a:pt x="32" y="69"/>
                  </a:lnTo>
                  <a:close/>
                  <a:moveTo>
                    <a:pt x="71" y="63"/>
                  </a:moveTo>
                  <a:cubicBezTo>
                    <a:pt x="69" y="63"/>
                    <a:pt x="69" y="63"/>
                    <a:pt x="69" y="63"/>
                  </a:cubicBezTo>
                  <a:cubicBezTo>
                    <a:pt x="67" y="55"/>
                    <a:pt x="60" y="48"/>
                    <a:pt x="51" y="48"/>
                  </a:cubicBezTo>
                  <a:cubicBezTo>
                    <a:pt x="45" y="48"/>
                    <a:pt x="45" y="48"/>
                    <a:pt x="45" y="48"/>
                  </a:cubicBezTo>
                  <a:cubicBezTo>
                    <a:pt x="45" y="15"/>
                    <a:pt x="45" y="15"/>
                    <a:pt x="45" y="15"/>
                  </a:cubicBezTo>
                  <a:cubicBezTo>
                    <a:pt x="51" y="15"/>
                    <a:pt x="51" y="15"/>
                    <a:pt x="51" y="15"/>
                  </a:cubicBezTo>
                  <a:cubicBezTo>
                    <a:pt x="60" y="15"/>
                    <a:pt x="67" y="8"/>
                    <a:pt x="69" y="0"/>
                  </a:cubicBezTo>
                  <a:cubicBezTo>
                    <a:pt x="71" y="0"/>
                    <a:pt x="71" y="0"/>
                    <a:pt x="71" y="0"/>
                  </a:cubicBezTo>
                  <a:lnTo>
                    <a:pt x="71" y="63"/>
                  </a:lnTo>
                  <a:close/>
                  <a:moveTo>
                    <a:pt x="75" y="37"/>
                  </a:moveTo>
                  <a:cubicBezTo>
                    <a:pt x="75" y="26"/>
                    <a:pt x="75" y="26"/>
                    <a:pt x="75" y="26"/>
                  </a:cubicBezTo>
                  <a:cubicBezTo>
                    <a:pt x="77" y="27"/>
                    <a:pt x="78" y="29"/>
                    <a:pt x="78" y="31"/>
                  </a:cubicBezTo>
                  <a:cubicBezTo>
                    <a:pt x="78" y="34"/>
                    <a:pt x="77" y="36"/>
                    <a:pt x="75" y="37"/>
                  </a:cubicBezTo>
                  <a:close/>
                </a:path>
              </a:pathLst>
            </a:custGeom>
            <a:solidFill>
              <a:schemeClr val="tx1">
                <a:lumMod val="10000"/>
                <a:lumOff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84AA5F49-2813-44D7-8A87-ABB1380052C3}"/>
              </a:ext>
            </a:extLst>
          </p:cNvPr>
          <p:cNvGrpSpPr/>
          <p:nvPr/>
        </p:nvGrpSpPr>
        <p:grpSpPr>
          <a:xfrm>
            <a:off x="12315792" y="4189685"/>
            <a:ext cx="3342405" cy="4180385"/>
            <a:chOff x="12315792" y="4189685"/>
            <a:chExt cx="3342405" cy="4180385"/>
          </a:xfrm>
        </p:grpSpPr>
        <p:sp>
          <p:nvSpPr>
            <p:cNvPr id="6" name="Freeform 8">
              <a:extLst>
                <a:ext uri="{FF2B5EF4-FFF2-40B4-BE49-F238E27FC236}">
                  <a16:creationId xmlns:a16="http://schemas.microsoft.com/office/drawing/2014/main" id="{C8881562-78D7-436B-9D13-30B5A1898590}"/>
                </a:ext>
              </a:extLst>
            </p:cNvPr>
            <p:cNvSpPr>
              <a:spLocks/>
            </p:cNvSpPr>
            <p:nvPr/>
          </p:nvSpPr>
          <p:spPr bwMode="auto">
            <a:xfrm>
              <a:off x="12315792" y="4189685"/>
              <a:ext cx="3342405" cy="4180385"/>
            </a:xfrm>
            <a:custGeom>
              <a:avLst/>
              <a:gdLst>
                <a:gd name="T0" fmla="*/ 0 w 412"/>
                <a:gd name="T1" fmla="*/ 160 h 515"/>
                <a:gd name="T2" fmla="*/ 39 w 412"/>
                <a:gd name="T3" fmla="*/ 140 h 515"/>
                <a:gd name="T4" fmla="*/ 78 w 412"/>
                <a:gd name="T5" fmla="*/ 159 h 515"/>
                <a:gd name="T6" fmla="*/ 100 w 412"/>
                <a:gd name="T7" fmla="*/ 228 h 515"/>
                <a:gd name="T8" fmla="*/ 78 w 412"/>
                <a:gd name="T9" fmla="*/ 296 h 515"/>
                <a:gd name="T10" fmla="*/ 39 w 412"/>
                <a:gd name="T11" fmla="*/ 315 h 515"/>
                <a:gd name="T12" fmla="*/ 0 w 412"/>
                <a:gd name="T13" fmla="*/ 296 h 515"/>
                <a:gd name="T14" fmla="*/ 0 w 412"/>
                <a:gd name="T15" fmla="*/ 402 h 515"/>
                <a:gd name="T16" fmla="*/ 11 w 412"/>
                <a:gd name="T17" fmla="*/ 414 h 515"/>
                <a:gd name="T18" fmla="*/ 150 w 412"/>
                <a:gd name="T19" fmla="*/ 414 h 515"/>
                <a:gd name="T20" fmla="*/ 159 w 412"/>
                <a:gd name="T21" fmla="*/ 424 h 515"/>
                <a:gd name="T22" fmla="*/ 150 w 412"/>
                <a:gd name="T23" fmla="*/ 449 h 515"/>
                <a:gd name="T24" fmla="*/ 135 w 412"/>
                <a:gd name="T25" fmla="*/ 458 h 515"/>
                <a:gd name="T26" fmla="*/ 132 w 412"/>
                <a:gd name="T27" fmla="*/ 500 h 515"/>
                <a:gd name="T28" fmla="*/ 184 w 412"/>
                <a:gd name="T29" fmla="*/ 515 h 515"/>
                <a:gd name="T30" fmla="*/ 236 w 412"/>
                <a:gd name="T31" fmla="*/ 500 h 515"/>
                <a:gd name="T32" fmla="*/ 234 w 412"/>
                <a:gd name="T33" fmla="*/ 458 h 515"/>
                <a:gd name="T34" fmla="*/ 218 w 412"/>
                <a:gd name="T35" fmla="*/ 449 h 515"/>
                <a:gd name="T36" fmla="*/ 209 w 412"/>
                <a:gd name="T37" fmla="*/ 424 h 515"/>
                <a:gd name="T38" fmla="*/ 218 w 412"/>
                <a:gd name="T39" fmla="*/ 414 h 515"/>
                <a:gd name="T40" fmla="*/ 400 w 412"/>
                <a:gd name="T41" fmla="*/ 414 h 515"/>
                <a:gd name="T42" fmla="*/ 412 w 412"/>
                <a:gd name="T43" fmla="*/ 402 h 515"/>
                <a:gd name="T44" fmla="*/ 412 w 412"/>
                <a:gd name="T45" fmla="*/ 12 h 515"/>
                <a:gd name="T46" fmla="*/ 400 w 412"/>
                <a:gd name="T47" fmla="*/ 0 h 515"/>
                <a:gd name="T48" fmla="*/ 11 w 412"/>
                <a:gd name="T49" fmla="*/ 0 h 515"/>
                <a:gd name="T50" fmla="*/ 0 w 412"/>
                <a:gd name="T51" fmla="*/ 12 h 515"/>
                <a:gd name="T52" fmla="*/ 0 w 412"/>
                <a:gd name="T53" fmla="*/ 16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2" h="515">
                  <a:moveTo>
                    <a:pt x="0" y="160"/>
                  </a:moveTo>
                  <a:cubicBezTo>
                    <a:pt x="10" y="148"/>
                    <a:pt x="24" y="140"/>
                    <a:pt x="39" y="140"/>
                  </a:cubicBezTo>
                  <a:cubicBezTo>
                    <a:pt x="54" y="140"/>
                    <a:pt x="68" y="147"/>
                    <a:pt x="78" y="159"/>
                  </a:cubicBezTo>
                  <a:cubicBezTo>
                    <a:pt x="93" y="176"/>
                    <a:pt x="100" y="201"/>
                    <a:pt x="100" y="228"/>
                  </a:cubicBezTo>
                  <a:cubicBezTo>
                    <a:pt x="100" y="255"/>
                    <a:pt x="93" y="279"/>
                    <a:pt x="78" y="296"/>
                  </a:cubicBezTo>
                  <a:cubicBezTo>
                    <a:pt x="68" y="308"/>
                    <a:pt x="54" y="315"/>
                    <a:pt x="39" y="315"/>
                  </a:cubicBezTo>
                  <a:cubicBezTo>
                    <a:pt x="24" y="315"/>
                    <a:pt x="10" y="308"/>
                    <a:pt x="0" y="296"/>
                  </a:cubicBezTo>
                  <a:cubicBezTo>
                    <a:pt x="0" y="402"/>
                    <a:pt x="0" y="402"/>
                    <a:pt x="0" y="402"/>
                  </a:cubicBezTo>
                  <a:cubicBezTo>
                    <a:pt x="0" y="409"/>
                    <a:pt x="5" y="414"/>
                    <a:pt x="11" y="414"/>
                  </a:cubicBezTo>
                  <a:cubicBezTo>
                    <a:pt x="150" y="414"/>
                    <a:pt x="150" y="414"/>
                    <a:pt x="150" y="414"/>
                  </a:cubicBezTo>
                  <a:cubicBezTo>
                    <a:pt x="154" y="415"/>
                    <a:pt x="159" y="419"/>
                    <a:pt x="159" y="424"/>
                  </a:cubicBezTo>
                  <a:cubicBezTo>
                    <a:pt x="159" y="434"/>
                    <a:pt x="159" y="443"/>
                    <a:pt x="150" y="449"/>
                  </a:cubicBezTo>
                  <a:cubicBezTo>
                    <a:pt x="145" y="452"/>
                    <a:pt x="140" y="455"/>
                    <a:pt x="135" y="458"/>
                  </a:cubicBezTo>
                  <a:cubicBezTo>
                    <a:pt x="119" y="468"/>
                    <a:pt x="118" y="488"/>
                    <a:pt x="132" y="500"/>
                  </a:cubicBezTo>
                  <a:cubicBezTo>
                    <a:pt x="146" y="511"/>
                    <a:pt x="166" y="515"/>
                    <a:pt x="184" y="515"/>
                  </a:cubicBezTo>
                  <a:cubicBezTo>
                    <a:pt x="202" y="515"/>
                    <a:pt x="222" y="511"/>
                    <a:pt x="236" y="500"/>
                  </a:cubicBezTo>
                  <a:cubicBezTo>
                    <a:pt x="251" y="488"/>
                    <a:pt x="250" y="468"/>
                    <a:pt x="234" y="458"/>
                  </a:cubicBezTo>
                  <a:cubicBezTo>
                    <a:pt x="229" y="455"/>
                    <a:pt x="223" y="452"/>
                    <a:pt x="218" y="449"/>
                  </a:cubicBezTo>
                  <a:cubicBezTo>
                    <a:pt x="209" y="443"/>
                    <a:pt x="209" y="434"/>
                    <a:pt x="209" y="424"/>
                  </a:cubicBezTo>
                  <a:cubicBezTo>
                    <a:pt x="210" y="419"/>
                    <a:pt x="214" y="415"/>
                    <a:pt x="218" y="414"/>
                  </a:cubicBezTo>
                  <a:cubicBezTo>
                    <a:pt x="400" y="414"/>
                    <a:pt x="400" y="414"/>
                    <a:pt x="400" y="414"/>
                  </a:cubicBezTo>
                  <a:cubicBezTo>
                    <a:pt x="407" y="414"/>
                    <a:pt x="412" y="409"/>
                    <a:pt x="412" y="402"/>
                  </a:cubicBezTo>
                  <a:cubicBezTo>
                    <a:pt x="412" y="12"/>
                    <a:pt x="412" y="12"/>
                    <a:pt x="412" y="12"/>
                  </a:cubicBezTo>
                  <a:cubicBezTo>
                    <a:pt x="412" y="5"/>
                    <a:pt x="407" y="0"/>
                    <a:pt x="400" y="0"/>
                  </a:cubicBezTo>
                  <a:cubicBezTo>
                    <a:pt x="11" y="0"/>
                    <a:pt x="11" y="0"/>
                    <a:pt x="11" y="0"/>
                  </a:cubicBezTo>
                  <a:cubicBezTo>
                    <a:pt x="5" y="0"/>
                    <a:pt x="0" y="5"/>
                    <a:pt x="0" y="12"/>
                  </a:cubicBezTo>
                  <a:lnTo>
                    <a:pt x="0" y="160"/>
                  </a:lnTo>
                  <a:close/>
                </a:path>
              </a:pathLst>
            </a:custGeom>
            <a:solidFill>
              <a:schemeClr val="accent2"/>
            </a:solidFill>
            <a:ln w="9525">
              <a:noFill/>
              <a:round/>
              <a:headEnd/>
              <a:tailEnd/>
            </a:ln>
          </p:spPr>
          <p:txBody>
            <a:bodyPr vert="horz" wrap="square" lIns="182832" tIns="91416" rIns="182832" bIns="91416" numCol="1" anchor="t" anchorCtr="0" compatLnSpc="1">
              <a:prstTxWarp prst="textNoShape">
                <a:avLst/>
              </a:prstTxWarp>
            </a:bodyPr>
            <a:lstStyle/>
            <a:p>
              <a:endParaRPr lang="en-US" sz="7196"/>
            </a:p>
          </p:txBody>
        </p:sp>
        <p:grpSp>
          <p:nvGrpSpPr>
            <p:cNvPr id="26" name="Group 25">
              <a:extLst>
                <a:ext uri="{FF2B5EF4-FFF2-40B4-BE49-F238E27FC236}">
                  <a16:creationId xmlns:a16="http://schemas.microsoft.com/office/drawing/2014/main" id="{38EC0159-B14A-49A8-93BA-2C902EA61146}"/>
                </a:ext>
              </a:extLst>
            </p:cNvPr>
            <p:cNvGrpSpPr/>
            <p:nvPr/>
          </p:nvGrpSpPr>
          <p:grpSpPr>
            <a:xfrm>
              <a:off x="13555026" y="5051028"/>
              <a:ext cx="1227378" cy="1290863"/>
              <a:chOff x="12188825" y="6102350"/>
              <a:chExt cx="644525" cy="677862"/>
            </a:xfrm>
            <a:solidFill>
              <a:schemeClr val="tx1">
                <a:lumMod val="10000"/>
                <a:lumOff val="90000"/>
              </a:schemeClr>
            </a:solidFill>
          </p:grpSpPr>
          <p:sp>
            <p:nvSpPr>
              <p:cNvPr id="27" name="Freeform 161">
                <a:extLst>
                  <a:ext uri="{FF2B5EF4-FFF2-40B4-BE49-F238E27FC236}">
                    <a16:creationId xmlns:a16="http://schemas.microsoft.com/office/drawing/2014/main" id="{FD399204-CA3F-47C3-AB46-ED62070FF65E}"/>
                  </a:ext>
                </a:extLst>
              </p:cNvPr>
              <p:cNvSpPr>
                <a:spLocks noEditPoints="1"/>
              </p:cNvSpPr>
              <p:nvPr/>
            </p:nvSpPr>
            <p:spPr bwMode="auto">
              <a:xfrm>
                <a:off x="12188825" y="6442075"/>
                <a:ext cx="644525" cy="338137"/>
              </a:xfrm>
              <a:custGeom>
                <a:avLst/>
                <a:gdLst>
                  <a:gd name="T0" fmla="*/ 0 w 78"/>
                  <a:gd name="T1" fmla="*/ 31 h 41"/>
                  <a:gd name="T2" fmla="*/ 6 w 78"/>
                  <a:gd name="T3" fmla="*/ 25 h 41"/>
                  <a:gd name="T4" fmla="*/ 8 w 78"/>
                  <a:gd name="T5" fmla="*/ 25 h 41"/>
                  <a:gd name="T6" fmla="*/ 14 w 78"/>
                  <a:gd name="T7" fmla="*/ 19 h 41"/>
                  <a:gd name="T8" fmla="*/ 14 w 78"/>
                  <a:gd name="T9" fmla="*/ 18 h 41"/>
                  <a:gd name="T10" fmla="*/ 13 w 78"/>
                  <a:gd name="T11" fmla="*/ 16 h 41"/>
                  <a:gd name="T12" fmla="*/ 11 w 78"/>
                  <a:gd name="T13" fmla="*/ 12 h 41"/>
                  <a:gd name="T14" fmla="*/ 11 w 78"/>
                  <a:gd name="T15" fmla="*/ 4 h 41"/>
                  <a:gd name="T16" fmla="*/ 16 w 78"/>
                  <a:gd name="T17" fmla="*/ 0 h 41"/>
                  <a:gd name="T18" fmla="*/ 21 w 78"/>
                  <a:gd name="T19" fmla="*/ 0 h 41"/>
                  <a:gd name="T20" fmla="*/ 26 w 78"/>
                  <a:gd name="T21" fmla="*/ 4 h 41"/>
                  <a:gd name="T22" fmla="*/ 26 w 78"/>
                  <a:gd name="T23" fmla="*/ 12 h 41"/>
                  <a:gd name="T24" fmla="*/ 23 w 78"/>
                  <a:gd name="T25" fmla="*/ 16 h 41"/>
                  <a:gd name="T26" fmla="*/ 22 w 78"/>
                  <a:gd name="T27" fmla="*/ 18 h 41"/>
                  <a:gd name="T28" fmla="*/ 22 w 78"/>
                  <a:gd name="T29" fmla="*/ 19 h 41"/>
                  <a:gd name="T30" fmla="*/ 29 w 78"/>
                  <a:gd name="T31" fmla="*/ 25 h 41"/>
                  <a:gd name="T32" fmla="*/ 31 w 78"/>
                  <a:gd name="T33" fmla="*/ 25 h 41"/>
                  <a:gd name="T34" fmla="*/ 37 w 78"/>
                  <a:gd name="T35" fmla="*/ 31 h 41"/>
                  <a:gd name="T36" fmla="*/ 37 w 78"/>
                  <a:gd name="T37" fmla="*/ 41 h 41"/>
                  <a:gd name="T38" fmla="*/ 0 w 78"/>
                  <a:gd name="T39" fmla="*/ 41 h 41"/>
                  <a:gd name="T40" fmla="*/ 0 w 78"/>
                  <a:gd name="T41" fmla="*/ 31 h 41"/>
                  <a:gd name="T42" fmla="*/ 78 w 78"/>
                  <a:gd name="T43" fmla="*/ 41 h 41"/>
                  <a:gd name="T44" fmla="*/ 40 w 78"/>
                  <a:gd name="T45" fmla="*/ 41 h 41"/>
                  <a:gd name="T46" fmla="*/ 40 w 78"/>
                  <a:gd name="T47" fmla="*/ 31 h 41"/>
                  <a:gd name="T48" fmla="*/ 47 w 78"/>
                  <a:gd name="T49" fmla="*/ 25 h 41"/>
                  <a:gd name="T50" fmla="*/ 49 w 78"/>
                  <a:gd name="T51" fmla="*/ 25 h 41"/>
                  <a:gd name="T52" fmla="*/ 55 w 78"/>
                  <a:gd name="T53" fmla="*/ 19 h 41"/>
                  <a:gd name="T54" fmla="*/ 55 w 78"/>
                  <a:gd name="T55" fmla="*/ 18 h 41"/>
                  <a:gd name="T56" fmla="*/ 54 w 78"/>
                  <a:gd name="T57" fmla="*/ 16 h 41"/>
                  <a:gd name="T58" fmla="*/ 52 w 78"/>
                  <a:gd name="T59" fmla="*/ 12 h 41"/>
                  <a:gd name="T60" fmla="*/ 52 w 78"/>
                  <a:gd name="T61" fmla="*/ 4 h 41"/>
                  <a:gd name="T62" fmla="*/ 57 w 78"/>
                  <a:gd name="T63" fmla="*/ 0 h 41"/>
                  <a:gd name="T64" fmla="*/ 62 w 78"/>
                  <a:gd name="T65" fmla="*/ 0 h 41"/>
                  <a:gd name="T66" fmla="*/ 66 w 78"/>
                  <a:gd name="T67" fmla="*/ 4 h 41"/>
                  <a:gd name="T68" fmla="*/ 66 w 78"/>
                  <a:gd name="T69" fmla="*/ 12 h 41"/>
                  <a:gd name="T70" fmla="*/ 64 w 78"/>
                  <a:gd name="T71" fmla="*/ 16 h 41"/>
                  <a:gd name="T72" fmla="*/ 63 w 78"/>
                  <a:gd name="T73" fmla="*/ 18 h 41"/>
                  <a:gd name="T74" fmla="*/ 63 w 78"/>
                  <a:gd name="T75" fmla="*/ 19 h 41"/>
                  <a:gd name="T76" fmla="*/ 70 w 78"/>
                  <a:gd name="T77" fmla="*/ 25 h 41"/>
                  <a:gd name="T78" fmla="*/ 72 w 78"/>
                  <a:gd name="T79" fmla="*/ 25 h 41"/>
                  <a:gd name="T80" fmla="*/ 78 w 78"/>
                  <a:gd name="T81" fmla="*/ 31 h 41"/>
                  <a:gd name="T82" fmla="*/ 78 w 78"/>
                  <a:gd name="T8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41">
                    <a:moveTo>
                      <a:pt x="0" y="31"/>
                    </a:moveTo>
                    <a:cubicBezTo>
                      <a:pt x="0" y="28"/>
                      <a:pt x="2" y="25"/>
                      <a:pt x="6" y="25"/>
                    </a:cubicBezTo>
                    <a:cubicBezTo>
                      <a:pt x="8" y="25"/>
                      <a:pt x="8" y="25"/>
                      <a:pt x="8" y="25"/>
                    </a:cubicBezTo>
                    <a:cubicBezTo>
                      <a:pt x="11" y="25"/>
                      <a:pt x="14" y="22"/>
                      <a:pt x="14" y="19"/>
                    </a:cubicBezTo>
                    <a:cubicBezTo>
                      <a:pt x="14" y="18"/>
                      <a:pt x="14" y="18"/>
                      <a:pt x="14" y="18"/>
                    </a:cubicBezTo>
                    <a:cubicBezTo>
                      <a:pt x="14" y="17"/>
                      <a:pt x="14" y="17"/>
                      <a:pt x="13" y="16"/>
                    </a:cubicBezTo>
                    <a:cubicBezTo>
                      <a:pt x="12" y="15"/>
                      <a:pt x="11" y="14"/>
                      <a:pt x="11" y="12"/>
                    </a:cubicBezTo>
                    <a:cubicBezTo>
                      <a:pt x="11" y="4"/>
                      <a:pt x="11" y="4"/>
                      <a:pt x="11" y="4"/>
                    </a:cubicBezTo>
                    <a:cubicBezTo>
                      <a:pt x="11" y="2"/>
                      <a:pt x="13" y="0"/>
                      <a:pt x="16" y="0"/>
                    </a:cubicBezTo>
                    <a:cubicBezTo>
                      <a:pt x="21" y="0"/>
                      <a:pt x="21" y="0"/>
                      <a:pt x="21" y="0"/>
                    </a:cubicBezTo>
                    <a:cubicBezTo>
                      <a:pt x="23" y="0"/>
                      <a:pt x="26" y="2"/>
                      <a:pt x="26" y="4"/>
                    </a:cubicBezTo>
                    <a:cubicBezTo>
                      <a:pt x="26" y="12"/>
                      <a:pt x="26" y="12"/>
                      <a:pt x="26" y="12"/>
                    </a:cubicBezTo>
                    <a:cubicBezTo>
                      <a:pt x="26" y="14"/>
                      <a:pt x="25" y="15"/>
                      <a:pt x="23" y="16"/>
                    </a:cubicBezTo>
                    <a:cubicBezTo>
                      <a:pt x="22" y="17"/>
                      <a:pt x="22" y="17"/>
                      <a:pt x="22" y="18"/>
                    </a:cubicBezTo>
                    <a:cubicBezTo>
                      <a:pt x="22" y="19"/>
                      <a:pt x="22" y="19"/>
                      <a:pt x="22" y="19"/>
                    </a:cubicBezTo>
                    <a:cubicBezTo>
                      <a:pt x="22" y="22"/>
                      <a:pt x="25" y="25"/>
                      <a:pt x="29" y="25"/>
                    </a:cubicBezTo>
                    <a:cubicBezTo>
                      <a:pt x="31" y="25"/>
                      <a:pt x="31" y="25"/>
                      <a:pt x="31" y="25"/>
                    </a:cubicBezTo>
                    <a:cubicBezTo>
                      <a:pt x="34" y="25"/>
                      <a:pt x="37" y="28"/>
                      <a:pt x="37" y="31"/>
                    </a:cubicBezTo>
                    <a:cubicBezTo>
                      <a:pt x="37" y="41"/>
                      <a:pt x="37" y="41"/>
                      <a:pt x="37" y="41"/>
                    </a:cubicBezTo>
                    <a:cubicBezTo>
                      <a:pt x="0" y="41"/>
                      <a:pt x="0" y="41"/>
                      <a:pt x="0" y="41"/>
                    </a:cubicBezTo>
                    <a:lnTo>
                      <a:pt x="0" y="31"/>
                    </a:lnTo>
                    <a:close/>
                    <a:moveTo>
                      <a:pt x="78" y="41"/>
                    </a:moveTo>
                    <a:cubicBezTo>
                      <a:pt x="40" y="41"/>
                      <a:pt x="40" y="41"/>
                      <a:pt x="40" y="41"/>
                    </a:cubicBezTo>
                    <a:cubicBezTo>
                      <a:pt x="40" y="31"/>
                      <a:pt x="40" y="31"/>
                      <a:pt x="40" y="31"/>
                    </a:cubicBezTo>
                    <a:cubicBezTo>
                      <a:pt x="40" y="28"/>
                      <a:pt x="43" y="25"/>
                      <a:pt x="47" y="25"/>
                    </a:cubicBezTo>
                    <a:cubicBezTo>
                      <a:pt x="49" y="25"/>
                      <a:pt x="49" y="25"/>
                      <a:pt x="49" y="25"/>
                    </a:cubicBezTo>
                    <a:cubicBezTo>
                      <a:pt x="52" y="25"/>
                      <a:pt x="55" y="22"/>
                      <a:pt x="55" y="19"/>
                    </a:cubicBezTo>
                    <a:cubicBezTo>
                      <a:pt x="55" y="18"/>
                      <a:pt x="55" y="18"/>
                      <a:pt x="55" y="18"/>
                    </a:cubicBezTo>
                    <a:cubicBezTo>
                      <a:pt x="55" y="17"/>
                      <a:pt x="55" y="17"/>
                      <a:pt x="54" y="16"/>
                    </a:cubicBezTo>
                    <a:cubicBezTo>
                      <a:pt x="53" y="15"/>
                      <a:pt x="52" y="14"/>
                      <a:pt x="52" y="12"/>
                    </a:cubicBezTo>
                    <a:cubicBezTo>
                      <a:pt x="52" y="4"/>
                      <a:pt x="52" y="4"/>
                      <a:pt x="52" y="4"/>
                    </a:cubicBezTo>
                    <a:cubicBezTo>
                      <a:pt x="52" y="2"/>
                      <a:pt x="54" y="0"/>
                      <a:pt x="57" y="0"/>
                    </a:cubicBezTo>
                    <a:cubicBezTo>
                      <a:pt x="62" y="0"/>
                      <a:pt x="62" y="0"/>
                      <a:pt x="62" y="0"/>
                    </a:cubicBezTo>
                    <a:cubicBezTo>
                      <a:pt x="64" y="0"/>
                      <a:pt x="66" y="2"/>
                      <a:pt x="66" y="4"/>
                    </a:cubicBezTo>
                    <a:cubicBezTo>
                      <a:pt x="66" y="12"/>
                      <a:pt x="66" y="12"/>
                      <a:pt x="66" y="12"/>
                    </a:cubicBezTo>
                    <a:cubicBezTo>
                      <a:pt x="66" y="14"/>
                      <a:pt x="66" y="15"/>
                      <a:pt x="64" y="16"/>
                    </a:cubicBezTo>
                    <a:cubicBezTo>
                      <a:pt x="63" y="17"/>
                      <a:pt x="63" y="17"/>
                      <a:pt x="63" y="18"/>
                    </a:cubicBezTo>
                    <a:cubicBezTo>
                      <a:pt x="63" y="19"/>
                      <a:pt x="63" y="19"/>
                      <a:pt x="63" y="19"/>
                    </a:cubicBezTo>
                    <a:cubicBezTo>
                      <a:pt x="63" y="22"/>
                      <a:pt x="66" y="25"/>
                      <a:pt x="70" y="25"/>
                    </a:cubicBezTo>
                    <a:cubicBezTo>
                      <a:pt x="72" y="25"/>
                      <a:pt x="72" y="25"/>
                      <a:pt x="72" y="25"/>
                    </a:cubicBezTo>
                    <a:cubicBezTo>
                      <a:pt x="75" y="25"/>
                      <a:pt x="78" y="28"/>
                      <a:pt x="78" y="31"/>
                    </a:cubicBezTo>
                    <a:lnTo>
                      <a:pt x="7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2">
                <a:extLst>
                  <a:ext uri="{FF2B5EF4-FFF2-40B4-BE49-F238E27FC236}">
                    <a16:creationId xmlns:a16="http://schemas.microsoft.com/office/drawing/2014/main" id="{85B6DB28-4188-4BE9-903F-6D95E6518667}"/>
                  </a:ext>
                </a:extLst>
              </p:cNvPr>
              <p:cNvSpPr>
                <a:spLocks noEditPoints="1"/>
              </p:cNvSpPr>
              <p:nvPr/>
            </p:nvSpPr>
            <p:spPr bwMode="auto">
              <a:xfrm>
                <a:off x="12288838" y="6102350"/>
                <a:ext cx="436563" cy="347662"/>
              </a:xfrm>
              <a:custGeom>
                <a:avLst/>
                <a:gdLst>
                  <a:gd name="T0" fmla="*/ 42 w 53"/>
                  <a:gd name="T1" fmla="*/ 0 h 42"/>
                  <a:gd name="T2" fmla="*/ 12 w 53"/>
                  <a:gd name="T3" fmla="*/ 0 h 42"/>
                  <a:gd name="T4" fmla="*/ 0 w 53"/>
                  <a:gd name="T5" fmla="*/ 11 h 42"/>
                  <a:gd name="T6" fmla="*/ 0 w 53"/>
                  <a:gd name="T7" fmla="*/ 23 h 42"/>
                  <a:gd name="T8" fmla="*/ 12 w 53"/>
                  <a:gd name="T9" fmla="*/ 35 h 42"/>
                  <a:gd name="T10" fmla="*/ 19 w 53"/>
                  <a:gd name="T11" fmla="*/ 35 h 42"/>
                  <a:gd name="T12" fmla="*/ 25 w 53"/>
                  <a:gd name="T13" fmla="*/ 42 h 42"/>
                  <a:gd name="T14" fmla="*/ 27 w 53"/>
                  <a:gd name="T15" fmla="*/ 42 h 42"/>
                  <a:gd name="T16" fmla="*/ 28 w 53"/>
                  <a:gd name="T17" fmla="*/ 42 h 42"/>
                  <a:gd name="T18" fmla="*/ 35 w 53"/>
                  <a:gd name="T19" fmla="*/ 35 h 42"/>
                  <a:gd name="T20" fmla="*/ 42 w 53"/>
                  <a:gd name="T21" fmla="*/ 35 h 42"/>
                  <a:gd name="T22" fmla="*/ 53 w 53"/>
                  <a:gd name="T23" fmla="*/ 23 h 42"/>
                  <a:gd name="T24" fmla="*/ 53 w 53"/>
                  <a:gd name="T25" fmla="*/ 11 h 42"/>
                  <a:gd name="T26" fmla="*/ 42 w 53"/>
                  <a:gd name="T27" fmla="*/ 0 h 42"/>
                  <a:gd name="T28" fmla="*/ 25 w 53"/>
                  <a:gd name="T29" fmla="*/ 24 h 42"/>
                  <a:gd name="T30" fmla="*/ 13 w 53"/>
                  <a:gd name="T31" fmla="*/ 24 h 42"/>
                  <a:gd name="T32" fmla="*/ 13 w 53"/>
                  <a:gd name="T33" fmla="*/ 20 h 42"/>
                  <a:gd name="T34" fmla="*/ 25 w 53"/>
                  <a:gd name="T35" fmla="*/ 20 h 42"/>
                  <a:gd name="T36" fmla="*/ 25 w 53"/>
                  <a:gd name="T37" fmla="*/ 24 h 42"/>
                  <a:gd name="T38" fmla="*/ 40 w 53"/>
                  <a:gd name="T39" fmla="*/ 24 h 42"/>
                  <a:gd name="T40" fmla="*/ 29 w 53"/>
                  <a:gd name="T41" fmla="*/ 24 h 42"/>
                  <a:gd name="T42" fmla="*/ 29 w 53"/>
                  <a:gd name="T43" fmla="*/ 20 h 42"/>
                  <a:gd name="T44" fmla="*/ 40 w 53"/>
                  <a:gd name="T45" fmla="*/ 20 h 42"/>
                  <a:gd name="T46" fmla="*/ 40 w 53"/>
                  <a:gd name="T47" fmla="*/ 24 h 42"/>
                  <a:gd name="T48" fmla="*/ 40 w 53"/>
                  <a:gd name="T49" fmla="*/ 15 h 42"/>
                  <a:gd name="T50" fmla="*/ 13 w 53"/>
                  <a:gd name="T51" fmla="*/ 15 h 42"/>
                  <a:gd name="T52" fmla="*/ 13 w 53"/>
                  <a:gd name="T53" fmla="*/ 11 h 42"/>
                  <a:gd name="T54" fmla="*/ 40 w 53"/>
                  <a:gd name="T55" fmla="*/ 11 h 42"/>
                  <a:gd name="T56" fmla="*/ 40 w 53"/>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2">
                    <a:moveTo>
                      <a:pt x="42" y="0"/>
                    </a:moveTo>
                    <a:cubicBezTo>
                      <a:pt x="12" y="0"/>
                      <a:pt x="12" y="0"/>
                      <a:pt x="12" y="0"/>
                    </a:cubicBezTo>
                    <a:cubicBezTo>
                      <a:pt x="5" y="0"/>
                      <a:pt x="0" y="5"/>
                      <a:pt x="0" y="11"/>
                    </a:cubicBezTo>
                    <a:cubicBezTo>
                      <a:pt x="0" y="23"/>
                      <a:pt x="0" y="23"/>
                      <a:pt x="0" y="23"/>
                    </a:cubicBezTo>
                    <a:cubicBezTo>
                      <a:pt x="0" y="30"/>
                      <a:pt x="5" y="35"/>
                      <a:pt x="12" y="35"/>
                    </a:cubicBezTo>
                    <a:cubicBezTo>
                      <a:pt x="19" y="35"/>
                      <a:pt x="19" y="35"/>
                      <a:pt x="19" y="35"/>
                    </a:cubicBezTo>
                    <a:cubicBezTo>
                      <a:pt x="25" y="42"/>
                      <a:pt x="25" y="42"/>
                      <a:pt x="25" y="42"/>
                    </a:cubicBezTo>
                    <a:cubicBezTo>
                      <a:pt x="26" y="42"/>
                      <a:pt x="26" y="42"/>
                      <a:pt x="27" y="42"/>
                    </a:cubicBezTo>
                    <a:cubicBezTo>
                      <a:pt x="27" y="42"/>
                      <a:pt x="28" y="42"/>
                      <a:pt x="28" y="42"/>
                    </a:cubicBezTo>
                    <a:cubicBezTo>
                      <a:pt x="35" y="35"/>
                      <a:pt x="35" y="35"/>
                      <a:pt x="35" y="35"/>
                    </a:cubicBezTo>
                    <a:cubicBezTo>
                      <a:pt x="42" y="35"/>
                      <a:pt x="42" y="35"/>
                      <a:pt x="42" y="35"/>
                    </a:cubicBezTo>
                    <a:cubicBezTo>
                      <a:pt x="48" y="35"/>
                      <a:pt x="53" y="30"/>
                      <a:pt x="53" y="23"/>
                    </a:cubicBezTo>
                    <a:cubicBezTo>
                      <a:pt x="53" y="11"/>
                      <a:pt x="53" y="11"/>
                      <a:pt x="53" y="11"/>
                    </a:cubicBezTo>
                    <a:cubicBezTo>
                      <a:pt x="53" y="5"/>
                      <a:pt x="48" y="0"/>
                      <a:pt x="42" y="0"/>
                    </a:cubicBezTo>
                    <a:close/>
                    <a:moveTo>
                      <a:pt x="25" y="24"/>
                    </a:moveTo>
                    <a:cubicBezTo>
                      <a:pt x="13" y="24"/>
                      <a:pt x="13" y="24"/>
                      <a:pt x="13" y="24"/>
                    </a:cubicBezTo>
                    <a:cubicBezTo>
                      <a:pt x="13" y="20"/>
                      <a:pt x="13" y="20"/>
                      <a:pt x="13" y="20"/>
                    </a:cubicBezTo>
                    <a:cubicBezTo>
                      <a:pt x="25" y="20"/>
                      <a:pt x="25" y="20"/>
                      <a:pt x="25" y="20"/>
                    </a:cubicBezTo>
                    <a:lnTo>
                      <a:pt x="25" y="24"/>
                    </a:lnTo>
                    <a:close/>
                    <a:moveTo>
                      <a:pt x="40" y="24"/>
                    </a:moveTo>
                    <a:cubicBezTo>
                      <a:pt x="29" y="24"/>
                      <a:pt x="29" y="24"/>
                      <a:pt x="29" y="24"/>
                    </a:cubicBezTo>
                    <a:cubicBezTo>
                      <a:pt x="29" y="20"/>
                      <a:pt x="29" y="20"/>
                      <a:pt x="29" y="20"/>
                    </a:cubicBezTo>
                    <a:cubicBezTo>
                      <a:pt x="40" y="20"/>
                      <a:pt x="40" y="20"/>
                      <a:pt x="40" y="20"/>
                    </a:cubicBezTo>
                    <a:lnTo>
                      <a:pt x="40" y="24"/>
                    </a:lnTo>
                    <a:close/>
                    <a:moveTo>
                      <a:pt x="40" y="15"/>
                    </a:moveTo>
                    <a:cubicBezTo>
                      <a:pt x="13" y="15"/>
                      <a:pt x="13" y="15"/>
                      <a:pt x="13" y="15"/>
                    </a:cubicBezTo>
                    <a:cubicBezTo>
                      <a:pt x="13" y="11"/>
                      <a:pt x="13" y="11"/>
                      <a:pt x="13" y="11"/>
                    </a:cubicBezTo>
                    <a:cubicBezTo>
                      <a:pt x="40" y="11"/>
                      <a:pt x="40" y="11"/>
                      <a:pt x="40" y="11"/>
                    </a:cubicBezTo>
                    <a:lnTo>
                      <a:pt x="4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0" name="Group 9">
            <a:extLst>
              <a:ext uri="{FF2B5EF4-FFF2-40B4-BE49-F238E27FC236}">
                <a16:creationId xmlns:a16="http://schemas.microsoft.com/office/drawing/2014/main" id="{89D41922-0E8E-4AF2-8EDA-DF415CED4FA1}"/>
              </a:ext>
            </a:extLst>
          </p:cNvPr>
          <p:cNvGrpSpPr/>
          <p:nvPr/>
        </p:nvGrpSpPr>
        <p:grpSpPr>
          <a:xfrm>
            <a:off x="11480985" y="7779673"/>
            <a:ext cx="4177212" cy="3336055"/>
            <a:chOff x="11480985" y="7779673"/>
            <a:chExt cx="4177212" cy="3336055"/>
          </a:xfrm>
        </p:grpSpPr>
        <p:sp>
          <p:nvSpPr>
            <p:cNvPr id="8" name="Freeform 10">
              <a:extLst>
                <a:ext uri="{FF2B5EF4-FFF2-40B4-BE49-F238E27FC236}">
                  <a16:creationId xmlns:a16="http://schemas.microsoft.com/office/drawing/2014/main" id="{D1566EB8-74E8-4F20-903A-DF5FAF18FBC1}"/>
                </a:ext>
              </a:extLst>
            </p:cNvPr>
            <p:cNvSpPr>
              <a:spLocks/>
            </p:cNvSpPr>
            <p:nvPr/>
          </p:nvSpPr>
          <p:spPr bwMode="auto">
            <a:xfrm>
              <a:off x="11480985" y="7779673"/>
              <a:ext cx="4177212" cy="3336055"/>
            </a:xfrm>
            <a:custGeom>
              <a:avLst/>
              <a:gdLst>
                <a:gd name="T0" fmla="*/ 355 w 515"/>
                <a:gd name="T1" fmla="*/ 0 h 411"/>
                <a:gd name="T2" fmla="*/ 375 w 515"/>
                <a:gd name="T3" fmla="*/ 39 h 411"/>
                <a:gd name="T4" fmla="*/ 356 w 515"/>
                <a:gd name="T5" fmla="*/ 78 h 411"/>
                <a:gd name="T6" fmla="*/ 287 w 515"/>
                <a:gd name="T7" fmla="*/ 100 h 411"/>
                <a:gd name="T8" fmla="*/ 219 w 515"/>
                <a:gd name="T9" fmla="*/ 78 h 411"/>
                <a:gd name="T10" fmla="*/ 200 w 515"/>
                <a:gd name="T11" fmla="*/ 39 h 411"/>
                <a:gd name="T12" fmla="*/ 219 w 515"/>
                <a:gd name="T13" fmla="*/ 0 h 411"/>
                <a:gd name="T14" fmla="*/ 113 w 515"/>
                <a:gd name="T15" fmla="*/ 0 h 411"/>
                <a:gd name="T16" fmla="*/ 101 w 515"/>
                <a:gd name="T17" fmla="*/ 11 h 411"/>
                <a:gd name="T18" fmla="*/ 101 w 515"/>
                <a:gd name="T19" fmla="*/ 150 h 411"/>
                <a:gd name="T20" fmla="*/ 91 w 515"/>
                <a:gd name="T21" fmla="*/ 159 h 411"/>
                <a:gd name="T22" fmla="*/ 66 w 515"/>
                <a:gd name="T23" fmla="*/ 150 h 411"/>
                <a:gd name="T24" fmla="*/ 57 w 515"/>
                <a:gd name="T25" fmla="*/ 135 h 411"/>
                <a:gd name="T26" fmla="*/ 15 w 515"/>
                <a:gd name="T27" fmla="*/ 132 h 411"/>
                <a:gd name="T28" fmla="*/ 0 w 515"/>
                <a:gd name="T29" fmla="*/ 184 h 411"/>
                <a:gd name="T30" fmla="*/ 15 w 515"/>
                <a:gd name="T31" fmla="*/ 236 h 411"/>
                <a:gd name="T32" fmla="*/ 57 w 515"/>
                <a:gd name="T33" fmla="*/ 234 h 411"/>
                <a:gd name="T34" fmla="*/ 66 w 515"/>
                <a:gd name="T35" fmla="*/ 218 h 411"/>
                <a:gd name="T36" fmla="*/ 91 w 515"/>
                <a:gd name="T37" fmla="*/ 209 h 411"/>
                <a:gd name="T38" fmla="*/ 101 w 515"/>
                <a:gd name="T39" fmla="*/ 218 h 411"/>
                <a:gd name="T40" fmla="*/ 101 w 515"/>
                <a:gd name="T41" fmla="*/ 400 h 411"/>
                <a:gd name="T42" fmla="*/ 113 w 515"/>
                <a:gd name="T43" fmla="*/ 411 h 411"/>
                <a:gd name="T44" fmla="*/ 503 w 515"/>
                <a:gd name="T45" fmla="*/ 411 h 411"/>
                <a:gd name="T46" fmla="*/ 515 w 515"/>
                <a:gd name="T47" fmla="*/ 400 h 411"/>
                <a:gd name="T48" fmla="*/ 515 w 515"/>
                <a:gd name="T49" fmla="*/ 11 h 411"/>
                <a:gd name="T50" fmla="*/ 503 w 515"/>
                <a:gd name="T51" fmla="*/ 0 h 411"/>
                <a:gd name="T52" fmla="*/ 355 w 515"/>
                <a:gd name="T53"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5" h="411">
                  <a:moveTo>
                    <a:pt x="355" y="0"/>
                  </a:moveTo>
                  <a:cubicBezTo>
                    <a:pt x="367" y="10"/>
                    <a:pt x="375" y="24"/>
                    <a:pt x="375" y="39"/>
                  </a:cubicBezTo>
                  <a:cubicBezTo>
                    <a:pt x="375" y="54"/>
                    <a:pt x="368" y="68"/>
                    <a:pt x="356" y="78"/>
                  </a:cubicBezTo>
                  <a:cubicBezTo>
                    <a:pt x="339" y="93"/>
                    <a:pt x="314" y="100"/>
                    <a:pt x="287" y="100"/>
                  </a:cubicBezTo>
                  <a:cubicBezTo>
                    <a:pt x="260" y="100"/>
                    <a:pt x="236" y="93"/>
                    <a:pt x="219" y="78"/>
                  </a:cubicBezTo>
                  <a:cubicBezTo>
                    <a:pt x="207" y="68"/>
                    <a:pt x="200" y="54"/>
                    <a:pt x="200" y="39"/>
                  </a:cubicBezTo>
                  <a:cubicBezTo>
                    <a:pt x="200" y="24"/>
                    <a:pt x="207" y="10"/>
                    <a:pt x="219" y="0"/>
                  </a:cubicBezTo>
                  <a:cubicBezTo>
                    <a:pt x="113" y="0"/>
                    <a:pt x="113" y="0"/>
                    <a:pt x="113" y="0"/>
                  </a:cubicBezTo>
                  <a:cubicBezTo>
                    <a:pt x="106" y="0"/>
                    <a:pt x="101" y="5"/>
                    <a:pt x="101" y="11"/>
                  </a:cubicBezTo>
                  <a:cubicBezTo>
                    <a:pt x="101" y="150"/>
                    <a:pt x="101" y="150"/>
                    <a:pt x="101" y="150"/>
                  </a:cubicBezTo>
                  <a:cubicBezTo>
                    <a:pt x="100" y="154"/>
                    <a:pt x="96" y="159"/>
                    <a:pt x="91" y="159"/>
                  </a:cubicBezTo>
                  <a:cubicBezTo>
                    <a:pt x="81" y="159"/>
                    <a:pt x="72" y="159"/>
                    <a:pt x="66" y="150"/>
                  </a:cubicBezTo>
                  <a:cubicBezTo>
                    <a:pt x="63" y="145"/>
                    <a:pt x="60" y="140"/>
                    <a:pt x="57" y="135"/>
                  </a:cubicBezTo>
                  <a:cubicBezTo>
                    <a:pt x="47" y="118"/>
                    <a:pt x="27" y="117"/>
                    <a:pt x="15" y="132"/>
                  </a:cubicBezTo>
                  <a:cubicBezTo>
                    <a:pt x="4" y="146"/>
                    <a:pt x="0" y="166"/>
                    <a:pt x="0" y="184"/>
                  </a:cubicBezTo>
                  <a:cubicBezTo>
                    <a:pt x="0" y="202"/>
                    <a:pt x="4" y="222"/>
                    <a:pt x="15" y="236"/>
                  </a:cubicBezTo>
                  <a:cubicBezTo>
                    <a:pt x="27" y="251"/>
                    <a:pt x="47" y="250"/>
                    <a:pt x="57" y="234"/>
                  </a:cubicBezTo>
                  <a:cubicBezTo>
                    <a:pt x="60" y="229"/>
                    <a:pt x="63" y="223"/>
                    <a:pt x="66" y="218"/>
                  </a:cubicBezTo>
                  <a:cubicBezTo>
                    <a:pt x="72" y="209"/>
                    <a:pt x="81" y="209"/>
                    <a:pt x="91" y="209"/>
                  </a:cubicBezTo>
                  <a:cubicBezTo>
                    <a:pt x="96" y="210"/>
                    <a:pt x="100" y="214"/>
                    <a:pt x="101" y="218"/>
                  </a:cubicBezTo>
                  <a:cubicBezTo>
                    <a:pt x="101" y="400"/>
                    <a:pt x="101" y="400"/>
                    <a:pt x="101" y="400"/>
                  </a:cubicBezTo>
                  <a:cubicBezTo>
                    <a:pt x="101" y="406"/>
                    <a:pt x="106" y="411"/>
                    <a:pt x="113" y="411"/>
                  </a:cubicBezTo>
                  <a:cubicBezTo>
                    <a:pt x="503" y="411"/>
                    <a:pt x="503" y="411"/>
                    <a:pt x="503" y="411"/>
                  </a:cubicBezTo>
                  <a:cubicBezTo>
                    <a:pt x="510" y="411"/>
                    <a:pt x="515" y="406"/>
                    <a:pt x="515" y="400"/>
                  </a:cubicBezTo>
                  <a:cubicBezTo>
                    <a:pt x="515" y="11"/>
                    <a:pt x="515" y="11"/>
                    <a:pt x="515" y="11"/>
                  </a:cubicBezTo>
                  <a:cubicBezTo>
                    <a:pt x="515" y="5"/>
                    <a:pt x="510" y="0"/>
                    <a:pt x="503" y="0"/>
                  </a:cubicBezTo>
                  <a:lnTo>
                    <a:pt x="355" y="0"/>
                  </a:lnTo>
                  <a:close/>
                </a:path>
              </a:pathLst>
            </a:custGeom>
            <a:solidFill>
              <a:schemeClr val="accent4"/>
            </a:solidFill>
            <a:ln w="9525">
              <a:noFill/>
              <a:round/>
              <a:headEnd/>
              <a:tailEnd/>
            </a:ln>
          </p:spPr>
          <p:txBody>
            <a:bodyPr vert="horz" wrap="square" lIns="182832" tIns="91416" rIns="182832" bIns="91416" numCol="1" anchor="t" anchorCtr="0" compatLnSpc="1">
              <a:prstTxWarp prst="textNoShape">
                <a:avLst/>
              </a:prstTxWarp>
            </a:bodyPr>
            <a:lstStyle/>
            <a:p>
              <a:endParaRPr lang="en-US" sz="7196"/>
            </a:p>
          </p:txBody>
        </p:sp>
        <p:sp>
          <p:nvSpPr>
            <p:cNvPr id="29" name="Freeform 202">
              <a:extLst>
                <a:ext uri="{FF2B5EF4-FFF2-40B4-BE49-F238E27FC236}">
                  <a16:creationId xmlns:a16="http://schemas.microsoft.com/office/drawing/2014/main" id="{A5F958B3-6B1D-46F3-9CD3-303C0E6E5BCB}"/>
                </a:ext>
              </a:extLst>
            </p:cNvPr>
            <p:cNvSpPr>
              <a:spLocks noEditPoints="1"/>
            </p:cNvSpPr>
            <p:nvPr/>
          </p:nvSpPr>
          <p:spPr bwMode="auto">
            <a:xfrm>
              <a:off x="13702726" y="8947286"/>
              <a:ext cx="931979" cy="1010667"/>
            </a:xfrm>
            <a:custGeom>
              <a:avLst/>
              <a:gdLst>
                <a:gd name="T0" fmla="*/ 18 w 73"/>
                <a:gd name="T1" fmla="*/ 60 h 79"/>
                <a:gd name="T2" fmla="*/ 16 w 73"/>
                <a:gd name="T3" fmla="*/ 79 h 79"/>
                <a:gd name="T4" fmla="*/ 5 w 73"/>
                <a:gd name="T5" fmla="*/ 77 h 79"/>
                <a:gd name="T6" fmla="*/ 3 w 73"/>
                <a:gd name="T7" fmla="*/ 58 h 79"/>
                <a:gd name="T8" fmla="*/ 0 w 73"/>
                <a:gd name="T9" fmla="*/ 41 h 79"/>
                <a:gd name="T10" fmla="*/ 6 w 73"/>
                <a:gd name="T11" fmla="*/ 37 h 79"/>
                <a:gd name="T12" fmla="*/ 7 w 73"/>
                <a:gd name="T13" fmla="*/ 34 h 79"/>
                <a:gd name="T14" fmla="*/ 5 w 73"/>
                <a:gd name="T15" fmla="*/ 26 h 79"/>
                <a:gd name="T16" fmla="*/ 14 w 73"/>
                <a:gd name="T17" fmla="*/ 22 h 79"/>
                <a:gd name="T18" fmla="*/ 17 w 73"/>
                <a:gd name="T19" fmla="*/ 26 h 79"/>
                <a:gd name="T20" fmla="*/ 16 w 73"/>
                <a:gd name="T21" fmla="*/ 34 h 79"/>
                <a:gd name="T22" fmla="*/ 17 w 73"/>
                <a:gd name="T23" fmla="*/ 37 h 79"/>
                <a:gd name="T24" fmla="*/ 17 w 73"/>
                <a:gd name="T25" fmla="*/ 45 h 79"/>
                <a:gd name="T26" fmla="*/ 18 w 73"/>
                <a:gd name="T27" fmla="*/ 48 h 79"/>
                <a:gd name="T28" fmla="*/ 19 w 73"/>
                <a:gd name="T29" fmla="*/ 50 h 79"/>
                <a:gd name="T30" fmla="*/ 20 w 73"/>
                <a:gd name="T31" fmla="*/ 52 h 79"/>
                <a:gd name="T32" fmla="*/ 22 w 73"/>
                <a:gd name="T33" fmla="*/ 55 h 79"/>
                <a:gd name="T34" fmla="*/ 46 w 73"/>
                <a:gd name="T35" fmla="*/ 53 h 79"/>
                <a:gd name="T36" fmla="*/ 43 w 73"/>
                <a:gd name="T37" fmla="*/ 79 h 79"/>
                <a:gd name="T38" fmla="*/ 27 w 73"/>
                <a:gd name="T39" fmla="*/ 76 h 79"/>
                <a:gd name="T40" fmla="*/ 26 w 73"/>
                <a:gd name="T41" fmla="*/ 51 h 79"/>
                <a:gd name="T42" fmla="*/ 24 w 73"/>
                <a:gd name="T43" fmla="*/ 50 h 79"/>
                <a:gd name="T44" fmla="*/ 22 w 73"/>
                <a:gd name="T45" fmla="*/ 49 h 79"/>
                <a:gd name="T46" fmla="*/ 21 w 73"/>
                <a:gd name="T47" fmla="*/ 47 h 79"/>
                <a:gd name="T48" fmla="*/ 21 w 73"/>
                <a:gd name="T49" fmla="*/ 36 h 79"/>
                <a:gd name="T50" fmla="*/ 21 w 73"/>
                <a:gd name="T51" fmla="*/ 26 h 79"/>
                <a:gd name="T52" fmla="*/ 21 w 73"/>
                <a:gd name="T53" fmla="*/ 25 h 79"/>
                <a:gd name="T54" fmla="*/ 29 w 73"/>
                <a:gd name="T55" fmla="*/ 21 h 79"/>
                <a:gd name="T56" fmla="*/ 30 w 73"/>
                <a:gd name="T57" fmla="*/ 17 h 79"/>
                <a:gd name="T58" fmla="*/ 28 w 73"/>
                <a:gd name="T59" fmla="*/ 6 h 79"/>
                <a:gd name="T60" fmla="*/ 40 w 73"/>
                <a:gd name="T61" fmla="*/ 0 h 79"/>
                <a:gd name="T62" fmla="*/ 46 w 73"/>
                <a:gd name="T63" fmla="*/ 13 h 79"/>
                <a:gd name="T64" fmla="*/ 42 w 73"/>
                <a:gd name="T65" fmla="*/ 19 h 79"/>
                <a:gd name="T66" fmla="*/ 47 w 73"/>
                <a:gd name="T67" fmla="*/ 21 h 79"/>
                <a:gd name="T68" fmla="*/ 52 w 73"/>
                <a:gd name="T69" fmla="*/ 25 h 79"/>
                <a:gd name="T70" fmla="*/ 52 w 73"/>
                <a:gd name="T71" fmla="*/ 32 h 79"/>
                <a:gd name="T72" fmla="*/ 52 w 73"/>
                <a:gd name="T73" fmla="*/ 45 h 79"/>
                <a:gd name="T74" fmla="*/ 52 w 73"/>
                <a:gd name="T75" fmla="*/ 48 h 79"/>
                <a:gd name="T76" fmla="*/ 51 w 73"/>
                <a:gd name="T77" fmla="*/ 49 h 79"/>
                <a:gd name="T78" fmla="*/ 49 w 73"/>
                <a:gd name="T79" fmla="*/ 50 h 79"/>
                <a:gd name="T80" fmla="*/ 46 w 73"/>
                <a:gd name="T81" fmla="*/ 53 h 79"/>
                <a:gd name="T82" fmla="*/ 70 w 73"/>
                <a:gd name="T83" fmla="*/ 58 h 79"/>
                <a:gd name="T84" fmla="*/ 68 w 73"/>
                <a:gd name="T85" fmla="*/ 77 h 79"/>
                <a:gd name="T86" fmla="*/ 57 w 73"/>
                <a:gd name="T87" fmla="*/ 79 h 79"/>
                <a:gd name="T88" fmla="*/ 55 w 73"/>
                <a:gd name="T89" fmla="*/ 60 h 79"/>
                <a:gd name="T90" fmla="*/ 51 w 73"/>
                <a:gd name="T91" fmla="*/ 55 h 79"/>
                <a:gd name="T92" fmla="*/ 53 w 73"/>
                <a:gd name="T93" fmla="*/ 52 h 79"/>
                <a:gd name="T94" fmla="*/ 55 w 73"/>
                <a:gd name="T95" fmla="*/ 50 h 79"/>
                <a:gd name="T96" fmla="*/ 56 w 73"/>
                <a:gd name="T97" fmla="*/ 48 h 79"/>
                <a:gd name="T98" fmla="*/ 56 w 73"/>
                <a:gd name="T99" fmla="*/ 45 h 79"/>
                <a:gd name="T100" fmla="*/ 57 w 73"/>
                <a:gd name="T101" fmla="*/ 37 h 79"/>
                <a:gd name="T102" fmla="*/ 58 w 73"/>
                <a:gd name="T103" fmla="*/ 34 h 79"/>
                <a:gd name="T104" fmla="*/ 56 w 73"/>
                <a:gd name="T105" fmla="*/ 26 h 79"/>
                <a:gd name="T106" fmla="*/ 59 w 73"/>
                <a:gd name="T107" fmla="*/ 22 h 79"/>
                <a:gd name="T108" fmla="*/ 68 w 73"/>
                <a:gd name="T109" fmla="*/ 26 h 79"/>
                <a:gd name="T110" fmla="*/ 66 w 73"/>
                <a:gd name="T111" fmla="*/ 34 h 79"/>
                <a:gd name="T112" fmla="*/ 67 w 73"/>
                <a:gd name="T113" fmla="*/ 37 h 79"/>
                <a:gd name="T114" fmla="*/ 73 w 73"/>
                <a:gd name="T115" fmla="*/ 4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 h="79">
                  <a:moveTo>
                    <a:pt x="19" y="58"/>
                  </a:moveTo>
                  <a:cubicBezTo>
                    <a:pt x="19" y="59"/>
                    <a:pt x="18" y="59"/>
                    <a:pt x="18" y="60"/>
                  </a:cubicBezTo>
                  <a:cubicBezTo>
                    <a:pt x="18" y="77"/>
                    <a:pt x="18" y="77"/>
                    <a:pt x="18" y="77"/>
                  </a:cubicBezTo>
                  <a:cubicBezTo>
                    <a:pt x="18" y="78"/>
                    <a:pt x="17" y="79"/>
                    <a:pt x="16" y="79"/>
                  </a:cubicBezTo>
                  <a:cubicBezTo>
                    <a:pt x="7" y="79"/>
                    <a:pt x="7" y="79"/>
                    <a:pt x="7" y="79"/>
                  </a:cubicBezTo>
                  <a:cubicBezTo>
                    <a:pt x="6" y="79"/>
                    <a:pt x="5" y="78"/>
                    <a:pt x="5" y="77"/>
                  </a:cubicBezTo>
                  <a:cubicBezTo>
                    <a:pt x="5" y="60"/>
                    <a:pt x="5" y="60"/>
                    <a:pt x="5" y="60"/>
                  </a:cubicBezTo>
                  <a:cubicBezTo>
                    <a:pt x="5" y="59"/>
                    <a:pt x="4" y="59"/>
                    <a:pt x="3" y="58"/>
                  </a:cubicBezTo>
                  <a:cubicBezTo>
                    <a:pt x="2" y="58"/>
                    <a:pt x="0" y="57"/>
                    <a:pt x="0" y="55"/>
                  </a:cubicBezTo>
                  <a:cubicBezTo>
                    <a:pt x="0" y="41"/>
                    <a:pt x="0" y="41"/>
                    <a:pt x="0" y="41"/>
                  </a:cubicBezTo>
                  <a:cubicBezTo>
                    <a:pt x="0" y="39"/>
                    <a:pt x="2" y="37"/>
                    <a:pt x="4" y="37"/>
                  </a:cubicBezTo>
                  <a:cubicBezTo>
                    <a:pt x="6" y="37"/>
                    <a:pt x="6" y="37"/>
                    <a:pt x="6" y="37"/>
                  </a:cubicBezTo>
                  <a:cubicBezTo>
                    <a:pt x="7" y="37"/>
                    <a:pt x="8" y="37"/>
                    <a:pt x="8" y="36"/>
                  </a:cubicBezTo>
                  <a:cubicBezTo>
                    <a:pt x="8" y="35"/>
                    <a:pt x="8" y="34"/>
                    <a:pt x="7" y="34"/>
                  </a:cubicBezTo>
                  <a:cubicBezTo>
                    <a:pt x="6" y="33"/>
                    <a:pt x="5" y="32"/>
                    <a:pt x="5" y="31"/>
                  </a:cubicBezTo>
                  <a:cubicBezTo>
                    <a:pt x="5" y="26"/>
                    <a:pt x="5" y="26"/>
                    <a:pt x="5" y="26"/>
                  </a:cubicBezTo>
                  <a:cubicBezTo>
                    <a:pt x="5" y="24"/>
                    <a:pt x="7" y="22"/>
                    <a:pt x="9" y="22"/>
                  </a:cubicBezTo>
                  <a:cubicBezTo>
                    <a:pt x="14" y="22"/>
                    <a:pt x="14" y="22"/>
                    <a:pt x="14" y="22"/>
                  </a:cubicBezTo>
                  <a:cubicBezTo>
                    <a:pt x="16" y="22"/>
                    <a:pt x="17" y="23"/>
                    <a:pt x="17" y="25"/>
                  </a:cubicBezTo>
                  <a:cubicBezTo>
                    <a:pt x="17" y="25"/>
                    <a:pt x="17" y="26"/>
                    <a:pt x="17" y="26"/>
                  </a:cubicBezTo>
                  <a:cubicBezTo>
                    <a:pt x="17" y="32"/>
                    <a:pt x="17" y="32"/>
                    <a:pt x="17" y="32"/>
                  </a:cubicBezTo>
                  <a:cubicBezTo>
                    <a:pt x="17" y="33"/>
                    <a:pt x="17" y="33"/>
                    <a:pt x="16" y="34"/>
                  </a:cubicBezTo>
                  <a:cubicBezTo>
                    <a:pt x="15" y="34"/>
                    <a:pt x="15" y="35"/>
                    <a:pt x="15" y="36"/>
                  </a:cubicBezTo>
                  <a:cubicBezTo>
                    <a:pt x="15" y="37"/>
                    <a:pt x="16" y="37"/>
                    <a:pt x="17" y="37"/>
                  </a:cubicBezTo>
                  <a:cubicBezTo>
                    <a:pt x="17" y="37"/>
                    <a:pt x="17" y="37"/>
                    <a:pt x="17" y="37"/>
                  </a:cubicBezTo>
                  <a:cubicBezTo>
                    <a:pt x="17" y="45"/>
                    <a:pt x="17" y="45"/>
                    <a:pt x="17" y="45"/>
                  </a:cubicBezTo>
                  <a:cubicBezTo>
                    <a:pt x="17" y="46"/>
                    <a:pt x="17" y="47"/>
                    <a:pt x="18" y="48"/>
                  </a:cubicBezTo>
                  <a:cubicBezTo>
                    <a:pt x="18" y="48"/>
                    <a:pt x="18" y="48"/>
                    <a:pt x="18" y="48"/>
                  </a:cubicBezTo>
                  <a:cubicBezTo>
                    <a:pt x="18" y="49"/>
                    <a:pt x="18" y="49"/>
                    <a:pt x="19" y="50"/>
                  </a:cubicBezTo>
                  <a:cubicBezTo>
                    <a:pt x="19" y="50"/>
                    <a:pt x="19" y="50"/>
                    <a:pt x="19" y="50"/>
                  </a:cubicBezTo>
                  <a:cubicBezTo>
                    <a:pt x="19" y="51"/>
                    <a:pt x="20" y="52"/>
                    <a:pt x="20" y="52"/>
                  </a:cubicBezTo>
                  <a:cubicBezTo>
                    <a:pt x="20" y="52"/>
                    <a:pt x="20" y="52"/>
                    <a:pt x="20" y="52"/>
                  </a:cubicBezTo>
                  <a:cubicBezTo>
                    <a:pt x="21" y="53"/>
                    <a:pt x="22" y="53"/>
                    <a:pt x="22" y="54"/>
                  </a:cubicBezTo>
                  <a:cubicBezTo>
                    <a:pt x="22" y="55"/>
                    <a:pt x="22" y="55"/>
                    <a:pt x="22" y="55"/>
                  </a:cubicBezTo>
                  <a:cubicBezTo>
                    <a:pt x="22" y="57"/>
                    <a:pt x="21" y="58"/>
                    <a:pt x="19" y="58"/>
                  </a:cubicBezTo>
                  <a:close/>
                  <a:moveTo>
                    <a:pt x="46" y="53"/>
                  </a:moveTo>
                  <a:cubicBezTo>
                    <a:pt x="46" y="76"/>
                    <a:pt x="46" y="76"/>
                    <a:pt x="46" y="76"/>
                  </a:cubicBezTo>
                  <a:cubicBezTo>
                    <a:pt x="46" y="78"/>
                    <a:pt x="45" y="79"/>
                    <a:pt x="43" y="79"/>
                  </a:cubicBezTo>
                  <a:cubicBezTo>
                    <a:pt x="30" y="79"/>
                    <a:pt x="30" y="79"/>
                    <a:pt x="30" y="79"/>
                  </a:cubicBezTo>
                  <a:cubicBezTo>
                    <a:pt x="29" y="79"/>
                    <a:pt x="27" y="78"/>
                    <a:pt x="27" y="76"/>
                  </a:cubicBezTo>
                  <a:cubicBezTo>
                    <a:pt x="27" y="53"/>
                    <a:pt x="27" y="53"/>
                    <a:pt x="27" y="53"/>
                  </a:cubicBezTo>
                  <a:cubicBezTo>
                    <a:pt x="27" y="52"/>
                    <a:pt x="27" y="51"/>
                    <a:pt x="26" y="51"/>
                  </a:cubicBezTo>
                  <a:cubicBezTo>
                    <a:pt x="25" y="51"/>
                    <a:pt x="25" y="50"/>
                    <a:pt x="24" y="50"/>
                  </a:cubicBezTo>
                  <a:cubicBezTo>
                    <a:pt x="24" y="50"/>
                    <a:pt x="24" y="50"/>
                    <a:pt x="24" y="50"/>
                  </a:cubicBezTo>
                  <a:cubicBezTo>
                    <a:pt x="23" y="50"/>
                    <a:pt x="23" y="50"/>
                    <a:pt x="23" y="49"/>
                  </a:cubicBezTo>
                  <a:cubicBezTo>
                    <a:pt x="23" y="49"/>
                    <a:pt x="22" y="49"/>
                    <a:pt x="22" y="49"/>
                  </a:cubicBezTo>
                  <a:cubicBezTo>
                    <a:pt x="22" y="49"/>
                    <a:pt x="22" y="48"/>
                    <a:pt x="22" y="48"/>
                  </a:cubicBezTo>
                  <a:cubicBezTo>
                    <a:pt x="22" y="48"/>
                    <a:pt x="21" y="47"/>
                    <a:pt x="21" y="47"/>
                  </a:cubicBezTo>
                  <a:cubicBezTo>
                    <a:pt x="21" y="47"/>
                    <a:pt x="21" y="46"/>
                    <a:pt x="21" y="45"/>
                  </a:cubicBezTo>
                  <a:cubicBezTo>
                    <a:pt x="21" y="36"/>
                    <a:pt x="21" y="36"/>
                    <a:pt x="21" y="36"/>
                  </a:cubicBezTo>
                  <a:cubicBezTo>
                    <a:pt x="21" y="32"/>
                    <a:pt x="21" y="32"/>
                    <a:pt x="21" y="32"/>
                  </a:cubicBezTo>
                  <a:cubicBezTo>
                    <a:pt x="21" y="26"/>
                    <a:pt x="21" y="26"/>
                    <a:pt x="21" y="26"/>
                  </a:cubicBezTo>
                  <a:cubicBezTo>
                    <a:pt x="21" y="26"/>
                    <a:pt x="21" y="26"/>
                    <a:pt x="21" y="25"/>
                  </a:cubicBezTo>
                  <a:cubicBezTo>
                    <a:pt x="21" y="25"/>
                    <a:pt x="21" y="25"/>
                    <a:pt x="21" y="25"/>
                  </a:cubicBezTo>
                  <a:cubicBezTo>
                    <a:pt x="22" y="23"/>
                    <a:pt x="24" y="21"/>
                    <a:pt x="27" y="21"/>
                  </a:cubicBezTo>
                  <a:cubicBezTo>
                    <a:pt x="29" y="21"/>
                    <a:pt x="29" y="21"/>
                    <a:pt x="29" y="21"/>
                  </a:cubicBezTo>
                  <a:cubicBezTo>
                    <a:pt x="30" y="21"/>
                    <a:pt x="31" y="20"/>
                    <a:pt x="31" y="19"/>
                  </a:cubicBezTo>
                  <a:cubicBezTo>
                    <a:pt x="31" y="19"/>
                    <a:pt x="31" y="18"/>
                    <a:pt x="30" y="17"/>
                  </a:cubicBezTo>
                  <a:cubicBezTo>
                    <a:pt x="29" y="16"/>
                    <a:pt x="28" y="15"/>
                    <a:pt x="28" y="13"/>
                  </a:cubicBezTo>
                  <a:cubicBezTo>
                    <a:pt x="28" y="6"/>
                    <a:pt x="28" y="6"/>
                    <a:pt x="28" y="6"/>
                  </a:cubicBezTo>
                  <a:cubicBezTo>
                    <a:pt x="28" y="3"/>
                    <a:pt x="30" y="0"/>
                    <a:pt x="33" y="0"/>
                  </a:cubicBezTo>
                  <a:cubicBezTo>
                    <a:pt x="40" y="0"/>
                    <a:pt x="40" y="0"/>
                    <a:pt x="40" y="0"/>
                  </a:cubicBezTo>
                  <a:cubicBezTo>
                    <a:pt x="43" y="0"/>
                    <a:pt x="46" y="3"/>
                    <a:pt x="46" y="6"/>
                  </a:cubicBezTo>
                  <a:cubicBezTo>
                    <a:pt x="46" y="13"/>
                    <a:pt x="46" y="13"/>
                    <a:pt x="46" y="13"/>
                  </a:cubicBezTo>
                  <a:cubicBezTo>
                    <a:pt x="46" y="15"/>
                    <a:pt x="45" y="16"/>
                    <a:pt x="43" y="17"/>
                  </a:cubicBezTo>
                  <a:cubicBezTo>
                    <a:pt x="42" y="18"/>
                    <a:pt x="42" y="19"/>
                    <a:pt x="42" y="19"/>
                  </a:cubicBezTo>
                  <a:cubicBezTo>
                    <a:pt x="42" y="20"/>
                    <a:pt x="43" y="21"/>
                    <a:pt x="44" y="21"/>
                  </a:cubicBezTo>
                  <a:cubicBezTo>
                    <a:pt x="47" y="21"/>
                    <a:pt x="47" y="21"/>
                    <a:pt x="47" y="21"/>
                  </a:cubicBezTo>
                  <a:cubicBezTo>
                    <a:pt x="50" y="21"/>
                    <a:pt x="52" y="23"/>
                    <a:pt x="52" y="25"/>
                  </a:cubicBezTo>
                  <a:cubicBezTo>
                    <a:pt x="52" y="25"/>
                    <a:pt x="52" y="25"/>
                    <a:pt x="52" y="25"/>
                  </a:cubicBezTo>
                  <a:cubicBezTo>
                    <a:pt x="52" y="26"/>
                    <a:pt x="52" y="26"/>
                    <a:pt x="52" y="26"/>
                  </a:cubicBezTo>
                  <a:cubicBezTo>
                    <a:pt x="52" y="32"/>
                    <a:pt x="52" y="32"/>
                    <a:pt x="52" y="32"/>
                  </a:cubicBezTo>
                  <a:cubicBezTo>
                    <a:pt x="52" y="36"/>
                    <a:pt x="52" y="36"/>
                    <a:pt x="52" y="36"/>
                  </a:cubicBezTo>
                  <a:cubicBezTo>
                    <a:pt x="52" y="45"/>
                    <a:pt x="52" y="45"/>
                    <a:pt x="52" y="45"/>
                  </a:cubicBezTo>
                  <a:cubicBezTo>
                    <a:pt x="52" y="46"/>
                    <a:pt x="52" y="47"/>
                    <a:pt x="52" y="47"/>
                  </a:cubicBezTo>
                  <a:cubicBezTo>
                    <a:pt x="52" y="47"/>
                    <a:pt x="52" y="48"/>
                    <a:pt x="52" y="48"/>
                  </a:cubicBezTo>
                  <a:cubicBezTo>
                    <a:pt x="52" y="48"/>
                    <a:pt x="51" y="49"/>
                    <a:pt x="51" y="49"/>
                  </a:cubicBezTo>
                  <a:cubicBezTo>
                    <a:pt x="51" y="49"/>
                    <a:pt x="51" y="49"/>
                    <a:pt x="51" y="49"/>
                  </a:cubicBezTo>
                  <a:cubicBezTo>
                    <a:pt x="50" y="50"/>
                    <a:pt x="50" y="50"/>
                    <a:pt x="50" y="50"/>
                  </a:cubicBezTo>
                  <a:cubicBezTo>
                    <a:pt x="50" y="50"/>
                    <a:pt x="49" y="50"/>
                    <a:pt x="49" y="50"/>
                  </a:cubicBezTo>
                  <a:cubicBezTo>
                    <a:pt x="49" y="50"/>
                    <a:pt x="48" y="51"/>
                    <a:pt x="48" y="51"/>
                  </a:cubicBezTo>
                  <a:cubicBezTo>
                    <a:pt x="47" y="51"/>
                    <a:pt x="46" y="52"/>
                    <a:pt x="46" y="53"/>
                  </a:cubicBezTo>
                  <a:close/>
                  <a:moveTo>
                    <a:pt x="73" y="55"/>
                  </a:moveTo>
                  <a:cubicBezTo>
                    <a:pt x="73" y="57"/>
                    <a:pt x="72" y="58"/>
                    <a:pt x="70" y="58"/>
                  </a:cubicBezTo>
                  <a:cubicBezTo>
                    <a:pt x="69" y="59"/>
                    <a:pt x="68" y="59"/>
                    <a:pt x="68" y="60"/>
                  </a:cubicBezTo>
                  <a:cubicBezTo>
                    <a:pt x="68" y="77"/>
                    <a:pt x="68" y="77"/>
                    <a:pt x="68" y="77"/>
                  </a:cubicBezTo>
                  <a:cubicBezTo>
                    <a:pt x="68" y="78"/>
                    <a:pt x="68" y="79"/>
                    <a:pt x="67" y="79"/>
                  </a:cubicBezTo>
                  <a:cubicBezTo>
                    <a:pt x="57" y="79"/>
                    <a:pt x="57" y="79"/>
                    <a:pt x="57" y="79"/>
                  </a:cubicBezTo>
                  <a:cubicBezTo>
                    <a:pt x="56" y="79"/>
                    <a:pt x="55" y="78"/>
                    <a:pt x="55" y="77"/>
                  </a:cubicBezTo>
                  <a:cubicBezTo>
                    <a:pt x="55" y="60"/>
                    <a:pt x="55" y="60"/>
                    <a:pt x="55" y="60"/>
                  </a:cubicBezTo>
                  <a:cubicBezTo>
                    <a:pt x="55" y="59"/>
                    <a:pt x="55" y="59"/>
                    <a:pt x="54" y="58"/>
                  </a:cubicBezTo>
                  <a:cubicBezTo>
                    <a:pt x="52" y="58"/>
                    <a:pt x="51" y="57"/>
                    <a:pt x="51" y="55"/>
                  </a:cubicBezTo>
                  <a:cubicBezTo>
                    <a:pt x="51" y="54"/>
                    <a:pt x="51" y="54"/>
                    <a:pt x="51" y="54"/>
                  </a:cubicBezTo>
                  <a:cubicBezTo>
                    <a:pt x="52" y="53"/>
                    <a:pt x="52" y="53"/>
                    <a:pt x="53" y="52"/>
                  </a:cubicBezTo>
                  <a:cubicBezTo>
                    <a:pt x="53" y="52"/>
                    <a:pt x="53" y="52"/>
                    <a:pt x="53" y="52"/>
                  </a:cubicBezTo>
                  <a:cubicBezTo>
                    <a:pt x="54" y="52"/>
                    <a:pt x="54" y="51"/>
                    <a:pt x="55" y="50"/>
                  </a:cubicBezTo>
                  <a:cubicBezTo>
                    <a:pt x="55" y="50"/>
                    <a:pt x="55" y="50"/>
                    <a:pt x="55" y="50"/>
                  </a:cubicBezTo>
                  <a:cubicBezTo>
                    <a:pt x="55" y="49"/>
                    <a:pt x="55" y="49"/>
                    <a:pt x="56" y="48"/>
                  </a:cubicBezTo>
                  <a:cubicBezTo>
                    <a:pt x="56" y="48"/>
                    <a:pt x="56" y="48"/>
                    <a:pt x="56" y="48"/>
                  </a:cubicBezTo>
                  <a:cubicBezTo>
                    <a:pt x="56" y="47"/>
                    <a:pt x="56" y="46"/>
                    <a:pt x="56" y="45"/>
                  </a:cubicBezTo>
                  <a:cubicBezTo>
                    <a:pt x="56" y="37"/>
                    <a:pt x="56" y="37"/>
                    <a:pt x="56" y="37"/>
                  </a:cubicBezTo>
                  <a:cubicBezTo>
                    <a:pt x="57" y="37"/>
                    <a:pt x="57" y="37"/>
                    <a:pt x="57" y="37"/>
                  </a:cubicBezTo>
                  <a:cubicBezTo>
                    <a:pt x="58" y="37"/>
                    <a:pt x="58" y="37"/>
                    <a:pt x="58" y="36"/>
                  </a:cubicBezTo>
                  <a:cubicBezTo>
                    <a:pt x="59" y="35"/>
                    <a:pt x="58" y="34"/>
                    <a:pt x="58" y="34"/>
                  </a:cubicBezTo>
                  <a:cubicBezTo>
                    <a:pt x="57" y="33"/>
                    <a:pt x="56" y="33"/>
                    <a:pt x="56" y="32"/>
                  </a:cubicBezTo>
                  <a:cubicBezTo>
                    <a:pt x="56" y="26"/>
                    <a:pt x="56" y="26"/>
                    <a:pt x="56" y="26"/>
                  </a:cubicBezTo>
                  <a:cubicBezTo>
                    <a:pt x="56" y="26"/>
                    <a:pt x="56" y="25"/>
                    <a:pt x="56" y="25"/>
                  </a:cubicBezTo>
                  <a:cubicBezTo>
                    <a:pt x="56" y="23"/>
                    <a:pt x="58" y="22"/>
                    <a:pt x="59" y="22"/>
                  </a:cubicBezTo>
                  <a:cubicBezTo>
                    <a:pt x="64" y="22"/>
                    <a:pt x="64" y="22"/>
                    <a:pt x="64" y="22"/>
                  </a:cubicBezTo>
                  <a:cubicBezTo>
                    <a:pt x="66" y="22"/>
                    <a:pt x="68" y="24"/>
                    <a:pt x="68" y="26"/>
                  </a:cubicBezTo>
                  <a:cubicBezTo>
                    <a:pt x="68" y="31"/>
                    <a:pt x="68" y="31"/>
                    <a:pt x="68" y="31"/>
                  </a:cubicBezTo>
                  <a:cubicBezTo>
                    <a:pt x="68" y="32"/>
                    <a:pt x="67" y="33"/>
                    <a:pt x="66" y="34"/>
                  </a:cubicBezTo>
                  <a:cubicBezTo>
                    <a:pt x="66" y="34"/>
                    <a:pt x="65" y="35"/>
                    <a:pt x="65" y="36"/>
                  </a:cubicBezTo>
                  <a:cubicBezTo>
                    <a:pt x="66" y="37"/>
                    <a:pt x="66" y="37"/>
                    <a:pt x="67" y="37"/>
                  </a:cubicBezTo>
                  <a:cubicBezTo>
                    <a:pt x="69" y="37"/>
                    <a:pt x="69" y="37"/>
                    <a:pt x="69" y="37"/>
                  </a:cubicBezTo>
                  <a:cubicBezTo>
                    <a:pt x="71" y="37"/>
                    <a:pt x="73" y="39"/>
                    <a:pt x="73" y="41"/>
                  </a:cubicBezTo>
                  <a:lnTo>
                    <a:pt x="73" y="55"/>
                  </a:lnTo>
                  <a:close/>
                </a:path>
              </a:pathLst>
            </a:custGeom>
            <a:solidFill>
              <a:schemeClr val="tx1">
                <a:lumMod val="10000"/>
                <a:lumOff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2" name="Group 11">
            <a:extLst>
              <a:ext uri="{FF2B5EF4-FFF2-40B4-BE49-F238E27FC236}">
                <a16:creationId xmlns:a16="http://schemas.microsoft.com/office/drawing/2014/main" id="{E173B20E-07F9-4590-AAF4-B71FA4752D59}"/>
              </a:ext>
            </a:extLst>
          </p:cNvPr>
          <p:cNvGrpSpPr/>
          <p:nvPr/>
        </p:nvGrpSpPr>
        <p:grpSpPr>
          <a:xfrm>
            <a:off x="8738501" y="6935344"/>
            <a:ext cx="3336057" cy="4180385"/>
            <a:chOff x="8738501" y="6935344"/>
            <a:chExt cx="3336057" cy="4180385"/>
          </a:xfrm>
        </p:grpSpPr>
        <p:sp>
          <p:nvSpPr>
            <p:cNvPr id="7" name="Freeform 9">
              <a:extLst>
                <a:ext uri="{FF2B5EF4-FFF2-40B4-BE49-F238E27FC236}">
                  <a16:creationId xmlns:a16="http://schemas.microsoft.com/office/drawing/2014/main" id="{D2091025-9FAB-4F58-8A9D-ECC57EFC4318}"/>
                </a:ext>
              </a:extLst>
            </p:cNvPr>
            <p:cNvSpPr>
              <a:spLocks/>
            </p:cNvSpPr>
            <p:nvPr/>
          </p:nvSpPr>
          <p:spPr bwMode="auto">
            <a:xfrm>
              <a:off x="8738501" y="6935344"/>
              <a:ext cx="3336057" cy="4180385"/>
            </a:xfrm>
            <a:custGeom>
              <a:avLst/>
              <a:gdLst>
                <a:gd name="T0" fmla="*/ 411 w 411"/>
                <a:gd name="T1" fmla="*/ 356 h 515"/>
                <a:gd name="T2" fmla="*/ 372 w 411"/>
                <a:gd name="T3" fmla="*/ 376 h 515"/>
                <a:gd name="T4" fmla="*/ 333 w 411"/>
                <a:gd name="T5" fmla="*/ 357 h 515"/>
                <a:gd name="T6" fmla="*/ 311 w 411"/>
                <a:gd name="T7" fmla="*/ 288 h 515"/>
                <a:gd name="T8" fmla="*/ 333 w 411"/>
                <a:gd name="T9" fmla="*/ 219 h 515"/>
                <a:gd name="T10" fmla="*/ 372 w 411"/>
                <a:gd name="T11" fmla="*/ 201 h 515"/>
                <a:gd name="T12" fmla="*/ 411 w 411"/>
                <a:gd name="T13" fmla="*/ 220 h 515"/>
                <a:gd name="T14" fmla="*/ 411 w 411"/>
                <a:gd name="T15" fmla="*/ 113 h 515"/>
                <a:gd name="T16" fmla="*/ 400 w 411"/>
                <a:gd name="T17" fmla="*/ 102 h 515"/>
                <a:gd name="T18" fmla="*/ 261 w 411"/>
                <a:gd name="T19" fmla="*/ 102 h 515"/>
                <a:gd name="T20" fmla="*/ 252 w 411"/>
                <a:gd name="T21" fmla="*/ 92 h 515"/>
                <a:gd name="T22" fmla="*/ 261 w 411"/>
                <a:gd name="T23" fmla="*/ 67 h 515"/>
                <a:gd name="T24" fmla="*/ 276 w 411"/>
                <a:gd name="T25" fmla="*/ 58 h 515"/>
                <a:gd name="T26" fmla="*/ 279 w 411"/>
                <a:gd name="T27" fmla="*/ 16 h 515"/>
                <a:gd name="T28" fmla="*/ 227 w 411"/>
                <a:gd name="T29" fmla="*/ 1 h 515"/>
                <a:gd name="T30" fmla="*/ 175 w 411"/>
                <a:gd name="T31" fmla="*/ 16 h 515"/>
                <a:gd name="T32" fmla="*/ 177 w 411"/>
                <a:gd name="T33" fmla="*/ 58 h 515"/>
                <a:gd name="T34" fmla="*/ 193 w 411"/>
                <a:gd name="T35" fmla="*/ 67 h 515"/>
                <a:gd name="T36" fmla="*/ 202 w 411"/>
                <a:gd name="T37" fmla="*/ 92 h 515"/>
                <a:gd name="T38" fmla="*/ 193 w 411"/>
                <a:gd name="T39" fmla="*/ 102 h 515"/>
                <a:gd name="T40" fmla="*/ 11 w 411"/>
                <a:gd name="T41" fmla="*/ 102 h 515"/>
                <a:gd name="T42" fmla="*/ 0 w 411"/>
                <a:gd name="T43" fmla="*/ 113 h 515"/>
                <a:gd name="T44" fmla="*/ 0 w 411"/>
                <a:gd name="T45" fmla="*/ 504 h 515"/>
                <a:gd name="T46" fmla="*/ 11 w 411"/>
                <a:gd name="T47" fmla="*/ 515 h 515"/>
                <a:gd name="T48" fmla="*/ 400 w 411"/>
                <a:gd name="T49" fmla="*/ 515 h 515"/>
                <a:gd name="T50" fmla="*/ 411 w 411"/>
                <a:gd name="T51" fmla="*/ 504 h 515"/>
                <a:gd name="T52" fmla="*/ 411 w 411"/>
                <a:gd name="T53" fmla="*/ 35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1" h="515">
                  <a:moveTo>
                    <a:pt x="411" y="356"/>
                  </a:moveTo>
                  <a:cubicBezTo>
                    <a:pt x="401" y="368"/>
                    <a:pt x="387" y="376"/>
                    <a:pt x="372" y="376"/>
                  </a:cubicBezTo>
                  <a:cubicBezTo>
                    <a:pt x="357" y="376"/>
                    <a:pt x="343" y="369"/>
                    <a:pt x="333" y="357"/>
                  </a:cubicBezTo>
                  <a:cubicBezTo>
                    <a:pt x="318" y="340"/>
                    <a:pt x="311" y="315"/>
                    <a:pt x="311" y="288"/>
                  </a:cubicBezTo>
                  <a:cubicBezTo>
                    <a:pt x="311" y="261"/>
                    <a:pt x="318" y="237"/>
                    <a:pt x="333" y="219"/>
                  </a:cubicBezTo>
                  <a:cubicBezTo>
                    <a:pt x="343" y="207"/>
                    <a:pt x="357" y="201"/>
                    <a:pt x="372" y="201"/>
                  </a:cubicBezTo>
                  <a:cubicBezTo>
                    <a:pt x="387" y="201"/>
                    <a:pt x="401" y="208"/>
                    <a:pt x="411" y="220"/>
                  </a:cubicBezTo>
                  <a:cubicBezTo>
                    <a:pt x="411" y="113"/>
                    <a:pt x="411" y="113"/>
                    <a:pt x="411" y="113"/>
                  </a:cubicBezTo>
                  <a:cubicBezTo>
                    <a:pt x="411" y="107"/>
                    <a:pt x="406" y="102"/>
                    <a:pt x="400" y="102"/>
                  </a:cubicBezTo>
                  <a:cubicBezTo>
                    <a:pt x="261" y="102"/>
                    <a:pt x="261" y="102"/>
                    <a:pt x="261" y="102"/>
                  </a:cubicBezTo>
                  <a:cubicBezTo>
                    <a:pt x="257" y="100"/>
                    <a:pt x="252" y="97"/>
                    <a:pt x="252" y="92"/>
                  </a:cubicBezTo>
                  <a:cubicBezTo>
                    <a:pt x="252" y="82"/>
                    <a:pt x="252" y="73"/>
                    <a:pt x="261" y="67"/>
                  </a:cubicBezTo>
                  <a:cubicBezTo>
                    <a:pt x="266" y="63"/>
                    <a:pt x="271" y="61"/>
                    <a:pt x="276" y="58"/>
                  </a:cubicBezTo>
                  <a:cubicBezTo>
                    <a:pt x="293" y="48"/>
                    <a:pt x="294" y="28"/>
                    <a:pt x="279" y="16"/>
                  </a:cubicBezTo>
                  <a:cubicBezTo>
                    <a:pt x="265" y="5"/>
                    <a:pt x="245" y="0"/>
                    <a:pt x="227" y="1"/>
                  </a:cubicBezTo>
                  <a:cubicBezTo>
                    <a:pt x="209" y="0"/>
                    <a:pt x="189" y="5"/>
                    <a:pt x="175" y="16"/>
                  </a:cubicBezTo>
                  <a:cubicBezTo>
                    <a:pt x="160" y="28"/>
                    <a:pt x="161" y="48"/>
                    <a:pt x="177" y="58"/>
                  </a:cubicBezTo>
                  <a:cubicBezTo>
                    <a:pt x="182" y="61"/>
                    <a:pt x="188" y="63"/>
                    <a:pt x="193" y="67"/>
                  </a:cubicBezTo>
                  <a:cubicBezTo>
                    <a:pt x="202" y="73"/>
                    <a:pt x="202" y="82"/>
                    <a:pt x="202" y="92"/>
                  </a:cubicBezTo>
                  <a:cubicBezTo>
                    <a:pt x="201" y="97"/>
                    <a:pt x="197" y="100"/>
                    <a:pt x="193" y="102"/>
                  </a:cubicBezTo>
                  <a:cubicBezTo>
                    <a:pt x="11" y="102"/>
                    <a:pt x="11" y="102"/>
                    <a:pt x="11" y="102"/>
                  </a:cubicBezTo>
                  <a:cubicBezTo>
                    <a:pt x="5" y="102"/>
                    <a:pt x="0" y="107"/>
                    <a:pt x="0" y="113"/>
                  </a:cubicBezTo>
                  <a:cubicBezTo>
                    <a:pt x="0" y="504"/>
                    <a:pt x="0" y="504"/>
                    <a:pt x="0" y="504"/>
                  </a:cubicBezTo>
                  <a:cubicBezTo>
                    <a:pt x="0" y="510"/>
                    <a:pt x="5" y="515"/>
                    <a:pt x="11" y="515"/>
                  </a:cubicBezTo>
                  <a:cubicBezTo>
                    <a:pt x="400" y="515"/>
                    <a:pt x="400" y="515"/>
                    <a:pt x="400" y="515"/>
                  </a:cubicBezTo>
                  <a:cubicBezTo>
                    <a:pt x="406" y="515"/>
                    <a:pt x="411" y="510"/>
                    <a:pt x="411" y="504"/>
                  </a:cubicBezTo>
                  <a:lnTo>
                    <a:pt x="411" y="356"/>
                  </a:lnTo>
                  <a:close/>
                </a:path>
              </a:pathLst>
            </a:custGeom>
            <a:solidFill>
              <a:schemeClr val="accent3"/>
            </a:solidFill>
            <a:ln w="9525">
              <a:noFill/>
              <a:round/>
              <a:headEnd/>
              <a:tailEnd/>
            </a:ln>
          </p:spPr>
          <p:txBody>
            <a:bodyPr vert="horz" wrap="square" lIns="182832" tIns="91416" rIns="182832" bIns="91416" numCol="1" anchor="t" anchorCtr="0" compatLnSpc="1">
              <a:prstTxWarp prst="textNoShape">
                <a:avLst/>
              </a:prstTxWarp>
            </a:bodyPr>
            <a:lstStyle/>
            <a:p>
              <a:endParaRPr lang="en-US" sz="7196"/>
            </a:p>
          </p:txBody>
        </p:sp>
        <p:sp>
          <p:nvSpPr>
            <p:cNvPr id="30" name="Freeform 290">
              <a:extLst>
                <a:ext uri="{FF2B5EF4-FFF2-40B4-BE49-F238E27FC236}">
                  <a16:creationId xmlns:a16="http://schemas.microsoft.com/office/drawing/2014/main" id="{213AF48D-501A-4E20-B447-A4C995EB316D}"/>
                </a:ext>
              </a:extLst>
            </p:cNvPr>
            <p:cNvSpPr>
              <a:spLocks noEditPoints="1"/>
            </p:cNvSpPr>
            <p:nvPr/>
          </p:nvSpPr>
          <p:spPr bwMode="auto">
            <a:xfrm>
              <a:off x="9735595" y="8821372"/>
              <a:ext cx="1231031" cy="1195285"/>
            </a:xfrm>
            <a:custGeom>
              <a:avLst/>
              <a:gdLst>
                <a:gd name="T0" fmla="*/ 11 w 86"/>
                <a:gd name="T1" fmla="*/ 15 h 88"/>
                <a:gd name="T2" fmla="*/ 44 w 86"/>
                <a:gd name="T3" fmla="*/ 0 h 88"/>
                <a:gd name="T4" fmla="*/ 71 w 86"/>
                <a:gd name="T5" fmla="*/ 10 h 88"/>
                <a:gd name="T6" fmla="*/ 61 w 86"/>
                <a:gd name="T7" fmla="*/ 20 h 88"/>
                <a:gd name="T8" fmla="*/ 27 w 86"/>
                <a:gd name="T9" fmla="*/ 21 h 88"/>
                <a:gd name="T10" fmla="*/ 18 w 86"/>
                <a:gd name="T11" fmla="*/ 32 h 88"/>
                <a:gd name="T12" fmla="*/ 6 w 86"/>
                <a:gd name="T13" fmla="*/ 23 h 88"/>
                <a:gd name="T14" fmla="*/ 11 w 86"/>
                <a:gd name="T15" fmla="*/ 15 h 88"/>
                <a:gd name="T16" fmla="*/ 0 w 86"/>
                <a:gd name="T17" fmla="*/ 44 h 88"/>
                <a:gd name="T18" fmla="*/ 0 w 86"/>
                <a:gd name="T19" fmla="*/ 43 h 88"/>
                <a:gd name="T20" fmla="*/ 4 w 86"/>
                <a:gd name="T21" fmla="*/ 27 h 88"/>
                <a:gd name="T22" fmla="*/ 16 w 86"/>
                <a:gd name="T23" fmla="*/ 36 h 88"/>
                <a:gd name="T24" fmla="*/ 15 w 86"/>
                <a:gd name="T25" fmla="*/ 43 h 88"/>
                <a:gd name="T26" fmla="*/ 15 w 86"/>
                <a:gd name="T27" fmla="*/ 44 h 88"/>
                <a:gd name="T28" fmla="*/ 15 w 86"/>
                <a:gd name="T29" fmla="*/ 45 h 88"/>
                <a:gd name="T30" fmla="*/ 16 w 86"/>
                <a:gd name="T31" fmla="*/ 52 h 88"/>
                <a:gd name="T32" fmla="*/ 4 w 86"/>
                <a:gd name="T33" fmla="*/ 61 h 88"/>
                <a:gd name="T34" fmla="*/ 0 w 86"/>
                <a:gd name="T35" fmla="*/ 45 h 88"/>
                <a:gd name="T36" fmla="*/ 0 w 86"/>
                <a:gd name="T37" fmla="*/ 44 h 88"/>
                <a:gd name="T38" fmla="*/ 56 w 86"/>
                <a:gd name="T39" fmla="*/ 86 h 88"/>
                <a:gd name="T40" fmla="*/ 44 w 86"/>
                <a:gd name="T41" fmla="*/ 88 h 88"/>
                <a:gd name="T42" fmla="*/ 11 w 86"/>
                <a:gd name="T43" fmla="*/ 73 h 88"/>
                <a:gd name="T44" fmla="*/ 6 w 86"/>
                <a:gd name="T45" fmla="*/ 65 h 88"/>
                <a:gd name="T46" fmla="*/ 17 w 86"/>
                <a:gd name="T47" fmla="*/ 56 h 88"/>
                <a:gd name="T48" fmla="*/ 27 w 86"/>
                <a:gd name="T49" fmla="*/ 67 h 88"/>
                <a:gd name="T50" fmla="*/ 34 w 86"/>
                <a:gd name="T51" fmla="*/ 71 h 88"/>
                <a:gd name="T52" fmla="*/ 44 w 86"/>
                <a:gd name="T53" fmla="*/ 73 h 88"/>
                <a:gd name="T54" fmla="*/ 59 w 86"/>
                <a:gd name="T55" fmla="*/ 69 h 88"/>
                <a:gd name="T56" fmla="*/ 71 w 86"/>
                <a:gd name="T57" fmla="*/ 78 h 88"/>
                <a:gd name="T58" fmla="*/ 56 w 86"/>
                <a:gd name="T59" fmla="*/ 86 h 88"/>
                <a:gd name="T60" fmla="*/ 82 w 86"/>
                <a:gd name="T61" fmla="*/ 64 h 88"/>
                <a:gd name="T62" fmla="*/ 74 w 86"/>
                <a:gd name="T63" fmla="*/ 76 h 88"/>
                <a:gd name="T64" fmla="*/ 62 w 86"/>
                <a:gd name="T65" fmla="*/ 67 h 88"/>
                <a:gd name="T66" fmla="*/ 70 w 86"/>
                <a:gd name="T67" fmla="*/ 55 h 88"/>
                <a:gd name="T68" fmla="*/ 74 w 86"/>
                <a:gd name="T69" fmla="*/ 55 h 88"/>
                <a:gd name="T70" fmla="*/ 76 w 86"/>
                <a:gd name="T71" fmla="*/ 53 h 88"/>
                <a:gd name="T72" fmla="*/ 74 w 86"/>
                <a:gd name="T73" fmla="*/ 51 h 88"/>
                <a:gd name="T74" fmla="*/ 69 w 86"/>
                <a:gd name="T75" fmla="*/ 51 h 88"/>
                <a:gd name="T76" fmla="*/ 50 w 86"/>
                <a:gd name="T77" fmla="*/ 51 h 88"/>
                <a:gd name="T78" fmla="*/ 46 w 86"/>
                <a:gd name="T79" fmla="*/ 51 h 88"/>
                <a:gd name="T80" fmla="*/ 46 w 86"/>
                <a:gd name="T81" fmla="*/ 38 h 88"/>
                <a:gd name="T82" fmla="*/ 85 w 86"/>
                <a:gd name="T83" fmla="*/ 38 h 88"/>
                <a:gd name="T84" fmla="*/ 86 w 86"/>
                <a:gd name="T85" fmla="*/ 44 h 88"/>
                <a:gd name="T86" fmla="*/ 82 w 86"/>
                <a:gd name="T87" fmla="*/ 6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6" h="88">
                  <a:moveTo>
                    <a:pt x="11" y="15"/>
                  </a:moveTo>
                  <a:cubicBezTo>
                    <a:pt x="19" y="6"/>
                    <a:pt x="31" y="0"/>
                    <a:pt x="44" y="0"/>
                  </a:cubicBezTo>
                  <a:cubicBezTo>
                    <a:pt x="54" y="0"/>
                    <a:pt x="63" y="4"/>
                    <a:pt x="71" y="10"/>
                  </a:cubicBezTo>
                  <a:cubicBezTo>
                    <a:pt x="61" y="20"/>
                    <a:pt x="61" y="20"/>
                    <a:pt x="61" y="20"/>
                  </a:cubicBezTo>
                  <a:cubicBezTo>
                    <a:pt x="51" y="13"/>
                    <a:pt x="37" y="13"/>
                    <a:pt x="27" y="21"/>
                  </a:cubicBezTo>
                  <a:cubicBezTo>
                    <a:pt x="23" y="24"/>
                    <a:pt x="20" y="28"/>
                    <a:pt x="18" y="32"/>
                  </a:cubicBezTo>
                  <a:cubicBezTo>
                    <a:pt x="6" y="23"/>
                    <a:pt x="6" y="23"/>
                    <a:pt x="6" y="23"/>
                  </a:cubicBezTo>
                  <a:cubicBezTo>
                    <a:pt x="7" y="20"/>
                    <a:pt x="9" y="18"/>
                    <a:pt x="11" y="15"/>
                  </a:cubicBezTo>
                  <a:close/>
                  <a:moveTo>
                    <a:pt x="0" y="44"/>
                  </a:moveTo>
                  <a:cubicBezTo>
                    <a:pt x="0" y="43"/>
                    <a:pt x="0" y="43"/>
                    <a:pt x="0" y="43"/>
                  </a:cubicBezTo>
                  <a:cubicBezTo>
                    <a:pt x="0" y="37"/>
                    <a:pt x="2" y="32"/>
                    <a:pt x="4" y="27"/>
                  </a:cubicBezTo>
                  <a:cubicBezTo>
                    <a:pt x="16" y="36"/>
                    <a:pt x="16" y="36"/>
                    <a:pt x="16" y="36"/>
                  </a:cubicBezTo>
                  <a:cubicBezTo>
                    <a:pt x="16" y="38"/>
                    <a:pt x="15" y="41"/>
                    <a:pt x="15" y="43"/>
                  </a:cubicBezTo>
                  <a:cubicBezTo>
                    <a:pt x="15" y="43"/>
                    <a:pt x="15" y="44"/>
                    <a:pt x="15" y="44"/>
                  </a:cubicBezTo>
                  <a:cubicBezTo>
                    <a:pt x="15" y="44"/>
                    <a:pt x="15" y="45"/>
                    <a:pt x="15" y="45"/>
                  </a:cubicBezTo>
                  <a:cubicBezTo>
                    <a:pt x="15" y="48"/>
                    <a:pt x="15" y="50"/>
                    <a:pt x="16" y="52"/>
                  </a:cubicBezTo>
                  <a:cubicBezTo>
                    <a:pt x="4" y="61"/>
                    <a:pt x="4" y="61"/>
                    <a:pt x="4" y="61"/>
                  </a:cubicBezTo>
                  <a:cubicBezTo>
                    <a:pt x="2" y="56"/>
                    <a:pt x="0" y="51"/>
                    <a:pt x="0" y="45"/>
                  </a:cubicBezTo>
                  <a:lnTo>
                    <a:pt x="0" y="44"/>
                  </a:lnTo>
                  <a:close/>
                  <a:moveTo>
                    <a:pt x="56" y="86"/>
                  </a:moveTo>
                  <a:cubicBezTo>
                    <a:pt x="52" y="87"/>
                    <a:pt x="48" y="88"/>
                    <a:pt x="44" y="88"/>
                  </a:cubicBezTo>
                  <a:cubicBezTo>
                    <a:pt x="31" y="88"/>
                    <a:pt x="19" y="82"/>
                    <a:pt x="11" y="73"/>
                  </a:cubicBezTo>
                  <a:cubicBezTo>
                    <a:pt x="9" y="70"/>
                    <a:pt x="7" y="68"/>
                    <a:pt x="6" y="65"/>
                  </a:cubicBezTo>
                  <a:cubicBezTo>
                    <a:pt x="17" y="56"/>
                    <a:pt x="17" y="56"/>
                    <a:pt x="17" y="56"/>
                  </a:cubicBezTo>
                  <a:cubicBezTo>
                    <a:pt x="20" y="60"/>
                    <a:pt x="23" y="64"/>
                    <a:pt x="27" y="67"/>
                  </a:cubicBezTo>
                  <a:cubicBezTo>
                    <a:pt x="29" y="69"/>
                    <a:pt x="31" y="70"/>
                    <a:pt x="34" y="71"/>
                  </a:cubicBezTo>
                  <a:cubicBezTo>
                    <a:pt x="37" y="72"/>
                    <a:pt x="40" y="73"/>
                    <a:pt x="44" y="73"/>
                  </a:cubicBezTo>
                  <a:cubicBezTo>
                    <a:pt x="50" y="73"/>
                    <a:pt x="55" y="72"/>
                    <a:pt x="59" y="69"/>
                  </a:cubicBezTo>
                  <a:cubicBezTo>
                    <a:pt x="71" y="78"/>
                    <a:pt x="71" y="78"/>
                    <a:pt x="71" y="78"/>
                  </a:cubicBezTo>
                  <a:cubicBezTo>
                    <a:pt x="66" y="82"/>
                    <a:pt x="61" y="85"/>
                    <a:pt x="56" y="86"/>
                  </a:cubicBezTo>
                  <a:close/>
                  <a:moveTo>
                    <a:pt x="82" y="64"/>
                  </a:moveTo>
                  <a:cubicBezTo>
                    <a:pt x="80" y="68"/>
                    <a:pt x="77" y="72"/>
                    <a:pt x="74" y="76"/>
                  </a:cubicBezTo>
                  <a:cubicBezTo>
                    <a:pt x="62" y="67"/>
                    <a:pt x="62" y="67"/>
                    <a:pt x="62" y="67"/>
                  </a:cubicBezTo>
                  <a:cubicBezTo>
                    <a:pt x="66" y="64"/>
                    <a:pt x="69" y="60"/>
                    <a:pt x="70" y="55"/>
                  </a:cubicBezTo>
                  <a:cubicBezTo>
                    <a:pt x="74" y="55"/>
                    <a:pt x="74" y="55"/>
                    <a:pt x="74" y="55"/>
                  </a:cubicBezTo>
                  <a:cubicBezTo>
                    <a:pt x="75" y="55"/>
                    <a:pt x="76" y="54"/>
                    <a:pt x="76" y="53"/>
                  </a:cubicBezTo>
                  <a:cubicBezTo>
                    <a:pt x="76" y="52"/>
                    <a:pt x="75" y="51"/>
                    <a:pt x="74" y="51"/>
                  </a:cubicBezTo>
                  <a:cubicBezTo>
                    <a:pt x="69" y="51"/>
                    <a:pt x="69" y="51"/>
                    <a:pt x="69" y="51"/>
                  </a:cubicBezTo>
                  <a:cubicBezTo>
                    <a:pt x="50" y="51"/>
                    <a:pt x="50" y="51"/>
                    <a:pt x="50" y="51"/>
                  </a:cubicBezTo>
                  <a:cubicBezTo>
                    <a:pt x="46" y="51"/>
                    <a:pt x="46" y="51"/>
                    <a:pt x="46" y="51"/>
                  </a:cubicBezTo>
                  <a:cubicBezTo>
                    <a:pt x="46" y="38"/>
                    <a:pt x="46" y="38"/>
                    <a:pt x="46" y="38"/>
                  </a:cubicBezTo>
                  <a:cubicBezTo>
                    <a:pt x="85" y="38"/>
                    <a:pt x="85" y="38"/>
                    <a:pt x="85" y="38"/>
                  </a:cubicBezTo>
                  <a:cubicBezTo>
                    <a:pt x="85" y="40"/>
                    <a:pt x="86" y="42"/>
                    <a:pt x="86" y="44"/>
                  </a:cubicBezTo>
                  <a:cubicBezTo>
                    <a:pt x="86" y="51"/>
                    <a:pt x="84" y="58"/>
                    <a:pt x="82"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195172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33C19-5678-4B19-980A-98FDC68EBE6D}"/>
              </a:ext>
            </a:extLst>
          </p:cNvPr>
          <p:cNvSpPr>
            <a:spLocks noGrp="1"/>
          </p:cNvSpPr>
          <p:nvPr>
            <p:ph type="body" sz="quarter" idx="15"/>
          </p:nvPr>
        </p:nvSpPr>
        <p:spPr>
          <a:xfrm>
            <a:off x="1096171" y="2003779"/>
            <a:ext cx="22844484" cy="919388"/>
          </a:xfrm>
        </p:spPr>
        <p:txBody>
          <a:bodyPr/>
          <a:lstStyle/>
          <a:p>
            <a:r>
              <a:rPr lang="en-US" dirty="0"/>
              <a:t>Post-campaign, adulting blitzes should continue on the following dates:</a:t>
            </a:r>
          </a:p>
        </p:txBody>
      </p:sp>
      <p:sp>
        <p:nvSpPr>
          <p:cNvPr id="3" name="Text Placeholder 2">
            <a:extLst>
              <a:ext uri="{FF2B5EF4-FFF2-40B4-BE49-F238E27FC236}">
                <a16:creationId xmlns:a16="http://schemas.microsoft.com/office/drawing/2014/main" id="{A3139430-E90E-4B01-B2D3-719EA211BA22}"/>
              </a:ext>
            </a:extLst>
          </p:cNvPr>
          <p:cNvSpPr>
            <a:spLocks noGrp="1"/>
          </p:cNvSpPr>
          <p:nvPr>
            <p:ph type="body" sz="quarter" idx="16"/>
          </p:nvPr>
        </p:nvSpPr>
        <p:spPr>
          <a:xfrm>
            <a:off x="1838453" y="444686"/>
            <a:ext cx="2886688" cy="424732"/>
          </a:xfrm>
        </p:spPr>
        <p:txBody>
          <a:bodyPr/>
          <a:lstStyle/>
          <a:p>
            <a:r>
              <a:rPr lang="en-US" dirty="0"/>
              <a:t>implementation</a:t>
            </a:r>
          </a:p>
        </p:txBody>
      </p:sp>
      <p:sp>
        <p:nvSpPr>
          <p:cNvPr id="4" name="TextBox 3">
            <a:extLst>
              <a:ext uri="{FF2B5EF4-FFF2-40B4-BE49-F238E27FC236}">
                <a16:creationId xmlns:a16="http://schemas.microsoft.com/office/drawing/2014/main" id="{FEF7DF7D-B815-4F9D-947C-B35712B49778}"/>
              </a:ext>
            </a:extLst>
          </p:cNvPr>
          <p:cNvSpPr txBox="1"/>
          <p:nvPr/>
        </p:nvSpPr>
        <p:spPr>
          <a:xfrm>
            <a:off x="4284905" y="6268518"/>
            <a:ext cx="19655750" cy="4524315"/>
          </a:xfrm>
          <a:prstGeom prst="rect">
            <a:avLst/>
          </a:prstGeom>
          <a:noFill/>
        </p:spPr>
        <p:txBody>
          <a:bodyPr wrap="square" rtlCol="0">
            <a:spAutoFit/>
          </a:bodyPr>
          <a:lstStyle/>
          <a:p>
            <a:pPr marL="685800" indent="-685800">
              <a:buFont typeface="Arial" panose="020B0604020202020204" pitchFamily="34" charset="0"/>
              <a:buChar char="•"/>
            </a:pPr>
            <a:r>
              <a:rPr lang="en-US" sz="5400" dirty="0"/>
              <a:t>July 1st, Moving Day (Quebec) </a:t>
            </a:r>
          </a:p>
          <a:p>
            <a:pPr marL="914400" indent="-914400">
              <a:buFont typeface="+mj-lt"/>
              <a:buAutoNum type="arabicPeriod"/>
            </a:pPr>
            <a:r>
              <a:rPr lang="en-US" sz="5400" dirty="0"/>
              <a:t>September 1st, </a:t>
            </a:r>
            <a:r>
              <a:rPr lang="en-US" sz="5400" dirty="0" err="1"/>
              <a:t>Labour</a:t>
            </a:r>
            <a:r>
              <a:rPr lang="en-US" sz="5400" dirty="0"/>
              <a:t> Day/Back-to-School (ROC) </a:t>
            </a:r>
          </a:p>
          <a:p>
            <a:pPr marL="914400" indent="-914400">
              <a:buFont typeface="+mj-lt"/>
              <a:buAutoNum type="arabicPeriod"/>
            </a:pPr>
            <a:r>
              <a:rPr lang="en-US" sz="5400" dirty="0"/>
              <a:t>October 10th, start of holiday parties </a:t>
            </a:r>
          </a:p>
          <a:p>
            <a:pPr marL="914400" indent="-914400">
              <a:buFont typeface="+mj-lt"/>
              <a:buAutoNum type="arabicPeriod"/>
            </a:pPr>
            <a:r>
              <a:rPr lang="en-US" sz="5400" dirty="0"/>
              <a:t>January 7th, New Years Resolutions</a:t>
            </a:r>
          </a:p>
          <a:p>
            <a:pPr marL="914400" indent="-914400">
              <a:buFont typeface="+mj-lt"/>
              <a:buAutoNum type="arabicPeriod"/>
            </a:pPr>
            <a:r>
              <a:rPr lang="en-US" sz="5400" dirty="0"/>
              <a:t>May 1st, Moving/Summer</a:t>
            </a:r>
          </a:p>
          <a:p>
            <a:r>
              <a:rPr lang="en-US" dirty="0"/>
              <a:t>!</a:t>
            </a:r>
          </a:p>
        </p:txBody>
      </p:sp>
    </p:spTree>
    <p:extLst>
      <p:ext uri="{BB962C8B-B14F-4D97-AF65-F5344CB8AC3E}">
        <p14:creationId xmlns:p14="http://schemas.microsoft.com/office/powerpoint/2010/main" val="13834347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E342BE-C484-44C1-A958-BCE669CDA36C}"/>
              </a:ext>
            </a:extLst>
          </p:cNvPr>
          <p:cNvSpPr>
            <a:spLocks noGrp="1"/>
          </p:cNvSpPr>
          <p:nvPr>
            <p:ph type="body" sz="quarter" idx="15"/>
          </p:nvPr>
        </p:nvSpPr>
        <p:spPr/>
        <p:txBody>
          <a:bodyPr/>
          <a:lstStyle/>
          <a:p>
            <a:r>
              <a:rPr lang="en-US" dirty="0"/>
              <a:t>recap</a:t>
            </a:r>
          </a:p>
        </p:txBody>
      </p:sp>
      <p:sp>
        <p:nvSpPr>
          <p:cNvPr id="3" name="Text Placeholder 2">
            <a:extLst>
              <a:ext uri="{FF2B5EF4-FFF2-40B4-BE49-F238E27FC236}">
                <a16:creationId xmlns:a16="http://schemas.microsoft.com/office/drawing/2014/main" id="{747F8F84-C1E4-4B0D-901B-FC65A033C022}"/>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35504035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542164-BE1B-4521-99CB-56083C4C574D}"/>
              </a:ext>
            </a:extLst>
          </p:cNvPr>
          <p:cNvSpPr>
            <a:spLocks noGrp="1"/>
          </p:cNvSpPr>
          <p:nvPr>
            <p:ph type="body" sz="quarter" idx="15"/>
          </p:nvPr>
        </p:nvSpPr>
        <p:spPr/>
        <p:txBody>
          <a:bodyPr/>
          <a:lstStyle/>
          <a:p>
            <a:endParaRPr lang="en-US"/>
          </a:p>
        </p:txBody>
      </p:sp>
      <p:sp>
        <p:nvSpPr>
          <p:cNvPr id="3" name="Text Placeholder 2">
            <a:extLst>
              <a:ext uri="{FF2B5EF4-FFF2-40B4-BE49-F238E27FC236}">
                <a16:creationId xmlns:a16="http://schemas.microsoft.com/office/drawing/2014/main" id="{90406A6D-12D0-4E47-99F8-49411A225165}"/>
              </a:ext>
            </a:extLst>
          </p:cNvPr>
          <p:cNvSpPr>
            <a:spLocks noGrp="1"/>
          </p:cNvSpPr>
          <p:nvPr>
            <p:ph type="body" sz="quarter" idx="16"/>
          </p:nvPr>
        </p:nvSpPr>
        <p:spPr/>
        <p:txBody>
          <a:bodyPr/>
          <a:lstStyle/>
          <a:p>
            <a:endParaRPr lang="en-US"/>
          </a:p>
        </p:txBody>
      </p:sp>
      <p:pic>
        <p:nvPicPr>
          <p:cNvPr id="8194" name="Picture 2" descr="Image result for muskoka kayaking">
            <a:extLst>
              <a:ext uri="{FF2B5EF4-FFF2-40B4-BE49-F238E27FC236}">
                <a16:creationId xmlns:a16="http://schemas.microsoft.com/office/drawing/2014/main" id="{05C8497A-4E47-4FA5-98B3-E147D181D0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313" y="-6603206"/>
            <a:ext cx="27092275" cy="20319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7401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0588317-8A01-462F-81D7-B437EF0B73CC}"/>
              </a:ext>
            </a:extLst>
          </p:cNvPr>
          <p:cNvSpPr txBox="1">
            <a:spLocks/>
          </p:cNvSpPr>
          <p:nvPr/>
        </p:nvSpPr>
        <p:spPr>
          <a:xfrm>
            <a:off x="1217042" y="4417106"/>
            <a:ext cx="21943565" cy="4881788"/>
          </a:xfrm>
          <a:prstGeom prst="rect">
            <a:avLst/>
          </a:prstGeom>
        </p:spPr>
        <p:txBody>
          <a:bodyPr vert="horz" lIns="0" tIns="0" rIns="0" bIns="0" rtlCol="0" anchor="ctr">
            <a:noAutofit/>
          </a:bodyPr>
          <a:lstStyle>
            <a:lvl1pPr marL="0" indent="0" algn="l" defTabSz="1828343" rtl="0" eaLnBrk="1" latinLnBrk="0" hangingPunct="1">
              <a:lnSpc>
                <a:spcPct val="90000"/>
              </a:lnSpc>
              <a:spcBef>
                <a:spcPts val="2000"/>
              </a:spcBef>
              <a:buFont typeface="Arial" panose="020B0604020202020204" pitchFamily="34" charset="0"/>
              <a:buNone/>
              <a:defRPr sz="8000" kern="1200" cap="all" spc="0" baseline="0">
                <a:solidFill>
                  <a:schemeClr val="tx1"/>
                </a:solidFill>
                <a:latin typeface="+mj-lt"/>
                <a:ea typeface="+mn-ea"/>
                <a:cs typeface="+mn-cs"/>
              </a:defRPr>
            </a:lvl1pPr>
            <a:lvl2pPr marL="1371257" indent="-457086" algn="ctr"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ctr"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ctr"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algn="ctr"/>
            <a:r>
              <a:rPr lang="en-US" sz="7200" b="1" i="1" dirty="0">
                <a:latin typeface="+mn-lt"/>
              </a:rPr>
              <a:t>CRIMSON REWARDS </a:t>
            </a:r>
          </a:p>
          <a:p>
            <a:pPr algn="ctr"/>
            <a:r>
              <a:rPr lang="en-US" sz="13800" b="1" dirty="0">
                <a:solidFill>
                  <a:schemeClr val="accent1"/>
                </a:solidFill>
                <a:latin typeface="+mn-lt"/>
              </a:rPr>
              <a:t>ADULTING </a:t>
            </a:r>
          </a:p>
          <a:p>
            <a:pPr algn="ctr"/>
            <a:r>
              <a:rPr lang="en-US" sz="13800" b="1" dirty="0">
                <a:solidFill>
                  <a:schemeClr val="accent4"/>
                </a:solidFill>
                <a:latin typeface="+mn-lt"/>
              </a:rPr>
              <a:t>DONE</a:t>
            </a:r>
            <a:r>
              <a:rPr lang="en-US" sz="13800" b="1" dirty="0">
                <a:solidFill>
                  <a:schemeClr val="accent3"/>
                </a:solidFill>
                <a:latin typeface="+mn-lt"/>
              </a:rPr>
              <a:t> </a:t>
            </a:r>
          </a:p>
          <a:p>
            <a:pPr algn="ctr"/>
            <a:r>
              <a:rPr lang="en-US" sz="13800" b="1" dirty="0">
                <a:solidFill>
                  <a:schemeClr val="accent6"/>
                </a:solidFill>
                <a:latin typeface="+mn-lt"/>
              </a:rPr>
              <a:t>RIGHT</a:t>
            </a:r>
          </a:p>
        </p:txBody>
      </p:sp>
    </p:spTree>
    <p:extLst>
      <p:ext uri="{BB962C8B-B14F-4D97-AF65-F5344CB8AC3E}">
        <p14:creationId xmlns:p14="http://schemas.microsoft.com/office/powerpoint/2010/main" val="2946235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493A23-5590-46B3-AD92-45CBE4C10E25}"/>
              </a:ext>
            </a:extLst>
          </p:cNvPr>
          <p:cNvSpPr>
            <a:spLocks noGrp="1"/>
          </p:cNvSpPr>
          <p:nvPr>
            <p:ph type="body" sz="quarter" idx="15"/>
          </p:nvPr>
        </p:nvSpPr>
        <p:spPr>
          <a:xfrm>
            <a:off x="1217042" y="5938612"/>
            <a:ext cx="21943565" cy="919388"/>
          </a:xfrm>
        </p:spPr>
        <p:txBody>
          <a:bodyPr/>
          <a:lstStyle/>
          <a:p>
            <a:pPr algn="ctr"/>
            <a:r>
              <a:rPr lang="en-US" sz="13800" dirty="0"/>
              <a:t>APPENDIX</a:t>
            </a:r>
            <a:r>
              <a:rPr lang="en-US" dirty="0"/>
              <a:t> </a:t>
            </a:r>
          </a:p>
        </p:txBody>
      </p:sp>
    </p:spTree>
    <p:extLst>
      <p:ext uri="{BB962C8B-B14F-4D97-AF65-F5344CB8AC3E}">
        <p14:creationId xmlns:p14="http://schemas.microsoft.com/office/powerpoint/2010/main" val="3647301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1838453" y="420623"/>
            <a:ext cx="1732526" cy="424732"/>
          </a:xfrm>
        </p:spPr>
        <p:txBody>
          <a:bodyPr/>
          <a:lstStyle/>
          <a:p>
            <a:r>
              <a:rPr lang="en-US" dirty="0"/>
              <a:t>Appendix </a:t>
            </a:r>
          </a:p>
        </p:txBody>
      </p:sp>
      <p:sp>
        <p:nvSpPr>
          <p:cNvPr id="280" name="Rectangle 279">
            <a:extLst>
              <a:ext uri="{FF2B5EF4-FFF2-40B4-BE49-F238E27FC236}">
                <a16:creationId xmlns:a16="http://schemas.microsoft.com/office/drawing/2014/main" id="{819F0520-E24E-4803-A5C3-4461806337CD}"/>
              </a:ext>
            </a:extLst>
          </p:cNvPr>
          <p:cNvSpPr/>
          <p:nvPr/>
        </p:nvSpPr>
        <p:spPr>
          <a:xfrm>
            <a:off x="2587625" y="9477846"/>
            <a:ext cx="19202400" cy="1200329"/>
          </a:xfrm>
          <a:prstGeom prst="rect">
            <a:avLst/>
          </a:prstGeom>
        </p:spPr>
        <p:txBody>
          <a:bodyPr wrap="square" anchor="t">
            <a:normAutofit/>
          </a:bodyPr>
          <a:lstStyle/>
          <a:p>
            <a:pPr algn="ctr"/>
            <a:endParaRPr lang="en-GB" sz="3600" dirty="0"/>
          </a:p>
        </p:txBody>
      </p:sp>
      <p:sp>
        <p:nvSpPr>
          <p:cNvPr id="281" name="Rectangle 280">
            <a:extLst>
              <a:ext uri="{FF2B5EF4-FFF2-40B4-BE49-F238E27FC236}">
                <a16:creationId xmlns:a16="http://schemas.microsoft.com/office/drawing/2014/main" id="{16631E7B-7087-4AD8-A117-1A7F5FDF4889}"/>
              </a:ext>
            </a:extLst>
          </p:cNvPr>
          <p:cNvSpPr/>
          <p:nvPr/>
        </p:nvSpPr>
        <p:spPr>
          <a:xfrm>
            <a:off x="1838453" y="1987039"/>
            <a:ext cx="19202400" cy="1415772"/>
          </a:xfrm>
          <a:prstGeom prst="rect">
            <a:avLst/>
          </a:prstGeom>
        </p:spPr>
        <p:txBody>
          <a:bodyPr wrap="square" lIns="0" tIns="0" rIns="0" bIns="0" anchor="b">
            <a:normAutofit lnSpcReduction="10000"/>
          </a:bodyPr>
          <a:lstStyle/>
          <a:p>
            <a:pPr>
              <a:lnSpc>
                <a:spcPct val="80000"/>
              </a:lnSpc>
            </a:pPr>
            <a:endParaRPr lang="en-GB" sz="12400" spc="-700" dirty="0">
              <a:latin typeface="+mj-lt"/>
            </a:endParaRPr>
          </a:p>
        </p:txBody>
      </p:sp>
      <p:sp>
        <p:nvSpPr>
          <p:cNvPr id="7" name="Rectangle 6">
            <a:extLst>
              <a:ext uri="{FF2B5EF4-FFF2-40B4-BE49-F238E27FC236}">
                <a16:creationId xmlns:a16="http://schemas.microsoft.com/office/drawing/2014/main" id="{A0F9D3DF-7FD1-4D6C-85CE-76F21174E96F}"/>
              </a:ext>
            </a:extLst>
          </p:cNvPr>
          <p:cNvSpPr/>
          <p:nvPr/>
        </p:nvSpPr>
        <p:spPr>
          <a:xfrm>
            <a:off x="2213039" y="4317459"/>
            <a:ext cx="18453228" cy="6591548"/>
          </a:xfrm>
          <a:prstGeom prst="rect">
            <a:avLst/>
          </a:prstGeom>
        </p:spPr>
        <p:txBody>
          <a:bodyPr wrap="square">
            <a:spAutoFit/>
          </a:bodyPr>
          <a:lstStyle/>
          <a:p>
            <a:pPr fontAlgn="base">
              <a:spcBef>
                <a:spcPts val="1000"/>
              </a:spcBef>
              <a:buFont typeface="Arial" panose="020B0604020202020204" pitchFamily="34" charset="0"/>
              <a:buChar char="•"/>
            </a:pPr>
            <a:r>
              <a:rPr lang="en-CA" sz="5400" dirty="0">
                <a:solidFill>
                  <a:srgbClr val="000000"/>
                </a:solidFill>
              </a:rPr>
              <a:t>Created in 2018 with merger of PC Plus and Optimum programs</a:t>
            </a:r>
          </a:p>
          <a:p>
            <a:pPr fontAlgn="base">
              <a:buFont typeface="Arial" panose="020B0604020202020204" pitchFamily="34" charset="0"/>
              <a:buChar char="•"/>
            </a:pPr>
            <a:r>
              <a:rPr lang="en-CA" sz="5400" dirty="0">
                <a:solidFill>
                  <a:srgbClr val="000000"/>
                </a:solidFill>
              </a:rPr>
              <a:t>Can collect and redeem at over 2,500 locations: </a:t>
            </a:r>
          </a:p>
          <a:p>
            <a:pPr marL="742950" lvl="1" indent="-285750" fontAlgn="base">
              <a:buFont typeface="Arial" panose="020B0604020202020204" pitchFamily="34" charset="0"/>
              <a:buChar char="•"/>
            </a:pPr>
            <a:r>
              <a:rPr lang="en-CA" sz="4800" dirty="0">
                <a:solidFill>
                  <a:srgbClr val="000000"/>
                </a:solidFill>
              </a:rPr>
              <a:t>Loblaws banners</a:t>
            </a:r>
          </a:p>
          <a:p>
            <a:pPr marL="742950" lvl="1" indent="-285750" fontAlgn="base">
              <a:buFont typeface="Arial" panose="020B0604020202020204" pitchFamily="34" charset="0"/>
              <a:buChar char="•"/>
            </a:pPr>
            <a:r>
              <a:rPr lang="en-CA" sz="4800" dirty="0">
                <a:solidFill>
                  <a:srgbClr val="000000"/>
                </a:solidFill>
              </a:rPr>
              <a:t>Shoppers</a:t>
            </a:r>
          </a:p>
          <a:p>
            <a:pPr marL="742950" lvl="1" indent="-285750" fontAlgn="base">
              <a:buFont typeface="Arial" panose="020B0604020202020204" pitchFamily="34" charset="0"/>
              <a:buChar char="•"/>
            </a:pPr>
            <a:r>
              <a:rPr lang="en-CA" sz="4800" dirty="0">
                <a:solidFill>
                  <a:srgbClr val="000000"/>
                </a:solidFill>
              </a:rPr>
              <a:t>Esso </a:t>
            </a:r>
          </a:p>
          <a:p>
            <a:pPr fontAlgn="base">
              <a:buFont typeface="Arial" panose="020B0604020202020204" pitchFamily="34" charset="0"/>
              <a:buChar char="•"/>
            </a:pPr>
            <a:r>
              <a:rPr lang="en-CA" sz="5400" dirty="0">
                <a:solidFill>
                  <a:srgbClr val="000000"/>
                </a:solidFill>
              </a:rPr>
              <a:t>Over 10 million users</a:t>
            </a:r>
          </a:p>
          <a:p>
            <a:pPr fontAlgn="base">
              <a:spcBef>
                <a:spcPts val="1000"/>
              </a:spcBef>
              <a:buFont typeface="Arial" panose="020B0604020202020204" pitchFamily="34" charset="0"/>
              <a:buChar char="•"/>
            </a:pPr>
            <a:r>
              <a:rPr lang="en-CA" sz="5400" dirty="0">
                <a:solidFill>
                  <a:srgbClr val="000000"/>
                </a:solidFill>
              </a:rPr>
              <a:t>Numerous data breaches has pulled the program down</a:t>
            </a:r>
            <a:endParaRPr lang="en-CA" sz="5400" b="0" i="0" u="none" strike="noStrike" dirty="0">
              <a:solidFill>
                <a:srgbClr val="000000"/>
              </a:solidFill>
              <a:effectLst/>
            </a:endParaRPr>
          </a:p>
        </p:txBody>
      </p:sp>
      <p:pic>
        <p:nvPicPr>
          <p:cNvPr id="1026" name="Picture 2" descr="Image result for PC optimum logo">
            <a:extLst>
              <a:ext uri="{FF2B5EF4-FFF2-40B4-BE49-F238E27FC236}">
                <a16:creationId xmlns:a16="http://schemas.microsoft.com/office/drawing/2014/main" id="{F92E5621-43CF-40C9-867E-493AEED205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3039" y="1478761"/>
            <a:ext cx="8239125"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8518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1838453" y="420623"/>
            <a:ext cx="1732526" cy="424732"/>
          </a:xfrm>
        </p:spPr>
        <p:txBody>
          <a:bodyPr/>
          <a:lstStyle/>
          <a:p>
            <a:r>
              <a:rPr lang="en-US" dirty="0"/>
              <a:t>Appendix </a:t>
            </a:r>
          </a:p>
        </p:txBody>
      </p:sp>
      <p:sp>
        <p:nvSpPr>
          <p:cNvPr id="280" name="Rectangle 279">
            <a:extLst>
              <a:ext uri="{FF2B5EF4-FFF2-40B4-BE49-F238E27FC236}">
                <a16:creationId xmlns:a16="http://schemas.microsoft.com/office/drawing/2014/main" id="{819F0520-E24E-4803-A5C3-4461806337CD}"/>
              </a:ext>
            </a:extLst>
          </p:cNvPr>
          <p:cNvSpPr/>
          <p:nvPr/>
        </p:nvSpPr>
        <p:spPr>
          <a:xfrm>
            <a:off x="2587625" y="9477846"/>
            <a:ext cx="19202400" cy="1200329"/>
          </a:xfrm>
          <a:prstGeom prst="rect">
            <a:avLst/>
          </a:prstGeom>
        </p:spPr>
        <p:txBody>
          <a:bodyPr wrap="square" anchor="t">
            <a:normAutofit/>
          </a:bodyPr>
          <a:lstStyle/>
          <a:p>
            <a:pPr algn="ctr"/>
            <a:endParaRPr lang="en-GB" sz="3600" dirty="0"/>
          </a:p>
        </p:txBody>
      </p:sp>
      <p:sp>
        <p:nvSpPr>
          <p:cNvPr id="281" name="Rectangle 280">
            <a:extLst>
              <a:ext uri="{FF2B5EF4-FFF2-40B4-BE49-F238E27FC236}">
                <a16:creationId xmlns:a16="http://schemas.microsoft.com/office/drawing/2014/main" id="{16631E7B-7087-4AD8-A117-1A7F5FDF4889}"/>
              </a:ext>
            </a:extLst>
          </p:cNvPr>
          <p:cNvSpPr/>
          <p:nvPr/>
        </p:nvSpPr>
        <p:spPr>
          <a:xfrm>
            <a:off x="1838453" y="1987039"/>
            <a:ext cx="19202400" cy="1415772"/>
          </a:xfrm>
          <a:prstGeom prst="rect">
            <a:avLst/>
          </a:prstGeom>
        </p:spPr>
        <p:txBody>
          <a:bodyPr wrap="square" lIns="0" tIns="0" rIns="0" bIns="0" anchor="b">
            <a:normAutofit lnSpcReduction="10000"/>
          </a:bodyPr>
          <a:lstStyle/>
          <a:p>
            <a:pPr algn="ctr">
              <a:lnSpc>
                <a:spcPct val="80000"/>
              </a:lnSpc>
            </a:pPr>
            <a:endParaRPr lang="en-GB" sz="12400" spc="-700" dirty="0">
              <a:latin typeface="+mj-lt"/>
            </a:endParaRPr>
          </a:p>
        </p:txBody>
      </p:sp>
      <p:sp>
        <p:nvSpPr>
          <p:cNvPr id="3" name="Rectangle 2">
            <a:extLst>
              <a:ext uri="{FF2B5EF4-FFF2-40B4-BE49-F238E27FC236}">
                <a16:creationId xmlns:a16="http://schemas.microsoft.com/office/drawing/2014/main" id="{19D7EBCB-2163-4D27-9528-5F8B4E5D7D72}"/>
              </a:ext>
            </a:extLst>
          </p:cNvPr>
          <p:cNvSpPr/>
          <p:nvPr/>
        </p:nvSpPr>
        <p:spPr>
          <a:xfrm>
            <a:off x="1306511" y="3752418"/>
            <a:ext cx="19505741" cy="7976543"/>
          </a:xfrm>
          <a:prstGeom prst="rect">
            <a:avLst/>
          </a:prstGeom>
        </p:spPr>
        <p:txBody>
          <a:bodyPr wrap="square">
            <a:spAutoFit/>
          </a:bodyPr>
          <a:lstStyle/>
          <a:p>
            <a:pPr fontAlgn="base">
              <a:spcBef>
                <a:spcPts val="1000"/>
              </a:spcBef>
              <a:buFont typeface="Arial" panose="020B0604020202020204" pitchFamily="34" charset="0"/>
              <a:buChar char="•"/>
            </a:pPr>
            <a:r>
              <a:rPr lang="en-CA" sz="5400" dirty="0">
                <a:solidFill>
                  <a:srgbClr val="000000"/>
                </a:solidFill>
              </a:rPr>
              <a:t>Owned and operated by Toronto-based </a:t>
            </a:r>
            <a:r>
              <a:rPr lang="en-CA" sz="5400" dirty="0" err="1">
                <a:solidFill>
                  <a:srgbClr val="000000"/>
                </a:solidFill>
              </a:rPr>
              <a:t>LoyaltyOne</a:t>
            </a:r>
            <a:endParaRPr lang="en-CA" sz="5400" dirty="0">
              <a:solidFill>
                <a:srgbClr val="000000"/>
              </a:solidFill>
            </a:endParaRPr>
          </a:p>
          <a:p>
            <a:pPr fontAlgn="base">
              <a:buFont typeface="Arial" panose="020B0604020202020204" pitchFamily="34" charset="0"/>
              <a:buChar char="•"/>
            </a:pPr>
            <a:r>
              <a:rPr lang="en-CA" sz="5400" dirty="0">
                <a:solidFill>
                  <a:srgbClr val="000000"/>
                </a:solidFill>
              </a:rPr>
              <a:t>Currently has 10 million members</a:t>
            </a:r>
          </a:p>
          <a:p>
            <a:pPr fontAlgn="base">
              <a:buFont typeface="Arial" panose="020B0604020202020204" pitchFamily="34" charset="0"/>
              <a:buChar char="•"/>
            </a:pPr>
            <a:r>
              <a:rPr lang="en-CA" sz="5400" dirty="0">
                <a:solidFill>
                  <a:srgbClr val="000000"/>
                </a:solidFill>
              </a:rPr>
              <a:t>Can be redeemed at numerous companies across Canada:</a:t>
            </a:r>
          </a:p>
          <a:p>
            <a:pPr marL="742950" lvl="1" indent="-285750" fontAlgn="base">
              <a:buFont typeface="Arial" panose="020B0604020202020204" pitchFamily="34" charset="0"/>
              <a:buChar char="•"/>
            </a:pPr>
            <a:r>
              <a:rPr lang="en-CA" sz="4800" dirty="0">
                <a:solidFill>
                  <a:srgbClr val="000000"/>
                </a:solidFill>
              </a:rPr>
              <a:t>Metro</a:t>
            </a:r>
          </a:p>
          <a:p>
            <a:pPr marL="742950" lvl="1" indent="-285750" fontAlgn="base">
              <a:buFont typeface="Arial" panose="020B0604020202020204" pitchFamily="34" charset="0"/>
              <a:buChar char="•"/>
            </a:pPr>
            <a:r>
              <a:rPr lang="en-CA" sz="4800" dirty="0">
                <a:solidFill>
                  <a:srgbClr val="000000"/>
                </a:solidFill>
              </a:rPr>
              <a:t>Rexall</a:t>
            </a:r>
          </a:p>
          <a:p>
            <a:pPr marL="742950" lvl="1" indent="-285750" fontAlgn="base">
              <a:buFont typeface="Arial" panose="020B0604020202020204" pitchFamily="34" charset="0"/>
              <a:buChar char="•"/>
            </a:pPr>
            <a:r>
              <a:rPr lang="en-CA" sz="4800" b="1" dirty="0">
                <a:solidFill>
                  <a:srgbClr val="000000"/>
                </a:solidFill>
              </a:rPr>
              <a:t>Rona </a:t>
            </a:r>
          </a:p>
          <a:p>
            <a:pPr marL="742950" lvl="1" indent="-285750" fontAlgn="base">
              <a:buFont typeface="Arial" panose="020B0604020202020204" pitchFamily="34" charset="0"/>
              <a:buChar char="•"/>
            </a:pPr>
            <a:r>
              <a:rPr lang="en-CA" sz="4800" dirty="0">
                <a:solidFill>
                  <a:srgbClr val="000000"/>
                </a:solidFill>
              </a:rPr>
              <a:t>Bank of Montreal</a:t>
            </a:r>
          </a:p>
          <a:p>
            <a:pPr marL="742950" lvl="1" indent="-285750" fontAlgn="base">
              <a:buFont typeface="Arial" panose="020B0604020202020204" pitchFamily="34" charset="0"/>
              <a:buChar char="•"/>
            </a:pPr>
            <a:r>
              <a:rPr lang="en-CA" sz="4800" dirty="0">
                <a:solidFill>
                  <a:srgbClr val="000000"/>
                </a:solidFill>
              </a:rPr>
              <a:t>American Express</a:t>
            </a:r>
          </a:p>
          <a:p>
            <a:pPr marL="742950" lvl="1" indent="-285750" fontAlgn="base">
              <a:buFont typeface="Arial" panose="020B0604020202020204" pitchFamily="34" charset="0"/>
              <a:buChar char="•"/>
            </a:pPr>
            <a:r>
              <a:rPr lang="en-CA" sz="4800" dirty="0">
                <a:solidFill>
                  <a:srgbClr val="000000"/>
                </a:solidFill>
              </a:rPr>
              <a:t>Amazon</a:t>
            </a:r>
          </a:p>
          <a:p>
            <a:pPr fontAlgn="base">
              <a:spcBef>
                <a:spcPts val="1000"/>
              </a:spcBef>
              <a:buFont typeface="Arial" panose="020B0604020202020204" pitchFamily="34" charset="0"/>
              <a:buChar char="•"/>
            </a:pPr>
            <a:r>
              <a:rPr lang="en-CA" sz="5400" dirty="0">
                <a:solidFill>
                  <a:srgbClr val="000000"/>
                </a:solidFill>
              </a:rPr>
              <a:t>Large OTA associated with Air Miles</a:t>
            </a:r>
          </a:p>
        </p:txBody>
      </p:sp>
      <p:pic>
        <p:nvPicPr>
          <p:cNvPr id="5" name="Picture 4">
            <a:extLst>
              <a:ext uri="{FF2B5EF4-FFF2-40B4-BE49-F238E27FC236}">
                <a16:creationId xmlns:a16="http://schemas.microsoft.com/office/drawing/2014/main" id="{3AA60AA5-1419-424B-BF83-4105189B29E0}"/>
              </a:ext>
            </a:extLst>
          </p:cNvPr>
          <p:cNvPicPr>
            <a:picLocks noChangeAspect="1"/>
          </p:cNvPicPr>
          <p:nvPr/>
        </p:nvPicPr>
        <p:blipFill>
          <a:blip r:embed="rId2"/>
          <a:stretch>
            <a:fillRect/>
          </a:stretch>
        </p:blipFill>
        <p:spPr>
          <a:xfrm>
            <a:off x="1306511" y="1164440"/>
            <a:ext cx="6951664" cy="2238371"/>
          </a:xfrm>
          <a:prstGeom prst="rect">
            <a:avLst/>
          </a:prstGeom>
        </p:spPr>
      </p:pic>
    </p:spTree>
    <p:extLst>
      <p:ext uri="{BB962C8B-B14F-4D97-AF65-F5344CB8AC3E}">
        <p14:creationId xmlns:p14="http://schemas.microsoft.com/office/powerpoint/2010/main" val="1231302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1838453" y="420623"/>
            <a:ext cx="1732526" cy="424732"/>
          </a:xfrm>
        </p:spPr>
        <p:txBody>
          <a:bodyPr/>
          <a:lstStyle/>
          <a:p>
            <a:r>
              <a:rPr lang="en-US" dirty="0"/>
              <a:t>Appendix </a:t>
            </a:r>
          </a:p>
        </p:txBody>
      </p:sp>
      <p:sp>
        <p:nvSpPr>
          <p:cNvPr id="280" name="Rectangle 279">
            <a:extLst>
              <a:ext uri="{FF2B5EF4-FFF2-40B4-BE49-F238E27FC236}">
                <a16:creationId xmlns:a16="http://schemas.microsoft.com/office/drawing/2014/main" id="{819F0520-E24E-4803-A5C3-4461806337CD}"/>
              </a:ext>
            </a:extLst>
          </p:cNvPr>
          <p:cNvSpPr/>
          <p:nvPr/>
        </p:nvSpPr>
        <p:spPr>
          <a:xfrm>
            <a:off x="2587625" y="9477846"/>
            <a:ext cx="19202400" cy="1200329"/>
          </a:xfrm>
          <a:prstGeom prst="rect">
            <a:avLst/>
          </a:prstGeom>
        </p:spPr>
        <p:txBody>
          <a:bodyPr wrap="square" anchor="t">
            <a:normAutofit/>
          </a:bodyPr>
          <a:lstStyle/>
          <a:p>
            <a:pPr algn="ctr"/>
            <a:endParaRPr lang="en-GB" sz="3600" dirty="0"/>
          </a:p>
        </p:txBody>
      </p:sp>
      <p:pic>
        <p:nvPicPr>
          <p:cNvPr id="1028" name="Picture 4" descr="Image result for American Express loyalty">
            <a:extLst>
              <a:ext uri="{FF2B5EF4-FFF2-40B4-BE49-F238E27FC236}">
                <a16:creationId xmlns:a16="http://schemas.microsoft.com/office/drawing/2014/main" id="{A7FB5C16-FC57-4A09-B5F3-553DCE91D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452" y="1600200"/>
            <a:ext cx="2504947"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32B08BD-F8CD-44E1-A777-F0243D7507AE}"/>
              </a:ext>
            </a:extLst>
          </p:cNvPr>
          <p:cNvPicPr>
            <a:picLocks noChangeAspect="1"/>
          </p:cNvPicPr>
          <p:nvPr/>
        </p:nvPicPr>
        <p:blipFill>
          <a:blip r:embed="rId4"/>
          <a:stretch>
            <a:fillRect/>
          </a:stretch>
        </p:blipFill>
        <p:spPr>
          <a:xfrm>
            <a:off x="4943475" y="1600200"/>
            <a:ext cx="2828925" cy="1857375"/>
          </a:xfrm>
          <a:prstGeom prst="rect">
            <a:avLst/>
          </a:prstGeom>
        </p:spPr>
      </p:pic>
      <p:pic>
        <p:nvPicPr>
          <p:cNvPr id="3" name="Picture 2">
            <a:extLst>
              <a:ext uri="{FF2B5EF4-FFF2-40B4-BE49-F238E27FC236}">
                <a16:creationId xmlns:a16="http://schemas.microsoft.com/office/drawing/2014/main" id="{C2E0F276-CBD2-418D-9D6D-0445DFA5F68C}"/>
              </a:ext>
            </a:extLst>
          </p:cNvPr>
          <p:cNvPicPr>
            <a:picLocks noChangeAspect="1"/>
          </p:cNvPicPr>
          <p:nvPr/>
        </p:nvPicPr>
        <p:blipFill>
          <a:blip r:embed="rId5"/>
          <a:stretch>
            <a:fillRect/>
          </a:stretch>
        </p:blipFill>
        <p:spPr>
          <a:xfrm>
            <a:off x="8372476" y="1600200"/>
            <a:ext cx="3816349" cy="1857375"/>
          </a:xfrm>
          <a:prstGeom prst="rect">
            <a:avLst/>
          </a:prstGeom>
        </p:spPr>
      </p:pic>
      <p:pic>
        <p:nvPicPr>
          <p:cNvPr id="5" name="Picture 4">
            <a:extLst>
              <a:ext uri="{FF2B5EF4-FFF2-40B4-BE49-F238E27FC236}">
                <a16:creationId xmlns:a16="http://schemas.microsoft.com/office/drawing/2014/main" id="{2483A8F0-FB7B-48DC-9B98-EF572E6C4760}"/>
              </a:ext>
            </a:extLst>
          </p:cNvPr>
          <p:cNvPicPr>
            <a:picLocks noChangeAspect="1"/>
          </p:cNvPicPr>
          <p:nvPr/>
        </p:nvPicPr>
        <p:blipFill>
          <a:blip r:embed="rId6"/>
          <a:stretch>
            <a:fillRect/>
          </a:stretch>
        </p:blipFill>
        <p:spPr>
          <a:xfrm>
            <a:off x="12788901" y="1600200"/>
            <a:ext cx="3384549" cy="1857375"/>
          </a:xfrm>
          <a:prstGeom prst="rect">
            <a:avLst/>
          </a:prstGeom>
        </p:spPr>
      </p:pic>
      <p:sp>
        <p:nvSpPr>
          <p:cNvPr id="6" name="TextBox 5">
            <a:extLst>
              <a:ext uri="{FF2B5EF4-FFF2-40B4-BE49-F238E27FC236}">
                <a16:creationId xmlns:a16="http://schemas.microsoft.com/office/drawing/2014/main" id="{7D741FC6-A37F-4F02-9847-09F95516D076}"/>
              </a:ext>
            </a:extLst>
          </p:cNvPr>
          <p:cNvSpPr txBox="1"/>
          <p:nvPr/>
        </p:nvSpPr>
        <p:spPr>
          <a:xfrm>
            <a:off x="1406588" y="5060749"/>
            <a:ext cx="21564473" cy="3416320"/>
          </a:xfrm>
          <a:prstGeom prst="rect">
            <a:avLst/>
          </a:prstGeom>
          <a:noFill/>
        </p:spPr>
        <p:txBody>
          <a:bodyPr wrap="square" rtlCol="0">
            <a:spAutoFit/>
          </a:bodyPr>
          <a:lstStyle/>
          <a:p>
            <a:pPr marL="285750" indent="-285750">
              <a:buFont typeface="Arial" panose="020B0604020202020204" pitchFamily="34" charset="0"/>
              <a:buChar char="•"/>
            </a:pPr>
            <a:r>
              <a:rPr lang="en-CA" sz="5400" dirty="0">
                <a:cs typeface="Calibri" panose="020F0502020204030204" pitchFamily="34" charset="0"/>
              </a:rPr>
              <a:t> Fewer than 10 million active users</a:t>
            </a:r>
          </a:p>
          <a:p>
            <a:pPr marL="285750" indent="-285750">
              <a:buFont typeface="Arial" panose="020B0604020202020204" pitchFamily="34" charset="0"/>
              <a:buChar char="•"/>
            </a:pPr>
            <a:r>
              <a:rPr lang="en-CA" sz="5400" dirty="0">
                <a:cs typeface="Calibri" panose="020F0502020204030204" pitchFamily="34" charset="0"/>
              </a:rPr>
              <a:t> Associated with credit cards or corporate accounts</a:t>
            </a:r>
          </a:p>
          <a:p>
            <a:pPr marL="285750" indent="-285750">
              <a:buFont typeface="Arial" panose="020B0604020202020204" pitchFamily="34" charset="0"/>
              <a:buChar char="•"/>
            </a:pPr>
            <a:r>
              <a:rPr lang="en-CA" sz="5400" dirty="0">
                <a:cs typeface="Calibri" panose="020F0502020204030204" pitchFamily="34" charset="0"/>
              </a:rPr>
              <a:t> Lack flexibility to accrue points compared to PC or Air Miles</a:t>
            </a:r>
          </a:p>
          <a:p>
            <a:pPr marL="285750" indent="-285750">
              <a:buFont typeface="Arial" panose="020B0604020202020204" pitchFamily="34" charset="0"/>
              <a:buChar char="•"/>
            </a:pPr>
            <a:r>
              <a:rPr lang="en-CA" sz="5400" dirty="0">
                <a:cs typeface="Calibri" panose="020F0502020204030204" pitchFamily="34" charset="0"/>
              </a:rPr>
              <a:t> More limited range of options when spending points   </a:t>
            </a:r>
          </a:p>
        </p:txBody>
      </p:sp>
    </p:spTree>
    <p:extLst>
      <p:ext uri="{BB962C8B-B14F-4D97-AF65-F5344CB8AC3E}">
        <p14:creationId xmlns:p14="http://schemas.microsoft.com/office/powerpoint/2010/main" val="4981703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1838453" y="420623"/>
            <a:ext cx="1732526" cy="424732"/>
          </a:xfrm>
        </p:spPr>
        <p:txBody>
          <a:bodyPr/>
          <a:lstStyle/>
          <a:p>
            <a:r>
              <a:rPr lang="en-US" dirty="0"/>
              <a:t>Appendix </a:t>
            </a:r>
          </a:p>
        </p:txBody>
      </p:sp>
      <p:sp>
        <p:nvSpPr>
          <p:cNvPr id="280" name="Rectangle 279">
            <a:extLst>
              <a:ext uri="{FF2B5EF4-FFF2-40B4-BE49-F238E27FC236}">
                <a16:creationId xmlns:a16="http://schemas.microsoft.com/office/drawing/2014/main" id="{819F0520-E24E-4803-A5C3-4461806337CD}"/>
              </a:ext>
            </a:extLst>
          </p:cNvPr>
          <p:cNvSpPr/>
          <p:nvPr/>
        </p:nvSpPr>
        <p:spPr>
          <a:xfrm>
            <a:off x="2044700" y="4962996"/>
            <a:ext cx="19202400" cy="3295179"/>
          </a:xfrm>
          <a:prstGeom prst="rect">
            <a:avLst/>
          </a:prstGeom>
        </p:spPr>
        <p:txBody>
          <a:bodyPr wrap="square" anchor="t">
            <a:noAutofit/>
          </a:bodyPr>
          <a:lstStyle/>
          <a:p>
            <a:pPr fontAlgn="base"/>
            <a:r>
              <a:rPr lang="en-CA" sz="5400" dirty="0">
                <a:cs typeface="Calibri" panose="020F0502020204030204" pitchFamily="34" charset="0"/>
              </a:rPr>
              <a:t>45 billion in revenue</a:t>
            </a:r>
          </a:p>
          <a:p>
            <a:pPr fontAlgn="base"/>
            <a:r>
              <a:rPr lang="en-CA" sz="5400" dirty="0">
                <a:cs typeface="Calibri" panose="020F0502020204030204" pitchFamily="34" charset="0"/>
              </a:rPr>
              <a:t>2,500 stores</a:t>
            </a:r>
          </a:p>
          <a:p>
            <a:pPr fontAlgn="base"/>
            <a:r>
              <a:rPr lang="en-CA" sz="5400" dirty="0">
                <a:cs typeface="Calibri" panose="020F0502020204030204" pitchFamily="34" charset="0"/>
              </a:rPr>
              <a:t>Concerns over possible expansion of Kroger’s has led Loblaws to increase space for apparel and homewares to 1/3rd</a:t>
            </a:r>
          </a:p>
          <a:p>
            <a:pPr fontAlgn="base"/>
            <a:r>
              <a:rPr lang="en-CA" sz="5400" dirty="0">
                <a:cs typeface="Calibri" panose="020F0502020204030204" pitchFamily="34" charset="0"/>
              </a:rPr>
              <a:t>Focused on groceries and household items, such as cleaning supplies</a:t>
            </a:r>
          </a:p>
          <a:p>
            <a:pPr fontAlgn="base"/>
            <a:r>
              <a:rPr lang="en-CA" sz="5400" dirty="0">
                <a:cs typeface="Calibri" panose="020F0502020204030204" pitchFamily="34" charset="0"/>
              </a:rPr>
              <a:t>Limited growth opportunities, low margins, high costs, possible</a:t>
            </a:r>
          </a:p>
          <a:p>
            <a:pPr fontAlgn="base"/>
            <a:r>
              <a:rPr lang="en-CA" sz="5400" dirty="0">
                <a:cs typeface="Calibri" panose="020F0502020204030204" pitchFamily="34" charset="0"/>
              </a:rPr>
              <a:t>&gt; 30,000 SKUs</a:t>
            </a:r>
          </a:p>
        </p:txBody>
      </p:sp>
      <p:sp>
        <p:nvSpPr>
          <p:cNvPr id="281" name="Rectangle 280">
            <a:extLst>
              <a:ext uri="{FF2B5EF4-FFF2-40B4-BE49-F238E27FC236}">
                <a16:creationId xmlns:a16="http://schemas.microsoft.com/office/drawing/2014/main" id="{16631E7B-7087-4AD8-A117-1A7F5FDF4889}"/>
              </a:ext>
            </a:extLst>
          </p:cNvPr>
          <p:cNvSpPr/>
          <p:nvPr/>
        </p:nvSpPr>
        <p:spPr>
          <a:xfrm>
            <a:off x="1838453" y="1987039"/>
            <a:ext cx="19202400" cy="1415772"/>
          </a:xfrm>
          <a:prstGeom prst="rect">
            <a:avLst/>
          </a:prstGeom>
        </p:spPr>
        <p:txBody>
          <a:bodyPr wrap="square" lIns="0" tIns="0" rIns="0" bIns="0" anchor="b">
            <a:normAutofit lnSpcReduction="10000"/>
          </a:bodyPr>
          <a:lstStyle/>
          <a:p>
            <a:pPr algn="ctr">
              <a:lnSpc>
                <a:spcPct val="80000"/>
              </a:lnSpc>
            </a:pPr>
            <a:endParaRPr lang="en-GB" sz="12400" spc="-700" dirty="0">
              <a:latin typeface="+mj-lt"/>
            </a:endParaRPr>
          </a:p>
        </p:txBody>
      </p:sp>
      <p:pic>
        <p:nvPicPr>
          <p:cNvPr id="2" name="Picture 1">
            <a:extLst>
              <a:ext uri="{FF2B5EF4-FFF2-40B4-BE49-F238E27FC236}">
                <a16:creationId xmlns:a16="http://schemas.microsoft.com/office/drawing/2014/main" id="{AB39AE2F-6B09-485D-B0E3-63F36F360D30}"/>
              </a:ext>
            </a:extLst>
          </p:cNvPr>
          <p:cNvPicPr>
            <a:picLocks noChangeAspect="1"/>
          </p:cNvPicPr>
          <p:nvPr/>
        </p:nvPicPr>
        <p:blipFill>
          <a:blip r:embed="rId2"/>
          <a:stretch>
            <a:fillRect/>
          </a:stretch>
        </p:blipFill>
        <p:spPr>
          <a:xfrm>
            <a:off x="2044700" y="1553046"/>
            <a:ext cx="8305672" cy="3017727"/>
          </a:xfrm>
          <a:prstGeom prst="rect">
            <a:avLst/>
          </a:prstGeom>
        </p:spPr>
      </p:pic>
    </p:spTree>
    <p:extLst>
      <p:ext uri="{BB962C8B-B14F-4D97-AF65-F5344CB8AC3E}">
        <p14:creationId xmlns:p14="http://schemas.microsoft.com/office/powerpoint/2010/main" val="25849652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1838453" y="420623"/>
            <a:ext cx="1732526" cy="424732"/>
          </a:xfrm>
        </p:spPr>
        <p:txBody>
          <a:bodyPr/>
          <a:lstStyle/>
          <a:p>
            <a:r>
              <a:rPr lang="en-US" dirty="0"/>
              <a:t>Appendix </a:t>
            </a:r>
          </a:p>
        </p:txBody>
      </p:sp>
      <p:sp>
        <p:nvSpPr>
          <p:cNvPr id="280" name="Rectangle 279">
            <a:extLst>
              <a:ext uri="{FF2B5EF4-FFF2-40B4-BE49-F238E27FC236}">
                <a16:creationId xmlns:a16="http://schemas.microsoft.com/office/drawing/2014/main" id="{819F0520-E24E-4803-A5C3-4461806337CD}"/>
              </a:ext>
            </a:extLst>
          </p:cNvPr>
          <p:cNvSpPr/>
          <p:nvPr/>
        </p:nvSpPr>
        <p:spPr>
          <a:xfrm>
            <a:off x="2587625" y="9477846"/>
            <a:ext cx="19202400" cy="1200329"/>
          </a:xfrm>
          <a:prstGeom prst="rect">
            <a:avLst/>
          </a:prstGeom>
        </p:spPr>
        <p:txBody>
          <a:bodyPr wrap="square" anchor="t">
            <a:normAutofit/>
          </a:bodyPr>
          <a:lstStyle/>
          <a:p>
            <a:pPr algn="ctr"/>
            <a:endParaRPr lang="en-GB" sz="3600" dirty="0"/>
          </a:p>
        </p:txBody>
      </p:sp>
      <p:sp>
        <p:nvSpPr>
          <p:cNvPr id="281" name="Rectangle 280">
            <a:extLst>
              <a:ext uri="{FF2B5EF4-FFF2-40B4-BE49-F238E27FC236}">
                <a16:creationId xmlns:a16="http://schemas.microsoft.com/office/drawing/2014/main" id="{16631E7B-7087-4AD8-A117-1A7F5FDF4889}"/>
              </a:ext>
            </a:extLst>
          </p:cNvPr>
          <p:cNvSpPr/>
          <p:nvPr/>
        </p:nvSpPr>
        <p:spPr>
          <a:xfrm>
            <a:off x="1838453" y="1987039"/>
            <a:ext cx="19202400" cy="1415772"/>
          </a:xfrm>
          <a:prstGeom prst="rect">
            <a:avLst/>
          </a:prstGeom>
        </p:spPr>
        <p:txBody>
          <a:bodyPr wrap="square" lIns="0" tIns="0" rIns="0" bIns="0" anchor="b">
            <a:normAutofit lnSpcReduction="10000"/>
          </a:bodyPr>
          <a:lstStyle/>
          <a:p>
            <a:pPr algn="ctr">
              <a:lnSpc>
                <a:spcPct val="80000"/>
              </a:lnSpc>
            </a:pPr>
            <a:endParaRPr lang="en-GB" sz="12400" spc="-700" dirty="0">
              <a:latin typeface="+mj-lt"/>
            </a:endParaRPr>
          </a:p>
        </p:txBody>
      </p:sp>
      <p:sp>
        <p:nvSpPr>
          <p:cNvPr id="2" name="Rectangle 1">
            <a:extLst>
              <a:ext uri="{FF2B5EF4-FFF2-40B4-BE49-F238E27FC236}">
                <a16:creationId xmlns:a16="http://schemas.microsoft.com/office/drawing/2014/main" id="{E9E31988-BFF8-4D06-9446-9AB880727E9B}"/>
              </a:ext>
            </a:extLst>
          </p:cNvPr>
          <p:cNvSpPr/>
          <p:nvPr/>
        </p:nvSpPr>
        <p:spPr>
          <a:xfrm>
            <a:off x="1628776" y="4544495"/>
            <a:ext cx="21602700" cy="6868547"/>
          </a:xfrm>
          <a:prstGeom prst="rect">
            <a:avLst/>
          </a:prstGeom>
        </p:spPr>
        <p:txBody>
          <a:bodyPr wrap="square">
            <a:spAutoFit/>
          </a:bodyPr>
          <a:lstStyle/>
          <a:p>
            <a:pPr fontAlgn="base">
              <a:spcBef>
                <a:spcPts val="1000"/>
              </a:spcBef>
              <a:buFont typeface="Arial" panose="020B0604020202020204" pitchFamily="34" charset="0"/>
              <a:buChar char="•"/>
            </a:pPr>
            <a:r>
              <a:rPr lang="en-CA" sz="5400" dirty="0">
                <a:solidFill>
                  <a:srgbClr val="000000"/>
                </a:solidFill>
                <a:cs typeface="Calibri" panose="020F0502020204030204" pitchFamily="34" charset="0"/>
              </a:rPr>
              <a:t>391 stores</a:t>
            </a:r>
          </a:p>
          <a:p>
            <a:pPr fontAlgn="base">
              <a:buFont typeface="Arial" panose="020B0604020202020204" pitchFamily="34" charset="0"/>
              <a:buChar char="•"/>
            </a:pPr>
            <a:r>
              <a:rPr lang="en-CA" sz="5400" dirty="0">
                <a:solidFill>
                  <a:srgbClr val="000000"/>
                </a:solidFill>
                <a:cs typeface="Calibri" panose="020F0502020204030204" pitchFamily="34" charset="0"/>
              </a:rPr>
              <a:t>8.4 million weekly visits in-store</a:t>
            </a:r>
          </a:p>
          <a:p>
            <a:pPr fontAlgn="base">
              <a:buFont typeface="Arial" panose="020B0604020202020204" pitchFamily="34" charset="0"/>
              <a:buChar char="•"/>
            </a:pPr>
            <a:r>
              <a:rPr lang="en-CA" sz="5400" dirty="0">
                <a:solidFill>
                  <a:srgbClr val="000000"/>
                </a:solidFill>
                <a:cs typeface="Calibri" panose="020F0502020204030204" pitchFamily="34" charset="0"/>
              </a:rPr>
              <a:t>Launching new home delivery</a:t>
            </a:r>
          </a:p>
          <a:p>
            <a:pPr fontAlgn="base">
              <a:buFont typeface="Arial" panose="020B0604020202020204" pitchFamily="34" charset="0"/>
              <a:buChar char="•"/>
            </a:pPr>
            <a:r>
              <a:rPr lang="en-CA" sz="5400" dirty="0">
                <a:solidFill>
                  <a:srgbClr val="000000"/>
                </a:solidFill>
                <a:cs typeface="Calibri" panose="020F0502020204030204" pitchFamily="34" charset="0"/>
              </a:rPr>
              <a:t>Decreasing number discount stores/increasing number of supercenters</a:t>
            </a:r>
          </a:p>
          <a:p>
            <a:pPr fontAlgn="base">
              <a:buFont typeface="Arial" panose="020B0604020202020204" pitchFamily="34" charset="0"/>
              <a:buChar char="•"/>
            </a:pPr>
            <a:r>
              <a:rPr lang="en-CA" sz="5400" dirty="0">
                <a:solidFill>
                  <a:srgbClr val="000000"/>
                </a:solidFill>
                <a:cs typeface="Calibri" panose="020F0502020204030204" pitchFamily="34" charset="0"/>
              </a:rPr>
              <a:t>Roughly 60 million square feet </a:t>
            </a:r>
          </a:p>
          <a:p>
            <a:pPr fontAlgn="base">
              <a:buFont typeface="Arial" panose="020B0604020202020204" pitchFamily="34" charset="0"/>
              <a:buChar char="•"/>
            </a:pPr>
            <a:r>
              <a:rPr lang="en-CA" sz="5400" dirty="0">
                <a:solidFill>
                  <a:srgbClr val="000000"/>
                </a:solidFill>
                <a:cs typeface="Calibri" panose="020F0502020204030204" pitchFamily="34" charset="0"/>
              </a:rPr>
              <a:t>Market share has doubled in 10 years</a:t>
            </a:r>
          </a:p>
          <a:p>
            <a:pPr fontAlgn="base">
              <a:spcBef>
                <a:spcPts val="1000"/>
              </a:spcBef>
              <a:buFont typeface="Arial" panose="020B0604020202020204" pitchFamily="34" charset="0"/>
              <a:buChar char="•"/>
            </a:pPr>
            <a:r>
              <a:rPr lang="en-CA" sz="5400" dirty="0">
                <a:solidFill>
                  <a:srgbClr val="000000"/>
                </a:solidFill>
                <a:cs typeface="Calibri" panose="020F0502020204030204" pitchFamily="34" charset="0"/>
              </a:rPr>
              <a:t>Fewer private label brands than competition</a:t>
            </a:r>
          </a:p>
        </p:txBody>
      </p:sp>
      <p:pic>
        <p:nvPicPr>
          <p:cNvPr id="6" name="Picture 5">
            <a:extLst>
              <a:ext uri="{FF2B5EF4-FFF2-40B4-BE49-F238E27FC236}">
                <a16:creationId xmlns:a16="http://schemas.microsoft.com/office/drawing/2014/main" id="{F8A8418B-A71A-427B-AB78-857A44B67FCA}"/>
              </a:ext>
            </a:extLst>
          </p:cNvPr>
          <p:cNvPicPr>
            <a:picLocks noChangeAspect="1"/>
          </p:cNvPicPr>
          <p:nvPr/>
        </p:nvPicPr>
        <p:blipFill>
          <a:blip r:embed="rId2"/>
          <a:stretch>
            <a:fillRect/>
          </a:stretch>
        </p:blipFill>
        <p:spPr>
          <a:xfrm>
            <a:off x="1146174" y="1514960"/>
            <a:ext cx="8026401" cy="2685565"/>
          </a:xfrm>
          <a:prstGeom prst="rect">
            <a:avLst/>
          </a:prstGeom>
        </p:spPr>
      </p:pic>
    </p:spTree>
    <p:extLst>
      <p:ext uri="{BB962C8B-B14F-4D97-AF65-F5344CB8AC3E}">
        <p14:creationId xmlns:p14="http://schemas.microsoft.com/office/powerpoint/2010/main" val="33649268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1838453" y="420623"/>
            <a:ext cx="1732526" cy="424732"/>
          </a:xfrm>
        </p:spPr>
        <p:txBody>
          <a:bodyPr/>
          <a:lstStyle/>
          <a:p>
            <a:r>
              <a:rPr lang="en-US" dirty="0"/>
              <a:t>Appendix </a:t>
            </a:r>
          </a:p>
        </p:txBody>
      </p:sp>
      <p:sp>
        <p:nvSpPr>
          <p:cNvPr id="280" name="Rectangle 279">
            <a:extLst>
              <a:ext uri="{FF2B5EF4-FFF2-40B4-BE49-F238E27FC236}">
                <a16:creationId xmlns:a16="http://schemas.microsoft.com/office/drawing/2014/main" id="{819F0520-E24E-4803-A5C3-4461806337CD}"/>
              </a:ext>
            </a:extLst>
          </p:cNvPr>
          <p:cNvSpPr/>
          <p:nvPr/>
        </p:nvSpPr>
        <p:spPr>
          <a:xfrm>
            <a:off x="2587625" y="9477846"/>
            <a:ext cx="19202400" cy="1200329"/>
          </a:xfrm>
          <a:prstGeom prst="rect">
            <a:avLst/>
          </a:prstGeom>
        </p:spPr>
        <p:txBody>
          <a:bodyPr wrap="square" anchor="t">
            <a:normAutofit/>
          </a:bodyPr>
          <a:lstStyle/>
          <a:p>
            <a:pPr algn="ctr"/>
            <a:endParaRPr lang="en-GB" sz="3600" dirty="0"/>
          </a:p>
        </p:txBody>
      </p:sp>
      <p:sp>
        <p:nvSpPr>
          <p:cNvPr id="281" name="Rectangle 280">
            <a:extLst>
              <a:ext uri="{FF2B5EF4-FFF2-40B4-BE49-F238E27FC236}">
                <a16:creationId xmlns:a16="http://schemas.microsoft.com/office/drawing/2014/main" id="{16631E7B-7087-4AD8-A117-1A7F5FDF4889}"/>
              </a:ext>
            </a:extLst>
          </p:cNvPr>
          <p:cNvSpPr/>
          <p:nvPr/>
        </p:nvSpPr>
        <p:spPr>
          <a:xfrm>
            <a:off x="1838453" y="1987039"/>
            <a:ext cx="19202400" cy="1415772"/>
          </a:xfrm>
          <a:prstGeom prst="rect">
            <a:avLst/>
          </a:prstGeom>
        </p:spPr>
        <p:txBody>
          <a:bodyPr wrap="square" lIns="0" tIns="0" rIns="0" bIns="0" anchor="b">
            <a:normAutofit lnSpcReduction="10000"/>
          </a:bodyPr>
          <a:lstStyle/>
          <a:p>
            <a:pPr algn="ctr">
              <a:lnSpc>
                <a:spcPct val="80000"/>
              </a:lnSpc>
            </a:pPr>
            <a:endParaRPr lang="en-GB" sz="12400" spc="-700" dirty="0">
              <a:latin typeface="+mj-lt"/>
            </a:endParaRPr>
          </a:p>
        </p:txBody>
      </p:sp>
      <p:sp>
        <p:nvSpPr>
          <p:cNvPr id="2" name="Rectangle 1">
            <a:extLst>
              <a:ext uri="{FF2B5EF4-FFF2-40B4-BE49-F238E27FC236}">
                <a16:creationId xmlns:a16="http://schemas.microsoft.com/office/drawing/2014/main" id="{5D841F5E-B359-4362-8459-23EAD42B3B68}"/>
              </a:ext>
            </a:extLst>
          </p:cNvPr>
          <p:cNvSpPr/>
          <p:nvPr/>
        </p:nvSpPr>
        <p:spPr>
          <a:xfrm>
            <a:off x="1152653" y="4238154"/>
            <a:ext cx="20574000" cy="5206554"/>
          </a:xfrm>
          <a:prstGeom prst="rect">
            <a:avLst/>
          </a:prstGeom>
        </p:spPr>
        <p:txBody>
          <a:bodyPr wrap="square">
            <a:spAutoFit/>
          </a:bodyPr>
          <a:lstStyle/>
          <a:p>
            <a:pPr fontAlgn="base">
              <a:buFont typeface="Arial" panose="020B0604020202020204" pitchFamily="34" charset="0"/>
              <a:buChar char="•"/>
            </a:pPr>
            <a:r>
              <a:rPr lang="en-CA" sz="5400" dirty="0">
                <a:solidFill>
                  <a:srgbClr val="000000"/>
                </a:solidFill>
                <a:cs typeface="Calibri" panose="020F0502020204030204" pitchFamily="34" charset="0"/>
              </a:rPr>
              <a:t>Membership/subscription based</a:t>
            </a:r>
          </a:p>
          <a:p>
            <a:pPr fontAlgn="base">
              <a:buFont typeface="Arial" panose="020B0604020202020204" pitchFamily="34" charset="0"/>
              <a:buChar char="•"/>
            </a:pPr>
            <a:r>
              <a:rPr lang="en-CA" sz="5400" dirty="0">
                <a:solidFill>
                  <a:srgbClr val="000000"/>
                </a:solidFill>
                <a:cs typeface="Calibri" panose="020F0502020204030204" pitchFamily="34" charset="0"/>
              </a:rPr>
              <a:t>Only large format</a:t>
            </a:r>
          </a:p>
          <a:p>
            <a:pPr fontAlgn="base">
              <a:buFont typeface="Arial" panose="020B0604020202020204" pitchFamily="34" charset="0"/>
              <a:buChar char="•"/>
            </a:pPr>
            <a:r>
              <a:rPr lang="en-CA" sz="5400" dirty="0">
                <a:solidFill>
                  <a:srgbClr val="000000"/>
                </a:solidFill>
                <a:cs typeface="Calibri" panose="020F0502020204030204" pitchFamily="34" charset="0"/>
              </a:rPr>
              <a:t>Currently has about 10 million active users</a:t>
            </a:r>
          </a:p>
          <a:p>
            <a:pPr fontAlgn="base">
              <a:buFont typeface="Arial" panose="020B0604020202020204" pitchFamily="34" charset="0"/>
              <a:buChar char="•"/>
            </a:pPr>
            <a:r>
              <a:rPr lang="en-CA" sz="5400" dirty="0">
                <a:solidFill>
                  <a:srgbClr val="000000"/>
                </a:solidFill>
                <a:cs typeface="Calibri" panose="020F0502020204030204" pitchFamily="34" charset="0"/>
              </a:rPr>
              <a:t>4,000 SKUs</a:t>
            </a:r>
          </a:p>
          <a:p>
            <a:pPr fontAlgn="base">
              <a:buFont typeface="Arial" panose="020B0604020202020204" pitchFamily="34" charset="0"/>
              <a:buChar char="•"/>
            </a:pPr>
            <a:r>
              <a:rPr lang="en-CA" sz="5400" dirty="0">
                <a:solidFill>
                  <a:srgbClr val="000000"/>
                </a:solidFill>
                <a:cs typeface="Calibri" panose="020F0502020204030204" pitchFamily="34" charset="0"/>
              </a:rPr>
              <a:t>Exclusively sells Kirkland brand</a:t>
            </a:r>
          </a:p>
          <a:p>
            <a:pPr fontAlgn="base">
              <a:spcBef>
                <a:spcPts val="1000"/>
              </a:spcBef>
              <a:buFont typeface="Arial" panose="020B0604020202020204" pitchFamily="34" charset="0"/>
              <a:buChar char="•"/>
            </a:pPr>
            <a:r>
              <a:rPr lang="en-CA" sz="5400" dirty="0">
                <a:solidFill>
                  <a:srgbClr val="000000"/>
                </a:solidFill>
                <a:cs typeface="Calibri" panose="020F0502020204030204" pitchFamily="34" charset="0"/>
              </a:rPr>
              <a:t>98 stores in Canada</a:t>
            </a:r>
          </a:p>
        </p:txBody>
      </p:sp>
      <p:pic>
        <p:nvPicPr>
          <p:cNvPr id="3" name="Picture 2">
            <a:extLst>
              <a:ext uri="{FF2B5EF4-FFF2-40B4-BE49-F238E27FC236}">
                <a16:creationId xmlns:a16="http://schemas.microsoft.com/office/drawing/2014/main" id="{C89625B4-02A9-426F-9DD5-053B98C42E6C}"/>
              </a:ext>
            </a:extLst>
          </p:cNvPr>
          <p:cNvPicPr>
            <a:picLocks noChangeAspect="1"/>
          </p:cNvPicPr>
          <p:nvPr/>
        </p:nvPicPr>
        <p:blipFill>
          <a:blip r:embed="rId2"/>
          <a:stretch>
            <a:fillRect/>
          </a:stretch>
        </p:blipFill>
        <p:spPr>
          <a:xfrm>
            <a:off x="1838453" y="1151696"/>
            <a:ext cx="5619622" cy="1886129"/>
          </a:xfrm>
          <a:prstGeom prst="rect">
            <a:avLst/>
          </a:prstGeom>
        </p:spPr>
      </p:pic>
    </p:spTree>
    <p:extLst>
      <p:ext uri="{BB962C8B-B14F-4D97-AF65-F5344CB8AC3E}">
        <p14:creationId xmlns:p14="http://schemas.microsoft.com/office/powerpoint/2010/main" val="15902199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3EA979-D5C3-42C2-839C-5CC8035F8723}"/>
              </a:ext>
            </a:extLst>
          </p:cNvPr>
          <p:cNvSpPr>
            <a:spLocks noGrp="1"/>
          </p:cNvSpPr>
          <p:nvPr>
            <p:ph type="body" sz="quarter" idx="16"/>
          </p:nvPr>
        </p:nvSpPr>
        <p:spPr>
          <a:xfrm>
            <a:off x="1838453" y="415189"/>
            <a:ext cx="3106748" cy="424732"/>
          </a:xfrm>
        </p:spPr>
        <p:txBody>
          <a:bodyPr/>
          <a:lstStyle/>
          <a:p>
            <a:r>
              <a:rPr lang="en-US" dirty="0"/>
              <a:t>recommendation</a:t>
            </a:r>
          </a:p>
        </p:txBody>
      </p:sp>
      <p:sp>
        <p:nvSpPr>
          <p:cNvPr id="4" name="Text Placeholder 1">
            <a:extLst>
              <a:ext uri="{FF2B5EF4-FFF2-40B4-BE49-F238E27FC236}">
                <a16:creationId xmlns:a16="http://schemas.microsoft.com/office/drawing/2014/main" id="{BE6B17AC-2127-442B-B9B7-CA5B31750114}"/>
              </a:ext>
            </a:extLst>
          </p:cNvPr>
          <p:cNvSpPr>
            <a:spLocks noGrp="1"/>
          </p:cNvSpPr>
          <p:nvPr>
            <p:ph type="body" sz="quarter" idx="15"/>
          </p:nvPr>
        </p:nvSpPr>
        <p:spPr>
          <a:xfrm>
            <a:off x="1217042" y="1258602"/>
            <a:ext cx="21943565" cy="919388"/>
          </a:xfrm>
        </p:spPr>
        <p:txBody>
          <a:bodyPr/>
          <a:lstStyle/>
          <a:p>
            <a:r>
              <a:rPr lang="en-US" dirty="0">
                <a:latin typeface="+mn-lt"/>
              </a:rPr>
              <a:t>Video: jerry’s announcement </a:t>
            </a:r>
          </a:p>
        </p:txBody>
      </p:sp>
      <p:sp>
        <p:nvSpPr>
          <p:cNvPr id="5" name="TextBox 4">
            <a:extLst>
              <a:ext uri="{FF2B5EF4-FFF2-40B4-BE49-F238E27FC236}">
                <a16:creationId xmlns:a16="http://schemas.microsoft.com/office/drawing/2014/main" id="{95A76F7F-D111-4CC4-8BC1-2988502551AB}"/>
              </a:ext>
            </a:extLst>
          </p:cNvPr>
          <p:cNvSpPr txBox="1"/>
          <p:nvPr/>
        </p:nvSpPr>
        <p:spPr>
          <a:xfrm>
            <a:off x="1316929" y="9393958"/>
            <a:ext cx="3656847" cy="1815882"/>
          </a:xfrm>
          <a:prstGeom prst="rect">
            <a:avLst/>
          </a:prstGeom>
          <a:noFill/>
        </p:spPr>
        <p:txBody>
          <a:bodyPr wrap="square" rtlCol="0">
            <a:spAutoFit/>
          </a:bodyPr>
          <a:lstStyle/>
          <a:p>
            <a:r>
              <a:rPr lang="en-GB" sz="2800" dirty="0"/>
              <a:t>Wide shot of family gathering. </a:t>
            </a:r>
          </a:p>
          <a:p>
            <a:endParaRPr lang="en-GB" sz="2800" dirty="0"/>
          </a:p>
          <a:p>
            <a:endParaRPr lang="en-GB" sz="2800" dirty="0"/>
          </a:p>
        </p:txBody>
      </p:sp>
      <p:sp>
        <p:nvSpPr>
          <p:cNvPr id="6" name="TextBox 5">
            <a:extLst>
              <a:ext uri="{FF2B5EF4-FFF2-40B4-BE49-F238E27FC236}">
                <a16:creationId xmlns:a16="http://schemas.microsoft.com/office/drawing/2014/main" id="{C9E72DAF-6613-43D4-B7F5-B65A8D2E9C6F}"/>
              </a:ext>
            </a:extLst>
          </p:cNvPr>
          <p:cNvSpPr txBox="1"/>
          <p:nvPr/>
        </p:nvSpPr>
        <p:spPr>
          <a:xfrm>
            <a:off x="1316929" y="8619823"/>
            <a:ext cx="3718111" cy="584775"/>
          </a:xfrm>
          <a:prstGeom prst="rect">
            <a:avLst/>
          </a:prstGeom>
          <a:noFill/>
        </p:spPr>
        <p:txBody>
          <a:bodyPr wrap="square" rtlCol="0">
            <a:spAutoFit/>
          </a:bodyPr>
          <a:lstStyle/>
          <a:p>
            <a:r>
              <a:rPr lang="en-US" sz="3200" b="1" kern="3000" spc="60" dirty="0"/>
              <a:t>Scene 1</a:t>
            </a:r>
          </a:p>
        </p:txBody>
      </p:sp>
      <p:sp>
        <p:nvSpPr>
          <p:cNvPr id="7" name="TextBox 6">
            <a:extLst>
              <a:ext uri="{FF2B5EF4-FFF2-40B4-BE49-F238E27FC236}">
                <a16:creationId xmlns:a16="http://schemas.microsoft.com/office/drawing/2014/main" id="{BB5B7478-E088-4FA4-89DD-3F0EA773676A}"/>
              </a:ext>
            </a:extLst>
          </p:cNvPr>
          <p:cNvSpPr txBox="1"/>
          <p:nvPr/>
        </p:nvSpPr>
        <p:spPr>
          <a:xfrm>
            <a:off x="5764939" y="9382545"/>
            <a:ext cx="3630322" cy="3539430"/>
          </a:xfrm>
          <a:prstGeom prst="rect">
            <a:avLst/>
          </a:prstGeom>
          <a:noFill/>
        </p:spPr>
        <p:txBody>
          <a:bodyPr wrap="square" rtlCol="0">
            <a:spAutoFit/>
          </a:bodyPr>
          <a:lstStyle/>
          <a:p>
            <a:r>
              <a:rPr lang="en-GB" sz="2800" dirty="0"/>
              <a:t>Jerry and his girlfriend get up in front of the family.  The hold hands and look excited,  Everyone is expecting a big announcement. </a:t>
            </a:r>
          </a:p>
        </p:txBody>
      </p:sp>
      <p:sp>
        <p:nvSpPr>
          <p:cNvPr id="8" name="TextBox 7">
            <a:extLst>
              <a:ext uri="{FF2B5EF4-FFF2-40B4-BE49-F238E27FC236}">
                <a16:creationId xmlns:a16="http://schemas.microsoft.com/office/drawing/2014/main" id="{26A0922E-9E74-41FE-A810-8A7F968BC336}"/>
              </a:ext>
            </a:extLst>
          </p:cNvPr>
          <p:cNvSpPr txBox="1"/>
          <p:nvPr/>
        </p:nvSpPr>
        <p:spPr>
          <a:xfrm>
            <a:off x="5764937" y="8619823"/>
            <a:ext cx="3718111" cy="584775"/>
          </a:xfrm>
          <a:prstGeom prst="rect">
            <a:avLst/>
          </a:prstGeom>
          <a:noFill/>
        </p:spPr>
        <p:txBody>
          <a:bodyPr wrap="square" rtlCol="0">
            <a:spAutoFit/>
          </a:bodyPr>
          <a:lstStyle/>
          <a:p>
            <a:r>
              <a:rPr lang="en-US" sz="3200" b="1" dirty="0"/>
              <a:t>Scene 2</a:t>
            </a:r>
            <a:endParaRPr lang="en-US" sz="3200" b="1" kern="3000" spc="60" dirty="0"/>
          </a:p>
        </p:txBody>
      </p:sp>
      <p:sp>
        <p:nvSpPr>
          <p:cNvPr id="9" name="TextBox 8">
            <a:extLst>
              <a:ext uri="{FF2B5EF4-FFF2-40B4-BE49-F238E27FC236}">
                <a16:creationId xmlns:a16="http://schemas.microsoft.com/office/drawing/2014/main" id="{3DB63829-286B-4605-9E9D-351829AD9A72}"/>
              </a:ext>
            </a:extLst>
          </p:cNvPr>
          <p:cNvSpPr txBox="1"/>
          <p:nvPr/>
        </p:nvSpPr>
        <p:spPr>
          <a:xfrm>
            <a:off x="10154862" y="9365334"/>
            <a:ext cx="3661732" cy="3970318"/>
          </a:xfrm>
          <a:prstGeom prst="rect">
            <a:avLst/>
          </a:prstGeom>
          <a:noFill/>
        </p:spPr>
        <p:txBody>
          <a:bodyPr wrap="square" rtlCol="0">
            <a:spAutoFit/>
          </a:bodyPr>
          <a:lstStyle/>
          <a:p>
            <a:r>
              <a:rPr lang="en-GB" sz="2800" dirty="0"/>
              <a:t>Close up shot of couple.  </a:t>
            </a:r>
          </a:p>
          <a:p>
            <a:endParaRPr lang="en-GB" sz="2800" dirty="0"/>
          </a:p>
          <a:p>
            <a:r>
              <a:rPr lang="en-GB" sz="2800" dirty="0"/>
              <a:t>Jerry says, “We are so excited to announce that we [pause] used our Crimson rewards to buy a drill!” </a:t>
            </a:r>
          </a:p>
        </p:txBody>
      </p:sp>
      <p:sp>
        <p:nvSpPr>
          <p:cNvPr id="10" name="TextBox 9">
            <a:extLst>
              <a:ext uri="{FF2B5EF4-FFF2-40B4-BE49-F238E27FC236}">
                <a16:creationId xmlns:a16="http://schemas.microsoft.com/office/drawing/2014/main" id="{40FEDF7A-2A01-43B9-BC61-B13E3EED5C09}"/>
              </a:ext>
            </a:extLst>
          </p:cNvPr>
          <p:cNvSpPr txBox="1"/>
          <p:nvPr/>
        </p:nvSpPr>
        <p:spPr>
          <a:xfrm>
            <a:off x="10173150" y="8619824"/>
            <a:ext cx="3718111" cy="584775"/>
          </a:xfrm>
          <a:prstGeom prst="rect">
            <a:avLst/>
          </a:prstGeom>
          <a:noFill/>
        </p:spPr>
        <p:txBody>
          <a:bodyPr wrap="square" rtlCol="0">
            <a:spAutoFit/>
          </a:bodyPr>
          <a:lstStyle/>
          <a:p>
            <a:r>
              <a:rPr lang="en-US" sz="3200" b="1" dirty="0"/>
              <a:t>Scene 3</a:t>
            </a:r>
            <a:endParaRPr lang="en-US" sz="3200" b="1" kern="3000" spc="60" dirty="0"/>
          </a:p>
        </p:txBody>
      </p:sp>
      <p:sp>
        <p:nvSpPr>
          <p:cNvPr id="11" name="TextBox 10">
            <a:extLst>
              <a:ext uri="{FF2B5EF4-FFF2-40B4-BE49-F238E27FC236}">
                <a16:creationId xmlns:a16="http://schemas.microsoft.com/office/drawing/2014/main" id="{A4407A58-5D39-4F46-BE37-8C7A3591C26B}"/>
              </a:ext>
            </a:extLst>
          </p:cNvPr>
          <p:cNvSpPr txBox="1"/>
          <p:nvPr/>
        </p:nvSpPr>
        <p:spPr>
          <a:xfrm>
            <a:off x="14686889" y="9365334"/>
            <a:ext cx="3661732" cy="954107"/>
          </a:xfrm>
          <a:prstGeom prst="rect">
            <a:avLst/>
          </a:prstGeom>
          <a:noFill/>
        </p:spPr>
        <p:txBody>
          <a:bodyPr wrap="square" rtlCol="0">
            <a:spAutoFit/>
          </a:bodyPr>
          <a:lstStyle/>
          <a:p>
            <a:r>
              <a:rPr lang="en-GB" sz="2800" dirty="0"/>
              <a:t>Family starts clapping. </a:t>
            </a:r>
          </a:p>
        </p:txBody>
      </p:sp>
      <p:sp>
        <p:nvSpPr>
          <p:cNvPr id="12" name="TextBox 11">
            <a:extLst>
              <a:ext uri="{FF2B5EF4-FFF2-40B4-BE49-F238E27FC236}">
                <a16:creationId xmlns:a16="http://schemas.microsoft.com/office/drawing/2014/main" id="{9F16E438-C5FD-4A6E-B775-5F28F13F5048}"/>
              </a:ext>
            </a:extLst>
          </p:cNvPr>
          <p:cNvSpPr txBox="1"/>
          <p:nvPr/>
        </p:nvSpPr>
        <p:spPr>
          <a:xfrm>
            <a:off x="14686891" y="8619823"/>
            <a:ext cx="3718111" cy="584775"/>
          </a:xfrm>
          <a:prstGeom prst="rect">
            <a:avLst/>
          </a:prstGeom>
          <a:noFill/>
        </p:spPr>
        <p:txBody>
          <a:bodyPr wrap="square" rtlCol="0">
            <a:spAutoFit/>
          </a:bodyPr>
          <a:lstStyle/>
          <a:p>
            <a:r>
              <a:rPr lang="en-US" sz="3200" b="1" dirty="0"/>
              <a:t>Scene 4</a:t>
            </a:r>
            <a:endParaRPr lang="en-US" sz="3200" b="1" kern="3000" spc="60" dirty="0"/>
          </a:p>
        </p:txBody>
      </p:sp>
      <p:sp>
        <p:nvSpPr>
          <p:cNvPr id="13" name="TextBox 12">
            <a:extLst>
              <a:ext uri="{FF2B5EF4-FFF2-40B4-BE49-F238E27FC236}">
                <a16:creationId xmlns:a16="http://schemas.microsoft.com/office/drawing/2014/main" id="{3A1B4C50-4B19-4762-AA39-42A679FF527A}"/>
              </a:ext>
            </a:extLst>
          </p:cNvPr>
          <p:cNvSpPr txBox="1"/>
          <p:nvPr/>
        </p:nvSpPr>
        <p:spPr>
          <a:xfrm>
            <a:off x="19298590" y="5519219"/>
            <a:ext cx="3661732" cy="1384995"/>
          </a:xfrm>
          <a:prstGeom prst="rect">
            <a:avLst/>
          </a:prstGeom>
          <a:noFill/>
        </p:spPr>
        <p:txBody>
          <a:bodyPr wrap="square" rtlCol="0">
            <a:spAutoFit/>
          </a:bodyPr>
          <a:lstStyle/>
          <a:p>
            <a:r>
              <a:rPr lang="en-GB" sz="2800" b="1" i="1" dirty="0"/>
              <a:t>CRIMSON REWARD YOURSELF</a:t>
            </a:r>
          </a:p>
          <a:p>
            <a:endParaRPr lang="en-GB" sz="2800" i="1" dirty="0"/>
          </a:p>
        </p:txBody>
      </p:sp>
      <p:sp>
        <p:nvSpPr>
          <p:cNvPr id="14" name="TextBox 13">
            <a:extLst>
              <a:ext uri="{FF2B5EF4-FFF2-40B4-BE49-F238E27FC236}">
                <a16:creationId xmlns:a16="http://schemas.microsoft.com/office/drawing/2014/main" id="{FF222693-4BBA-4593-94F5-48129D2A11D5}"/>
              </a:ext>
            </a:extLst>
          </p:cNvPr>
          <p:cNvSpPr txBox="1"/>
          <p:nvPr/>
        </p:nvSpPr>
        <p:spPr>
          <a:xfrm>
            <a:off x="19324445" y="8619823"/>
            <a:ext cx="3718111" cy="584775"/>
          </a:xfrm>
          <a:prstGeom prst="rect">
            <a:avLst/>
          </a:prstGeom>
          <a:noFill/>
        </p:spPr>
        <p:txBody>
          <a:bodyPr wrap="square" rtlCol="0">
            <a:spAutoFit/>
          </a:bodyPr>
          <a:lstStyle/>
          <a:p>
            <a:r>
              <a:rPr lang="en-US" sz="3200" b="1" dirty="0"/>
              <a:t>Scene 5</a:t>
            </a:r>
            <a:endParaRPr lang="en-US" sz="3200" b="1" kern="3000" spc="60" dirty="0"/>
          </a:p>
        </p:txBody>
      </p:sp>
      <p:cxnSp>
        <p:nvCxnSpPr>
          <p:cNvPr id="15" name="Straight Connector 14">
            <a:extLst>
              <a:ext uri="{FF2B5EF4-FFF2-40B4-BE49-F238E27FC236}">
                <a16:creationId xmlns:a16="http://schemas.microsoft.com/office/drawing/2014/main" id="{9AF71586-6BB8-46DC-AB6E-7A769132A834}"/>
              </a:ext>
            </a:extLst>
          </p:cNvPr>
          <p:cNvCxnSpPr/>
          <p:nvPr/>
        </p:nvCxnSpPr>
        <p:spPr>
          <a:xfrm>
            <a:off x="1390330" y="9270084"/>
            <a:ext cx="3626366"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82635A-8BE0-4819-8926-BB46291BB315}"/>
              </a:ext>
            </a:extLst>
          </p:cNvPr>
          <p:cNvCxnSpPr/>
          <p:nvPr/>
        </p:nvCxnSpPr>
        <p:spPr>
          <a:xfrm>
            <a:off x="5822267" y="9270084"/>
            <a:ext cx="3626366"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AF00E4D-5C83-46DB-9975-4DF63FE51CF9}"/>
              </a:ext>
            </a:extLst>
          </p:cNvPr>
          <p:cNvCxnSpPr/>
          <p:nvPr/>
        </p:nvCxnSpPr>
        <p:spPr>
          <a:xfrm>
            <a:off x="10242292" y="9270084"/>
            <a:ext cx="3626366"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0419C9A-C584-4360-B8D6-AF6A40219F7C}"/>
              </a:ext>
            </a:extLst>
          </p:cNvPr>
          <p:cNvCxnSpPr/>
          <p:nvPr/>
        </p:nvCxnSpPr>
        <p:spPr>
          <a:xfrm>
            <a:off x="14788529" y="9270084"/>
            <a:ext cx="3626366"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7AADE7-E562-4837-A3BE-35AE1E1CB49D}"/>
              </a:ext>
            </a:extLst>
          </p:cNvPr>
          <p:cNvCxnSpPr/>
          <p:nvPr/>
        </p:nvCxnSpPr>
        <p:spPr>
          <a:xfrm>
            <a:off x="19440390" y="9270084"/>
            <a:ext cx="3626366"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F772CBE4-3320-4493-BFFC-A9EF3DD0F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435" y="3925717"/>
            <a:ext cx="4219575" cy="4572000"/>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F3CACD71-3C89-4258-A54B-EEC8C9437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3474" y="3925717"/>
            <a:ext cx="4219575" cy="4572000"/>
          </a:xfrm>
          <a:prstGeom prst="rect">
            <a:avLst/>
          </a:prstGeom>
          <a:ln>
            <a:noFill/>
          </a:ln>
          <a:effectLst>
            <a:outerShdw blurRad="292100" dist="139700" dir="2700000" algn="tl" rotWithShape="0">
              <a:srgbClr val="333333">
                <a:alpha val="65000"/>
              </a:srgbClr>
            </a:outerShdw>
          </a:effectLst>
        </p:spPr>
      </p:pic>
      <p:pic>
        <p:nvPicPr>
          <p:cNvPr id="25" name="Picture 24" descr="A picture containing text&#10;&#10;Description generated with very high confidence">
            <a:extLst>
              <a:ext uri="{FF2B5EF4-FFF2-40B4-BE49-F238E27FC236}">
                <a16:creationId xmlns:a16="http://schemas.microsoft.com/office/drawing/2014/main" id="{8ECF1275-5201-481D-A4B7-AEBE315540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8512" y="3925717"/>
            <a:ext cx="4219575" cy="4572000"/>
          </a:xfrm>
          <a:prstGeom prst="rect">
            <a:avLst/>
          </a:prstGeom>
          <a:ln>
            <a:noFill/>
          </a:ln>
          <a:effectLst>
            <a:outerShdw blurRad="292100" dist="139700" dir="2700000" algn="tl" rotWithShape="0">
              <a:srgbClr val="333333">
                <a:alpha val="65000"/>
              </a:srgbClr>
            </a:outerShdw>
          </a:effectLst>
        </p:spPr>
      </p:pic>
      <p:pic>
        <p:nvPicPr>
          <p:cNvPr id="27" name="Picture 26" descr="A close up of a logo&#10;&#10;Description generated with high confidence">
            <a:extLst>
              <a:ext uri="{FF2B5EF4-FFF2-40B4-BE49-F238E27FC236}">
                <a16:creationId xmlns:a16="http://schemas.microsoft.com/office/drawing/2014/main" id="{8AB487D6-4EED-413D-AB3E-E114C0AEED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93551" y="3925717"/>
            <a:ext cx="4219575"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57660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BF2A5A-9783-46C3-ACA5-E022953E7111}"/>
              </a:ext>
            </a:extLst>
          </p:cNvPr>
          <p:cNvSpPr>
            <a:spLocks noGrp="1"/>
          </p:cNvSpPr>
          <p:nvPr>
            <p:ph type="body" sz="quarter" idx="15"/>
          </p:nvPr>
        </p:nvSpPr>
        <p:spPr>
          <a:xfrm>
            <a:off x="1217042" y="1258602"/>
            <a:ext cx="21943565" cy="919388"/>
          </a:xfrm>
        </p:spPr>
        <p:txBody>
          <a:bodyPr/>
          <a:lstStyle/>
          <a:p>
            <a:r>
              <a:rPr lang="en-US" dirty="0">
                <a:latin typeface="+mn-lt"/>
              </a:rPr>
              <a:t>Video: JERRY DOES LAUNDRY</a:t>
            </a:r>
          </a:p>
        </p:txBody>
      </p:sp>
      <p:sp>
        <p:nvSpPr>
          <p:cNvPr id="3" name="Text Placeholder 2">
            <a:extLst>
              <a:ext uri="{FF2B5EF4-FFF2-40B4-BE49-F238E27FC236}">
                <a16:creationId xmlns:a16="http://schemas.microsoft.com/office/drawing/2014/main" id="{767C2284-46AE-480A-BB4C-5B03C2C2A87A}"/>
              </a:ext>
            </a:extLst>
          </p:cNvPr>
          <p:cNvSpPr>
            <a:spLocks noGrp="1"/>
          </p:cNvSpPr>
          <p:nvPr>
            <p:ph type="body" sz="quarter" idx="16"/>
          </p:nvPr>
        </p:nvSpPr>
        <p:spPr>
          <a:xfrm>
            <a:off x="1838453" y="420623"/>
            <a:ext cx="3577582" cy="424732"/>
          </a:xfrm>
        </p:spPr>
        <p:txBody>
          <a:bodyPr/>
          <a:lstStyle/>
          <a:p>
            <a:r>
              <a:rPr lang="en-US" dirty="0">
                <a:latin typeface="+mn-lt"/>
              </a:rPr>
              <a:t>RECOMMENDATION</a:t>
            </a:r>
          </a:p>
        </p:txBody>
      </p:sp>
      <p:grpSp>
        <p:nvGrpSpPr>
          <p:cNvPr id="5" name="Group 4">
            <a:extLst>
              <a:ext uri="{FF2B5EF4-FFF2-40B4-BE49-F238E27FC236}">
                <a16:creationId xmlns:a16="http://schemas.microsoft.com/office/drawing/2014/main" id="{4EF47368-6CFC-4937-AAF5-468379C59DC0}"/>
              </a:ext>
            </a:extLst>
          </p:cNvPr>
          <p:cNvGrpSpPr/>
          <p:nvPr/>
        </p:nvGrpSpPr>
        <p:grpSpPr>
          <a:xfrm>
            <a:off x="372049" y="8619823"/>
            <a:ext cx="3718111" cy="3451791"/>
            <a:chOff x="646369" y="8619823"/>
            <a:chExt cx="3718111" cy="3451791"/>
          </a:xfrm>
        </p:grpSpPr>
        <p:sp>
          <p:nvSpPr>
            <p:cNvPr id="38" name="TextBox 37">
              <a:extLst>
                <a:ext uri="{FF2B5EF4-FFF2-40B4-BE49-F238E27FC236}">
                  <a16:creationId xmlns:a16="http://schemas.microsoft.com/office/drawing/2014/main" id="{284019D9-7031-4E36-AF60-3DCFA63ED15C}"/>
                </a:ext>
              </a:extLst>
            </p:cNvPr>
            <p:cNvSpPr txBox="1"/>
            <p:nvPr/>
          </p:nvSpPr>
          <p:spPr>
            <a:xfrm>
              <a:off x="646369" y="9393958"/>
              <a:ext cx="3656847" cy="2677656"/>
            </a:xfrm>
            <a:prstGeom prst="rect">
              <a:avLst/>
            </a:prstGeom>
            <a:noFill/>
          </p:spPr>
          <p:txBody>
            <a:bodyPr wrap="square" rtlCol="0">
              <a:spAutoFit/>
            </a:bodyPr>
            <a:lstStyle/>
            <a:p>
              <a:r>
                <a:rPr lang="en-GB" sz="2800" dirty="0"/>
                <a:t>Close up shot as items from laundry aisle added to cart at Canadian Tire (with Crimson rewards lighting up)</a:t>
              </a:r>
            </a:p>
          </p:txBody>
        </p:sp>
        <p:sp>
          <p:nvSpPr>
            <p:cNvPr id="39" name="TextBox 38">
              <a:extLst>
                <a:ext uri="{FF2B5EF4-FFF2-40B4-BE49-F238E27FC236}">
                  <a16:creationId xmlns:a16="http://schemas.microsoft.com/office/drawing/2014/main" id="{1FD6D871-8D4A-43D5-B0D1-1C2214839378}"/>
                </a:ext>
              </a:extLst>
            </p:cNvPr>
            <p:cNvSpPr txBox="1"/>
            <p:nvPr/>
          </p:nvSpPr>
          <p:spPr>
            <a:xfrm>
              <a:off x="646369" y="8619823"/>
              <a:ext cx="3718111" cy="584775"/>
            </a:xfrm>
            <a:prstGeom prst="rect">
              <a:avLst/>
            </a:prstGeom>
            <a:noFill/>
          </p:spPr>
          <p:txBody>
            <a:bodyPr wrap="square" rtlCol="0">
              <a:spAutoFit/>
            </a:bodyPr>
            <a:lstStyle/>
            <a:p>
              <a:r>
                <a:rPr lang="en-US" sz="3200" b="1" kern="3000" spc="60" dirty="0"/>
                <a:t>Scene 1 </a:t>
              </a:r>
            </a:p>
          </p:txBody>
        </p:sp>
        <p:cxnSp>
          <p:nvCxnSpPr>
            <p:cNvPr id="48" name="Straight Connector 47">
              <a:extLst>
                <a:ext uri="{FF2B5EF4-FFF2-40B4-BE49-F238E27FC236}">
                  <a16:creationId xmlns:a16="http://schemas.microsoft.com/office/drawing/2014/main" id="{1E0D78E0-86FF-4A7C-81DB-C35EA83F0152}"/>
                </a:ext>
              </a:extLst>
            </p:cNvPr>
            <p:cNvCxnSpPr/>
            <p:nvPr/>
          </p:nvCxnSpPr>
          <p:spPr>
            <a:xfrm>
              <a:off x="719770" y="9270084"/>
              <a:ext cx="3626366" cy="0"/>
            </a:xfrm>
            <a:prstGeom prst="line">
              <a:avLst/>
            </a:prstGeom>
            <a:ln w="76200"/>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BEB52801-727F-4D24-8E38-8C339EDC85C0}"/>
              </a:ext>
            </a:extLst>
          </p:cNvPr>
          <p:cNvGrpSpPr/>
          <p:nvPr/>
        </p:nvGrpSpPr>
        <p:grpSpPr>
          <a:xfrm>
            <a:off x="4310547" y="8619823"/>
            <a:ext cx="3718111" cy="4302152"/>
            <a:chOff x="4606697" y="8619823"/>
            <a:chExt cx="3718111" cy="4302152"/>
          </a:xfrm>
        </p:grpSpPr>
        <p:sp>
          <p:nvSpPr>
            <p:cNvPr id="40" name="TextBox 39">
              <a:extLst>
                <a:ext uri="{FF2B5EF4-FFF2-40B4-BE49-F238E27FC236}">
                  <a16:creationId xmlns:a16="http://schemas.microsoft.com/office/drawing/2014/main" id="{B02906EF-A93A-465C-847E-41C2AB42329D}"/>
                </a:ext>
              </a:extLst>
            </p:cNvPr>
            <p:cNvSpPr txBox="1"/>
            <p:nvPr/>
          </p:nvSpPr>
          <p:spPr>
            <a:xfrm>
              <a:off x="4606699" y="9382545"/>
              <a:ext cx="3630322" cy="3539430"/>
            </a:xfrm>
            <a:prstGeom prst="rect">
              <a:avLst/>
            </a:prstGeom>
            <a:noFill/>
          </p:spPr>
          <p:txBody>
            <a:bodyPr wrap="square" rtlCol="0">
              <a:spAutoFit/>
            </a:bodyPr>
            <a:lstStyle/>
            <a:p>
              <a:r>
                <a:rPr lang="en-GB" sz="2800" dirty="0"/>
                <a:t>Jerry is checking out. Pays with Crimson Affinity Card.  Learns he has made $20 in Crimson rewards through a promotion. </a:t>
              </a:r>
            </a:p>
            <a:p>
              <a:endParaRPr lang="en-GB" sz="2800" dirty="0"/>
            </a:p>
            <a:p>
              <a:r>
                <a:rPr lang="en-GB" sz="2800" dirty="0"/>
                <a:t>Jerry has an idea. </a:t>
              </a:r>
            </a:p>
          </p:txBody>
        </p:sp>
        <p:sp>
          <p:nvSpPr>
            <p:cNvPr id="41" name="TextBox 40">
              <a:extLst>
                <a:ext uri="{FF2B5EF4-FFF2-40B4-BE49-F238E27FC236}">
                  <a16:creationId xmlns:a16="http://schemas.microsoft.com/office/drawing/2014/main" id="{320D3B14-4621-4D32-BC4D-DEAFF95D28C1}"/>
                </a:ext>
              </a:extLst>
            </p:cNvPr>
            <p:cNvSpPr txBox="1"/>
            <p:nvPr/>
          </p:nvSpPr>
          <p:spPr>
            <a:xfrm>
              <a:off x="4606697" y="8619823"/>
              <a:ext cx="3718111" cy="584775"/>
            </a:xfrm>
            <a:prstGeom prst="rect">
              <a:avLst/>
            </a:prstGeom>
            <a:noFill/>
          </p:spPr>
          <p:txBody>
            <a:bodyPr wrap="square" rtlCol="0">
              <a:spAutoFit/>
            </a:bodyPr>
            <a:lstStyle/>
            <a:p>
              <a:r>
                <a:rPr lang="en-US" sz="3200" b="1" dirty="0"/>
                <a:t>Scene 2</a:t>
              </a:r>
              <a:endParaRPr lang="en-US" sz="3200" b="1" kern="3000" spc="60" dirty="0"/>
            </a:p>
          </p:txBody>
        </p:sp>
        <p:cxnSp>
          <p:nvCxnSpPr>
            <p:cNvPr id="49" name="Straight Connector 48">
              <a:extLst>
                <a:ext uri="{FF2B5EF4-FFF2-40B4-BE49-F238E27FC236}">
                  <a16:creationId xmlns:a16="http://schemas.microsoft.com/office/drawing/2014/main" id="{58BE7844-DF62-43D2-A849-14D5FE24EC28}"/>
                </a:ext>
              </a:extLst>
            </p:cNvPr>
            <p:cNvCxnSpPr/>
            <p:nvPr/>
          </p:nvCxnSpPr>
          <p:spPr>
            <a:xfrm>
              <a:off x="4664027" y="9270084"/>
              <a:ext cx="3626366"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02B64172-3E59-4ACC-99FF-623D34F5BCDF}"/>
              </a:ext>
            </a:extLst>
          </p:cNvPr>
          <p:cNvGrpSpPr/>
          <p:nvPr/>
        </p:nvGrpSpPr>
        <p:grpSpPr>
          <a:xfrm>
            <a:off x="8249045" y="8619824"/>
            <a:ext cx="3736399" cy="2499708"/>
            <a:chOff x="8478462" y="8619824"/>
            <a:chExt cx="3736399" cy="2499708"/>
          </a:xfrm>
        </p:grpSpPr>
        <p:sp>
          <p:nvSpPr>
            <p:cNvPr id="42" name="TextBox 41">
              <a:extLst>
                <a:ext uri="{FF2B5EF4-FFF2-40B4-BE49-F238E27FC236}">
                  <a16:creationId xmlns:a16="http://schemas.microsoft.com/office/drawing/2014/main" id="{3E0E665E-48D1-4D1C-AC6E-CC9C7519D33D}"/>
                </a:ext>
              </a:extLst>
            </p:cNvPr>
            <p:cNvSpPr txBox="1"/>
            <p:nvPr/>
          </p:nvSpPr>
          <p:spPr>
            <a:xfrm>
              <a:off x="8478462" y="9365334"/>
              <a:ext cx="3661732" cy="1754198"/>
            </a:xfrm>
            <a:prstGeom prst="rect">
              <a:avLst/>
            </a:prstGeom>
            <a:noFill/>
          </p:spPr>
          <p:txBody>
            <a:bodyPr wrap="square" rtlCol="0">
              <a:spAutoFit/>
            </a:bodyPr>
            <a:lstStyle/>
            <a:p>
              <a:r>
                <a:rPr lang="en-GB" sz="2800" dirty="0"/>
                <a:t>Long shot of Canadian Tire gas bar. </a:t>
              </a:r>
            </a:p>
            <a:p>
              <a:endParaRPr lang="en-GB" sz="2399" dirty="0"/>
            </a:p>
          </p:txBody>
        </p:sp>
        <p:sp>
          <p:nvSpPr>
            <p:cNvPr id="43" name="TextBox 42">
              <a:extLst>
                <a:ext uri="{FF2B5EF4-FFF2-40B4-BE49-F238E27FC236}">
                  <a16:creationId xmlns:a16="http://schemas.microsoft.com/office/drawing/2014/main" id="{209EE041-CA33-401B-A332-13F0D6811B4B}"/>
                </a:ext>
              </a:extLst>
            </p:cNvPr>
            <p:cNvSpPr txBox="1"/>
            <p:nvPr/>
          </p:nvSpPr>
          <p:spPr>
            <a:xfrm>
              <a:off x="8496750" y="8619824"/>
              <a:ext cx="3718111" cy="584775"/>
            </a:xfrm>
            <a:prstGeom prst="rect">
              <a:avLst/>
            </a:prstGeom>
            <a:noFill/>
          </p:spPr>
          <p:txBody>
            <a:bodyPr wrap="square" rtlCol="0">
              <a:spAutoFit/>
            </a:bodyPr>
            <a:lstStyle/>
            <a:p>
              <a:r>
                <a:rPr lang="en-US" sz="3200" b="1" dirty="0"/>
                <a:t>Scene 3  </a:t>
              </a:r>
              <a:endParaRPr lang="en-US" sz="3200" b="1" kern="3000" spc="60" dirty="0"/>
            </a:p>
          </p:txBody>
        </p:sp>
        <p:cxnSp>
          <p:nvCxnSpPr>
            <p:cNvPr id="50" name="Straight Connector 49">
              <a:extLst>
                <a:ext uri="{FF2B5EF4-FFF2-40B4-BE49-F238E27FC236}">
                  <a16:creationId xmlns:a16="http://schemas.microsoft.com/office/drawing/2014/main" id="{55876C0B-1818-4465-BE07-736934AD4045}"/>
                </a:ext>
              </a:extLst>
            </p:cNvPr>
            <p:cNvCxnSpPr/>
            <p:nvPr/>
          </p:nvCxnSpPr>
          <p:spPr>
            <a:xfrm>
              <a:off x="8565892" y="9270084"/>
              <a:ext cx="3626366"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756DE854-00D4-4F29-8C92-0E01B5AFC783}"/>
              </a:ext>
            </a:extLst>
          </p:cNvPr>
          <p:cNvGrpSpPr/>
          <p:nvPr/>
        </p:nvGrpSpPr>
        <p:grpSpPr>
          <a:xfrm>
            <a:off x="12205831" y="8619823"/>
            <a:ext cx="3718113" cy="3423167"/>
            <a:chOff x="12431369" y="8619823"/>
            <a:chExt cx="3718113" cy="3423167"/>
          </a:xfrm>
        </p:grpSpPr>
        <p:sp>
          <p:nvSpPr>
            <p:cNvPr id="44" name="TextBox 43">
              <a:extLst>
                <a:ext uri="{FF2B5EF4-FFF2-40B4-BE49-F238E27FC236}">
                  <a16:creationId xmlns:a16="http://schemas.microsoft.com/office/drawing/2014/main" id="{63715E2E-8411-4E81-ABE2-8161648B26DA}"/>
                </a:ext>
              </a:extLst>
            </p:cNvPr>
            <p:cNvSpPr txBox="1"/>
            <p:nvPr/>
          </p:nvSpPr>
          <p:spPr>
            <a:xfrm>
              <a:off x="12431369" y="9365334"/>
              <a:ext cx="3661732" cy="2677656"/>
            </a:xfrm>
            <a:prstGeom prst="rect">
              <a:avLst/>
            </a:prstGeom>
            <a:noFill/>
          </p:spPr>
          <p:txBody>
            <a:bodyPr wrap="square" rtlCol="0">
              <a:spAutoFit/>
            </a:bodyPr>
            <a:lstStyle/>
            <a:p>
              <a:r>
                <a:rPr lang="en-GB" sz="2800" dirty="0"/>
                <a:t>Close-up of Jerry checking out.  Pays his gas using Crimson rewards he earned moments ago at Canadian Tire.  </a:t>
              </a:r>
            </a:p>
          </p:txBody>
        </p:sp>
        <p:sp>
          <p:nvSpPr>
            <p:cNvPr id="45" name="TextBox 44">
              <a:extLst>
                <a:ext uri="{FF2B5EF4-FFF2-40B4-BE49-F238E27FC236}">
                  <a16:creationId xmlns:a16="http://schemas.microsoft.com/office/drawing/2014/main" id="{3BE3AB05-599C-4FF9-AD67-58A83C9B8E32}"/>
                </a:ext>
              </a:extLst>
            </p:cNvPr>
            <p:cNvSpPr txBox="1"/>
            <p:nvPr/>
          </p:nvSpPr>
          <p:spPr>
            <a:xfrm>
              <a:off x="12431371" y="8619823"/>
              <a:ext cx="3718111" cy="584775"/>
            </a:xfrm>
            <a:prstGeom prst="rect">
              <a:avLst/>
            </a:prstGeom>
            <a:noFill/>
          </p:spPr>
          <p:txBody>
            <a:bodyPr wrap="square" rtlCol="0">
              <a:spAutoFit/>
            </a:bodyPr>
            <a:lstStyle/>
            <a:p>
              <a:r>
                <a:rPr lang="en-US" sz="3200" b="1" kern="3000" spc="60" dirty="0"/>
                <a:t>Scene 4 </a:t>
              </a:r>
            </a:p>
          </p:txBody>
        </p:sp>
        <p:cxnSp>
          <p:nvCxnSpPr>
            <p:cNvPr id="51" name="Straight Connector 50">
              <a:extLst>
                <a:ext uri="{FF2B5EF4-FFF2-40B4-BE49-F238E27FC236}">
                  <a16:creationId xmlns:a16="http://schemas.microsoft.com/office/drawing/2014/main" id="{BBB48985-ED32-4FDB-A2B3-90C1236FA1D0}"/>
                </a:ext>
              </a:extLst>
            </p:cNvPr>
            <p:cNvCxnSpPr/>
            <p:nvPr/>
          </p:nvCxnSpPr>
          <p:spPr>
            <a:xfrm>
              <a:off x="12477243" y="9270084"/>
              <a:ext cx="3626366"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B78D8543-22F4-41A1-818F-0A15275ECA7B}"/>
              </a:ext>
            </a:extLst>
          </p:cNvPr>
          <p:cNvGrpSpPr/>
          <p:nvPr/>
        </p:nvGrpSpPr>
        <p:grpSpPr>
          <a:xfrm>
            <a:off x="16154224" y="8619823"/>
            <a:ext cx="3742313" cy="4715829"/>
            <a:chOff x="16367883" y="8619823"/>
            <a:chExt cx="3742313" cy="4715829"/>
          </a:xfrm>
        </p:grpSpPr>
        <p:sp>
          <p:nvSpPr>
            <p:cNvPr id="46" name="TextBox 45">
              <a:extLst>
                <a:ext uri="{FF2B5EF4-FFF2-40B4-BE49-F238E27FC236}">
                  <a16:creationId xmlns:a16="http://schemas.microsoft.com/office/drawing/2014/main" id="{5F5B26F5-6A28-4F22-8E96-349E1A9C567E}"/>
                </a:ext>
              </a:extLst>
            </p:cNvPr>
            <p:cNvSpPr txBox="1"/>
            <p:nvPr/>
          </p:nvSpPr>
          <p:spPr>
            <a:xfrm>
              <a:off x="16367883" y="9365334"/>
              <a:ext cx="3661732" cy="3970318"/>
            </a:xfrm>
            <a:prstGeom prst="rect">
              <a:avLst/>
            </a:prstGeom>
            <a:noFill/>
          </p:spPr>
          <p:txBody>
            <a:bodyPr wrap="square" rtlCol="0">
              <a:spAutoFit/>
            </a:bodyPr>
            <a:lstStyle/>
            <a:p>
              <a:r>
                <a:rPr lang="en-GB" sz="2800" dirty="0"/>
                <a:t>Jerry pulls up to Mom’s house.  Mom looks surprised. </a:t>
              </a:r>
            </a:p>
            <a:p>
              <a:endParaRPr lang="en-GB" sz="2800" dirty="0"/>
            </a:p>
            <a:p>
              <a:r>
                <a:rPr lang="en-GB" sz="2800" dirty="0"/>
                <a:t>Jerry greets her and says, “Hi Mom, just thought I’d stop by for dinner.  Can you also do my laundry?”</a:t>
              </a:r>
            </a:p>
          </p:txBody>
        </p:sp>
        <p:sp>
          <p:nvSpPr>
            <p:cNvPr id="47" name="TextBox 46">
              <a:extLst>
                <a:ext uri="{FF2B5EF4-FFF2-40B4-BE49-F238E27FC236}">
                  <a16:creationId xmlns:a16="http://schemas.microsoft.com/office/drawing/2014/main" id="{BBA6C5E9-742B-4277-8007-EB1F25D58244}"/>
                </a:ext>
              </a:extLst>
            </p:cNvPr>
            <p:cNvSpPr txBox="1"/>
            <p:nvPr/>
          </p:nvSpPr>
          <p:spPr>
            <a:xfrm>
              <a:off x="16367885" y="8619823"/>
              <a:ext cx="3718111" cy="584775"/>
            </a:xfrm>
            <a:prstGeom prst="rect">
              <a:avLst/>
            </a:prstGeom>
            <a:noFill/>
          </p:spPr>
          <p:txBody>
            <a:bodyPr wrap="square" rtlCol="0">
              <a:spAutoFit/>
            </a:bodyPr>
            <a:lstStyle/>
            <a:p>
              <a:r>
                <a:rPr lang="en-US" sz="3200" b="1" kern="3000" spc="60" dirty="0"/>
                <a:t>Scene 5 </a:t>
              </a:r>
            </a:p>
          </p:txBody>
        </p:sp>
        <p:cxnSp>
          <p:nvCxnSpPr>
            <p:cNvPr id="52" name="Straight Connector 51">
              <a:extLst>
                <a:ext uri="{FF2B5EF4-FFF2-40B4-BE49-F238E27FC236}">
                  <a16:creationId xmlns:a16="http://schemas.microsoft.com/office/drawing/2014/main" id="{31EC1958-02E1-4695-A634-306B14041930}"/>
                </a:ext>
              </a:extLst>
            </p:cNvPr>
            <p:cNvCxnSpPr/>
            <p:nvPr/>
          </p:nvCxnSpPr>
          <p:spPr>
            <a:xfrm>
              <a:off x="16483830" y="9270084"/>
              <a:ext cx="3626366"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03CF1CA-779E-4950-8834-0E48EF160277}"/>
              </a:ext>
            </a:extLst>
          </p:cNvPr>
          <p:cNvGrpSpPr/>
          <p:nvPr/>
        </p:nvGrpSpPr>
        <p:grpSpPr>
          <a:xfrm>
            <a:off x="20081409" y="6165502"/>
            <a:ext cx="3777827" cy="3104582"/>
            <a:chOff x="20081409" y="6165502"/>
            <a:chExt cx="3777827" cy="3104582"/>
          </a:xfrm>
        </p:grpSpPr>
        <p:sp>
          <p:nvSpPr>
            <p:cNvPr id="53" name="TextBox 52">
              <a:extLst>
                <a:ext uri="{FF2B5EF4-FFF2-40B4-BE49-F238E27FC236}">
                  <a16:creationId xmlns:a16="http://schemas.microsoft.com/office/drawing/2014/main" id="{E9B83B57-ED6F-46DC-B8D9-85509DF69788}"/>
                </a:ext>
              </a:extLst>
            </p:cNvPr>
            <p:cNvSpPr txBox="1"/>
            <p:nvPr/>
          </p:nvSpPr>
          <p:spPr>
            <a:xfrm>
              <a:off x="20081409" y="6165502"/>
              <a:ext cx="3661732" cy="1384995"/>
            </a:xfrm>
            <a:prstGeom prst="rect">
              <a:avLst/>
            </a:prstGeom>
            <a:noFill/>
          </p:spPr>
          <p:txBody>
            <a:bodyPr wrap="square" rtlCol="0">
              <a:spAutoFit/>
            </a:bodyPr>
            <a:lstStyle/>
            <a:p>
              <a:r>
                <a:rPr lang="en-GB" sz="2800" b="1" i="1" dirty="0"/>
                <a:t>CRIMSON REWARD YOURSELF!</a:t>
              </a:r>
            </a:p>
            <a:p>
              <a:endParaRPr lang="en-GB" sz="2800" b="1" i="1" dirty="0"/>
            </a:p>
          </p:txBody>
        </p:sp>
        <p:sp>
          <p:nvSpPr>
            <p:cNvPr id="54" name="TextBox 53">
              <a:extLst>
                <a:ext uri="{FF2B5EF4-FFF2-40B4-BE49-F238E27FC236}">
                  <a16:creationId xmlns:a16="http://schemas.microsoft.com/office/drawing/2014/main" id="{20673699-8983-41AA-8298-CA7A0C312F13}"/>
                </a:ext>
              </a:extLst>
            </p:cNvPr>
            <p:cNvSpPr txBox="1"/>
            <p:nvPr/>
          </p:nvSpPr>
          <p:spPr>
            <a:xfrm>
              <a:off x="20116925" y="8619823"/>
              <a:ext cx="3718111" cy="584775"/>
            </a:xfrm>
            <a:prstGeom prst="rect">
              <a:avLst/>
            </a:prstGeom>
            <a:noFill/>
          </p:spPr>
          <p:txBody>
            <a:bodyPr wrap="square" rtlCol="0">
              <a:spAutoFit/>
            </a:bodyPr>
            <a:lstStyle/>
            <a:p>
              <a:r>
                <a:rPr lang="en-US" sz="3200" b="1" kern="3000" spc="60" dirty="0"/>
                <a:t>Scene 6 </a:t>
              </a:r>
            </a:p>
          </p:txBody>
        </p:sp>
        <p:cxnSp>
          <p:nvCxnSpPr>
            <p:cNvPr id="55" name="Straight Connector 54">
              <a:extLst>
                <a:ext uri="{FF2B5EF4-FFF2-40B4-BE49-F238E27FC236}">
                  <a16:creationId xmlns:a16="http://schemas.microsoft.com/office/drawing/2014/main" id="{1FA22138-DD72-45BB-8357-6B8B91D5189A}"/>
                </a:ext>
              </a:extLst>
            </p:cNvPr>
            <p:cNvCxnSpPr/>
            <p:nvPr/>
          </p:nvCxnSpPr>
          <p:spPr>
            <a:xfrm>
              <a:off x="20232870" y="9270084"/>
              <a:ext cx="3626366"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grpSp>
      <p:pic>
        <p:nvPicPr>
          <p:cNvPr id="62" name="Picture 61" descr="A close up of text on a white background&#10;&#10;Description generated with high confidence">
            <a:extLst>
              <a:ext uri="{FF2B5EF4-FFF2-40B4-BE49-F238E27FC236}">
                <a16:creationId xmlns:a16="http://schemas.microsoft.com/office/drawing/2014/main" id="{9FED3B53-2B67-46C1-A9A1-C04FD6972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450" y="4714146"/>
            <a:ext cx="3375680" cy="3657600"/>
          </a:xfrm>
          <a:prstGeom prst="rect">
            <a:avLst/>
          </a:prstGeom>
          <a:ln>
            <a:noFill/>
          </a:ln>
          <a:effectLst>
            <a:outerShdw blurRad="292100" dist="139700" dir="2700000" algn="tl" rotWithShape="0">
              <a:srgbClr val="333333">
                <a:alpha val="65000"/>
              </a:srgbClr>
            </a:outerShdw>
          </a:effectLst>
        </p:spPr>
      </p:pic>
      <p:pic>
        <p:nvPicPr>
          <p:cNvPr id="64" name="Picture 63" descr="A picture containing text&#10;&#10;Description generated with high confidence">
            <a:extLst>
              <a:ext uri="{FF2B5EF4-FFF2-40B4-BE49-F238E27FC236}">
                <a16:creationId xmlns:a16="http://schemas.microsoft.com/office/drawing/2014/main" id="{05E944F3-EF79-4685-8781-FF8FD55E90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2653" y="4714146"/>
            <a:ext cx="3375640" cy="3657600"/>
          </a:xfrm>
          <a:prstGeom prst="rect">
            <a:avLst/>
          </a:prstGeom>
          <a:ln>
            <a:noFill/>
          </a:ln>
          <a:effectLst>
            <a:outerShdw blurRad="292100" dist="139700" dir="2700000" algn="tl" rotWithShape="0">
              <a:srgbClr val="333333">
                <a:alpha val="65000"/>
              </a:srgbClr>
            </a:outerShdw>
          </a:effectLst>
        </p:spPr>
      </p:pic>
      <p:pic>
        <p:nvPicPr>
          <p:cNvPr id="66" name="Picture 65" descr="A screenshot of a video game&#10;&#10;Description generated with high confidence">
            <a:extLst>
              <a:ext uri="{FF2B5EF4-FFF2-40B4-BE49-F238E27FC236}">
                <a16:creationId xmlns:a16="http://schemas.microsoft.com/office/drawing/2014/main" id="{B04D2D5A-C6E5-4AA8-B5BE-2392F2754D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9816" y="4714146"/>
            <a:ext cx="3375680" cy="3657600"/>
          </a:xfrm>
          <a:prstGeom prst="rect">
            <a:avLst/>
          </a:prstGeom>
          <a:ln>
            <a:noFill/>
          </a:ln>
          <a:effectLst>
            <a:outerShdw blurRad="292100" dist="139700" dir="2700000" algn="tl" rotWithShape="0">
              <a:srgbClr val="333333">
                <a:alpha val="65000"/>
              </a:srgbClr>
            </a:outerShdw>
          </a:effectLst>
        </p:spPr>
      </p:pic>
      <p:pic>
        <p:nvPicPr>
          <p:cNvPr id="68" name="Picture 67">
            <a:extLst>
              <a:ext uri="{FF2B5EF4-FFF2-40B4-BE49-F238E27FC236}">
                <a16:creationId xmlns:a16="http://schemas.microsoft.com/office/drawing/2014/main" id="{8322645C-7190-4220-BD2C-E0FD1ECDC7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27019" y="4714146"/>
            <a:ext cx="3375680" cy="3657600"/>
          </a:xfrm>
          <a:prstGeom prst="rect">
            <a:avLst/>
          </a:prstGeom>
          <a:ln>
            <a:noFill/>
          </a:ln>
          <a:effectLst>
            <a:outerShdw blurRad="292100" dist="139700" dir="2700000" algn="tl" rotWithShape="0">
              <a:srgbClr val="333333">
                <a:alpha val="65000"/>
              </a:srgbClr>
            </a:outerShdw>
          </a:effectLst>
        </p:spPr>
      </p:pic>
      <p:pic>
        <p:nvPicPr>
          <p:cNvPr id="70" name="Picture 69" descr="A screenshot of a video game&#10;&#10;Description generated with high confidence">
            <a:extLst>
              <a:ext uri="{FF2B5EF4-FFF2-40B4-BE49-F238E27FC236}">
                <a16:creationId xmlns:a16="http://schemas.microsoft.com/office/drawing/2014/main" id="{11B68454-9312-403A-9F12-3E3247B42D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54224" y="4714146"/>
            <a:ext cx="3375660" cy="3657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06155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3EA979-D5C3-42C2-839C-5CC8035F8723}"/>
              </a:ext>
            </a:extLst>
          </p:cNvPr>
          <p:cNvSpPr>
            <a:spLocks noGrp="1"/>
          </p:cNvSpPr>
          <p:nvPr>
            <p:ph type="body" sz="quarter" idx="16"/>
          </p:nvPr>
        </p:nvSpPr>
        <p:spPr>
          <a:xfrm>
            <a:off x="1838453" y="444686"/>
            <a:ext cx="3106748" cy="424732"/>
          </a:xfrm>
        </p:spPr>
        <p:txBody>
          <a:bodyPr/>
          <a:lstStyle/>
          <a:p>
            <a:r>
              <a:rPr lang="en-US" dirty="0"/>
              <a:t>recommendation</a:t>
            </a:r>
          </a:p>
        </p:txBody>
      </p:sp>
      <p:sp>
        <p:nvSpPr>
          <p:cNvPr id="4" name="Text Placeholder 1">
            <a:extLst>
              <a:ext uri="{FF2B5EF4-FFF2-40B4-BE49-F238E27FC236}">
                <a16:creationId xmlns:a16="http://schemas.microsoft.com/office/drawing/2014/main" id="{BE6B17AC-2127-442B-B9B7-CA5B31750114}"/>
              </a:ext>
            </a:extLst>
          </p:cNvPr>
          <p:cNvSpPr>
            <a:spLocks noGrp="1"/>
          </p:cNvSpPr>
          <p:nvPr>
            <p:ph type="body" sz="quarter" idx="15"/>
          </p:nvPr>
        </p:nvSpPr>
        <p:spPr>
          <a:xfrm>
            <a:off x="1217042" y="1258602"/>
            <a:ext cx="21943565" cy="919388"/>
          </a:xfrm>
        </p:spPr>
        <p:txBody>
          <a:bodyPr/>
          <a:lstStyle/>
          <a:p>
            <a:r>
              <a:rPr lang="en-US" dirty="0">
                <a:latin typeface="+mn-lt"/>
              </a:rPr>
              <a:t>Video: jerry buys lightbulbs </a:t>
            </a:r>
          </a:p>
        </p:txBody>
      </p:sp>
      <p:sp>
        <p:nvSpPr>
          <p:cNvPr id="5" name="TextBox 4">
            <a:extLst>
              <a:ext uri="{FF2B5EF4-FFF2-40B4-BE49-F238E27FC236}">
                <a16:creationId xmlns:a16="http://schemas.microsoft.com/office/drawing/2014/main" id="{41A85114-6938-4490-AA3C-9EFC500B127F}"/>
              </a:ext>
            </a:extLst>
          </p:cNvPr>
          <p:cNvSpPr txBox="1"/>
          <p:nvPr/>
        </p:nvSpPr>
        <p:spPr>
          <a:xfrm>
            <a:off x="1316929" y="9393958"/>
            <a:ext cx="3656847" cy="2677656"/>
          </a:xfrm>
          <a:prstGeom prst="rect">
            <a:avLst/>
          </a:prstGeom>
          <a:noFill/>
        </p:spPr>
        <p:txBody>
          <a:bodyPr wrap="square" rtlCol="0">
            <a:spAutoFit/>
          </a:bodyPr>
          <a:lstStyle/>
          <a:p>
            <a:r>
              <a:rPr lang="en-GB" sz="2800" dirty="0"/>
              <a:t>Shot of Jerry on the phone.  Girlfriend asks him to buy lightbulbs. </a:t>
            </a:r>
          </a:p>
          <a:p>
            <a:endParaRPr lang="en-GB" sz="2800" dirty="0"/>
          </a:p>
          <a:p>
            <a:endParaRPr lang="en-GB" sz="2800" dirty="0"/>
          </a:p>
        </p:txBody>
      </p:sp>
      <p:sp>
        <p:nvSpPr>
          <p:cNvPr id="6" name="TextBox 5">
            <a:extLst>
              <a:ext uri="{FF2B5EF4-FFF2-40B4-BE49-F238E27FC236}">
                <a16:creationId xmlns:a16="http://schemas.microsoft.com/office/drawing/2014/main" id="{24BE59F3-8568-4E43-8F52-EF96D88E2040}"/>
              </a:ext>
            </a:extLst>
          </p:cNvPr>
          <p:cNvSpPr txBox="1"/>
          <p:nvPr/>
        </p:nvSpPr>
        <p:spPr>
          <a:xfrm>
            <a:off x="1316929" y="8619823"/>
            <a:ext cx="3718111" cy="584775"/>
          </a:xfrm>
          <a:prstGeom prst="rect">
            <a:avLst/>
          </a:prstGeom>
          <a:noFill/>
        </p:spPr>
        <p:txBody>
          <a:bodyPr wrap="square" rtlCol="0">
            <a:spAutoFit/>
          </a:bodyPr>
          <a:lstStyle/>
          <a:p>
            <a:r>
              <a:rPr lang="en-US" sz="3200" b="1" kern="3000" spc="60" dirty="0"/>
              <a:t>Scene 1</a:t>
            </a:r>
          </a:p>
        </p:txBody>
      </p:sp>
      <p:sp>
        <p:nvSpPr>
          <p:cNvPr id="7" name="TextBox 6">
            <a:extLst>
              <a:ext uri="{FF2B5EF4-FFF2-40B4-BE49-F238E27FC236}">
                <a16:creationId xmlns:a16="http://schemas.microsoft.com/office/drawing/2014/main" id="{60A4F898-574E-48A6-A188-E066496F42D6}"/>
              </a:ext>
            </a:extLst>
          </p:cNvPr>
          <p:cNvSpPr txBox="1"/>
          <p:nvPr/>
        </p:nvSpPr>
        <p:spPr>
          <a:xfrm>
            <a:off x="5764939" y="9382545"/>
            <a:ext cx="3630322" cy="523220"/>
          </a:xfrm>
          <a:prstGeom prst="rect">
            <a:avLst/>
          </a:prstGeom>
          <a:noFill/>
        </p:spPr>
        <p:txBody>
          <a:bodyPr wrap="square" rtlCol="0">
            <a:spAutoFit/>
          </a:bodyPr>
          <a:lstStyle/>
          <a:p>
            <a:r>
              <a:rPr lang="en-GB" sz="2800" dirty="0"/>
              <a:t>Jerry has an idea.</a:t>
            </a:r>
          </a:p>
        </p:txBody>
      </p:sp>
      <p:sp>
        <p:nvSpPr>
          <p:cNvPr id="8" name="TextBox 7">
            <a:extLst>
              <a:ext uri="{FF2B5EF4-FFF2-40B4-BE49-F238E27FC236}">
                <a16:creationId xmlns:a16="http://schemas.microsoft.com/office/drawing/2014/main" id="{A6B7616A-16A7-413B-8AE5-EC488B0A97BD}"/>
              </a:ext>
            </a:extLst>
          </p:cNvPr>
          <p:cNvSpPr txBox="1"/>
          <p:nvPr/>
        </p:nvSpPr>
        <p:spPr>
          <a:xfrm>
            <a:off x="5764937" y="8619823"/>
            <a:ext cx="3718111" cy="584775"/>
          </a:xfrm>
          <a:prstGeom prst="rect">
            <a:avLst/>
          </a:prstGeom>
          <a:noFill/>
        </p:spPr>
        <p:txBody>
          <a:bodyPr wrap="square" rtlCol="0">
            <a:spAutoFit/>
          </a:bodyPr>
          <a:lstStyle/>
          <a:p>
            <a:r>
              <a:rPr lang="en-US" sz="3200" b="1" dirty="0"/>
              <a:t>Scene 2</a:t>
            </a:r>
            <a:endParaRPr lang="en-US" sz="3200" b="1" kern="3000" spc="60" dirty="0"/>
          </a:p>
        </p:txBody>
      </p:sp>
      <p:sp>
        <p:nvSpPr>
          <p:cNvPr id="9" name="TextBox 8">
            <a:extLst>
              <a:ext uri="{FF2B5EF4-FFF2-40B4-BE49-F238E27FC236}">
                <a16:creationId xmlns:a16="http://schemas.microsoft.com/office/drawing/2014/main" id="{DE533AA4-F647-4C4E-A360-7FDB81415B49}"/>
              </a:ext>
            </a:extLst>
          </p:cNvPr>
          <p:cNvSpPr txBox="1"/>
          <p:nvPr/>
        </p:nvSpPr>
        <p:spPr>
          <a:xfrm>
            <a:off x="10154862" y="9365334"/>
            <a:ext cx="3661732" cy="3539430"/>
          </a:xfrm>
          <a:prstGeom prst="rect">
            <a:avLst/>
          </a:prstGeom>
          <a:noFill/>
        </p:spPr>
        <p:txBody>
          <a:bodyPr wrap="square" rtlCol="0">
            <a:spAutoFit/>
          </a:bodyPr>
          <a:lstStyle/>
          <a:p>
            <a:r>
              <a:rPr lang="en-GB" sz="2800" dirty="0"/>
              <a:t>Jerry goes to Sport </a:t>
            </a:r>
            <a:r>
              <a:rPr lang="en-GB" sz="2800" dirty="0" err="1"/>
              <a:t>Chek</a:t>
            </a:r>
            <a:r>
              <a:rPr lang="en-GB" sz="2800" dirty="0"/>
              <a:t> and buys a basketball net. </a:t>
            </a:r>
          </a:p>
          <a:p>
            <a:endParaRPr lang="en-GB" sz="2800" dirty="0"/>
          </a:p>
          <a:p>
            <a:r>
              <a:rPr lang="en-GB" sz="2800" dirty="0"/>
              <a:t>The amount of Crimson Rewards earned appears on the screen. </a:t>
            </a:r>
          </a:p>
        </p:txBody>
      </p:sp>
      <p:sp>
        <p:nvSpPr>
          <p:cNvPr id="10" name="TextBox 9">
            <a:extLst>
              <a:ext uri="{FF2B5EF4-FFF2-40B4-BE49-F238E27FC236}">
                <a16:creationId xmlns:a16="http://schemas.microsoft.com/office/drawing/2014/main" id="{46715FDB-4BB6-4121-89C0-4EA126C43C1A}"/>
              </a:ext>
            </a:extLst>
          </p:cNvPr>
          <p:cNvSpPr txBox="1"/>
          <p:nvPr/>
        </p:nvSpPr>
        <p:spPr>
          <a:xfrm>
            <a:off x="10173150" y="8619824"/>
            <a:ext cx="3718111" cy="584775"/>
          </a:xfrm>
          <a:prstGeom prst="rect">
            <a:avLst/>
          </a:prstGeom>
          <a:noFill/>
        </p:spPr>
        <p:txBody>
          <a:bodyPr wrap="square" rtlCol="0">
            <a:spAutoFit/>
          </a:bodyPr>
          <a:lstStyle/>
          <a:p>
            <a:r>
              <a:rPr lang="en-US" sz="3200" b="1" kern="3000" spc="60" dirty="0"/>
              <a:t>Scene 3</a:t>
            </a:r>
          </a:p>
        </p:txBody>
      </p:sp>
      <p:sp>
        <p:nvSpPr>
          <p:cNvPr id="11" name="TextBox 10">
            <a:extLst>
              <a:ext uri="{FF2B5EF4-FFF2-40B4-BE49-F238E27FC236}">
                <a16:creationId xmlns:a16="http://schemas.microsoft.com/office/drawing/2014/main" id="{DB519B62-1A82-4E2E-8304-86266BFC18B3}"/>
              </a:ext>
            </a:extLst>
          </p:cNvPr>
          <p:cNvSpPr txBox="1"/>
          <p:nvPr/>
        </p:nvSpPr>
        <p:spPr>
          <a:xfrm>
            <a:off x="14686889" y="9365334"/>
            <a:ext cx="3661732" cy="3970318"/>
          </a:xfrm>
          <a:prstGeom prst="rect">
            <a:avLst/>
          </a:prstGeom>
          <a:noFill/>
        </p:spPr>
        <p:txBody>
          <a:bodyPr wrap="square" rtlCol="0">
            <a:spAutoFit/>
          </a:bodyPr>
          <a:lstStyle/>
          <a:p>
            <a:r>
              <a:rPr lang="en-GB" sz="2800" dirty="0"/>
              <a:t>Jerry is at Canadian Tire checking out with lightbulbs  The total comes to exactly what he earned at Sport </a:t>
            </a:r>
            <a:r>
              <a:rPr lang="en-GB" sz="2800" dirty="0" err="1"/>
              <a:t>Chek</a:t>
            </a:r>
            <a:r>
              <a:rPr lang="en-GB" sz="2800" dirty="0"/>
              <a:t>.  Pays with Crimson and looks very happy with himself.</a:t>
            </a:r>
          </a:p>
        </p:txBody>
      </p:sp>
      <p:sp>
        <p:nvSpPr>
          <p:cNvPr id="12" name="TextBox 11">
            <a:extLst>
              <a:ext uri="{FF2B5EF4-FFF2-40B4-BE49-F238E27FC236}">
                <a16:creationId xmlns:a16="http://schemas.microsoft.com/office/drawing/2014/main" id="{D6776094-4F99-48B2-9999-E3F11B4A53B1}"/>
              </a:ext>
            </a:extLst>
          </p:cNvPr>
          <p:cNvSpPr txBox="1"/>
          <p:nvPr/>
        </p:nvSpPr>
        <p:spPr>
          <a:xfrm>
            <a:off x="14686891" y="8619823"/>
            <a:ext cx="3718111" cy="584775"/>
          </a:xfrm>
          <a:prstGeom prst="rect">
            <a:avLst/>
          </a:prstGeom>
          <a:noFill/>
        </p:spPr>
        <p:txBody>
          <a:bodyPr wrap="square" rtlCol="0">
            <a:spAutoFit/>
          </a:bodyPr>
          <a:lstStyle/>
          <a:p>
            <a:r>
              <a:rPr lang="en-US" sz="3200" b="1" dirty="0"/>
              <a:t>Scene 4</a:t>
            </a:r>
            <a:endParaRPr lang="en-US" sz="3200" b="1" kern="3000" spc="60" dirty="0"/>
          </a:p>
        </p:txBody>
      </p:sp>
      <p:sp>
        <p:nvSpPr>
          <p:cNvPr id="13" name="TextBox 12">
            <a:extLst>
              <a:ext uri="{FF2B5EF4-FFF2-40B4-BE49-F238E27FC236}">
                <a16:creationId xmlns:a16="http://schemas.microsoft.com/office/drawing/2014/main" id="{991CA1D0-60BD-4A92-AF28-8109FF0D81E8}"/>
              </a:ext>
            </a:extLst>
          </p:cNvPr>
          <p:cNvSpPr txBox="1"/>
          <p:nvPr/>
        </p:nvSpPr>
        <p:spPr>
          <a:xfrm>
            <a:off x="19440390" y="5624607"/>
            <a:ext cx="3661732" cy="1815882"/>
          </a:xfrm>
          <a:prstGeom prst="rect">
            <a:avLst/>
          </a:prstGeom>
          <a:noFill/>
        </p:spPr>
        <p:txBody>
          <a:bodyPr wrap="square" rtlCol="0">
            <a:spAutoFit/>
          </a:bodyPr>
          <a:lstStyle/>
          <a:p>
            <a:r>
              <a:rPr lang="en-GB" sz="2800" b="1" i="1" dirty="0"/>
              <a:t>CRIMSON REWARD YOURSELF!</a:t>
            </a:r>
          </a:p>
          <a:p>
            <a:endParaRPr lang="en-GB" sz="2800" i="1" dirty="0"/>
          </a:p>
          <a:p>
            <a:endParaRPr lang="en-GB" sz="2800" i="1" dirty="0"/>
          </a:p>
        </p:txBody>
      </p:sp>
      <p:sp>
        <p:nvSpPr>
          <p:cNvPr id="14" name="TextBox 13">
            <a:extLst>
              <a:ext uri="{FF2B5EF4-FFF2-40B4-BE49-F238E27FC236}">
                <a16:creationId xmlns:a16="http://schemas.microsoft.com/office/drawing/2014/main" id="{3F361860-C78F-40C8-AB06-59A9C57AF0D6}"/>
              </a:ext>
            </a:extLst>
          </p:cNvPr>
          <p:cNvSpPr txBox="1"/>
          <p:nvPr/>
        </p:nvSpPr>
        <p:spPr>
          <a:xfrm>
            <a:off x="19324445" y="8619823"/>
            <a:ext cx="3718111" cy="584775"/>
          </a:xfrm>
          <a:prstGeom prst="rect">
            <a:avLst/>
          </a:prstGeom>
          <a:noFill/>
        </p:spPr>
        <p:txBody>
          <a:bodyPr wrap="square" rtlCol="0">
            <a:spAutoFit/>
          </a:bodyPr>
          <a:lstStyle/>
          <a:p>
            <a:r>
              <a:rPr lang="en-US" sz="3200" b="1" dirty="0"/>
              <a:t>Scene 5</a:t>
            </a:r>
            <a:endParaRPr lang="en-US" sz="3200" b="1" kern="3000" spc="60" dirty="0"/>
          </a:p>
        </p:txBody>
      </p:sp>
      <p:cxnSp>
        <p:nvCxnSpPr>
          <p:cNvPr id="15" name="Straight Connector 14">
            <a:extLst>
              <a:ext uri="{FF2B5EF4-FFF2-40B4-BE49-F238E27FC236}">
                <a16:creationId xmlns:a16="http://schemas.microsoft.com/office/drawing/2014/main" id="{EF11E308-7A11-4889-9F92-645015CE3375}"/>
              </a:ext>
            </a:extLst>
          </p:cNvPr>
          <p:cNvCxnSpPr/>
          <p:nvPr/>
        </p:nvCxnSpPr>
        <p:spPr>
          <a:xfrm>
            <a:off x="1390330" y="9270084"/>
            <a:ext cx="3626366"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E6E676C-8A45-480C-9FE9-FC2E284E309F}"/>
              </a:ext>
            </a:extLst>
          </p:cNvPr>
          <p:cNvCxnSpPr/>
          <p:nvPr/>
        </p:nvCxnSpPr>
        <p:spPr>
          <a:xfrm>
            <a:off x="5822267" y="9270084"/>
            <a:ext cx="3626366"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985B3E8-F947-45C1-8413-B60F2B37435B}"/>
              </a:ext>
            </a:extLst>
          </p:cNvPr>
          <p:cNvCxnSpPr/>
          <p:nvPr/>
        </p:nvCxnSpPr>
        <p:spPr>
          <a:xfrm>
            <a:off x="10242292" y="9270084"/>
            <a:ext cx="3626366"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1B9C89-B6CA-48DF-96E3-71A89CED8083}"/>
              </a:ext>
            </a:extLst>
          </p:cNvPr>
          <p:cNvCxnSpPr/>
          <p:nvPr/>
        </p:nvCxnSpPr>
        <p:spPr>
          <a:xfrm>
            <a:off x="14788529" y="9270084"/>
            <a:ext cx="3626366"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1A98977-6C43-4715-B2EB-34786DD93323}"/>
              </a:ext>
            </a:extLst>
          </p:cNvPr>
          <p:cNvCxnSpPr/>
          <p:nvPr/>
        </p:nvCxnSpPr>
        <p:spPr>
          <a:xfrm>
            <a:off x="19440390" y="9270084"/>
            <a:ext cx="3626366"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2" name="Picture 21" descr="A close up of a logo&#10;&#10;Description generated with high confidence">
            <a:extLst>
              <a:ext uri="{FF2B5EF4-FFF2-40B4-BE49-F238E27FC236}">
                <a16:creationId xmlns:a16="http://schemas.microsoft.com/office/drawing/2014/main" id="{29ED650F-66D2-4654-A088-589E9C2B1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969" y="3895237"/>
            <a:ext cx="4219575" cy="4572000"/>
          </a:xfrm>
          <a:prstGeom prst="rect">
            <a:avLst/>
          </a:prstGeom>
          <a:ln>
            <a:noFill/>
          </a:ln>
          <a:effectLst>
            <a:outerShdw blurRad="292100" dist="139700" dir="2700000" algn="tl" rotWithShape="0">
              <a:srgbClr val="333333">
                <a:alpha val="65000"/>
              </a:srgbClr>
            </a:outerShdw>
          </a:effectLst>
        </p:spPr>
      </p:pic>
      <p:pic>
        <p:nvPicPr>
          <p:cNvPr id="24" name="Picture 23">
            <a:extLst>
              <a:ext uri="{FF2B5EF4-FFF2-40B4-BE49-F238E27FC236}">
                <a16:creationId xmlns:a16="http://schemas.microsoft.com/office/drawing/2014/main" id="{D42BAFBE-692A-4EDF-AF8D-4ABE96191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7515" y="3887087"/>
            <a:ext cx="4219575" cy="4572000"/>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1148A935-3411-4882-8602-F8D1F63512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88529" y="3887087"/>
            <a:ext cx="4219575" cy="4572000"/>
          </a:xfrm>
          <a:prstGeom prst="rect">
            <a:avLst/>
          </a:prstGeom>
          <a:ln>
            <a:noFill/>
          </a:ln>
          <a:effectLst>
            <a:outerShdw blurRad="292100" dist="139700" dir="2700000" algn="tl" rotWithShape="0">
              <a:srgbClr val="333333">
                <a:alpha val="65000"/>
              </a:srgbClr>
            </a:outerShdw>
          </a:effectLst>
        </p:spPr>
      </p:pic>
      <p:pic>
        <p:nvPicPr>
          <p:cNvPr id="28" name="Picture 27" descr="A close up of a logo&#10;&#10;Description generated with high confidence">
            <a:extLst>
              <a:ext uri="{FF2B5EF4-FFF2-40B4-BE49-F238E27FC236}">
                <a16:creationId xmlns:a16="http://schemas.microsoft.com/office/drawing/2014/main" id="{08F94B39-ACA6-4435-9D91-451C3A10CD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46502" y="3895237"/>
            <a:ext cx="4219575"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48420920"/>
      </p:ext>
    </p:extLst>
  </p:cSld>
  <p:clrMapOvr>
    <a:masterClrMapping/>
  </p:clrMapOvr>
</p:sld>
</file>

<file path=ppt/theme/theme1.xml><?xml version="1.0" encoding="utf-8"?>
<a:theme xmlns:a="http://schemas.openxmlformats.org/drawingml/2006/main" name="Warna Theme">
  <a:themeElements>
    <a:clrScheme name="[WG] Linear 57">
      <a:dk1>
        <a:srgbClr val="323232"/>
      </a:dk1>
      <a:lt1>
        <a:srgbClr val="F7F7F7"/>
      </a:lt1>
      <a:dk2>
        <a:srgbClr val="323232"/>
      </a:dk2>
      <a:lt2>
        <a:srgbClr val="F7F7F7"/>
      </a:lt2>
      <a:accent1>
        <a:srgbClr val="E70D3C"/>
      </a:accent1>
      <a:accent2>
        <a:srgbClr val="EE0C23"/>
      </a:accent2>
      <a:accent3>
        <a:srgbClr val="F82017"/>
      </a:accent3>
      <a:accent4>
        <a:srgbClr val="F9581B"/>
      </a:accent4>
      <a:accent5>
        <a:srgbClr val="FB9720"/>
      </a:accent5>
      <a:accent6>
        <a:srgbClr val="FCA842"/>
      </a:accent6>
      <a:hlink>
        <a:srgbClr val="F33B48"/>
      </a:hlink>
      <a:folHlink>
        <a:srgbClr val="FFC000"/>
      </a:folHlink>
    </a:clrScheme>
    <a:fontScheme name="WT03A - Bold Tall (L)">
      <a:majorFont>
        <a:latin typeface="Akrobat Bold"/>
        <a:ea typeface=""/>
        <a:cs typeface=""/>
      </a:majorFont>
      <a:minorFont>
        <a:latin typeface="Source Sans Pro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18831</TotalTime>
  <Words>3576</Words>
  <Application>Microsoft Office PowerPoint</Application>
  <PresentationFormat>Custom</PresentationFormat>
  <Paragraphs>935</Paragraphs>
  <Slides>63</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Akrobat Bold</vt:lpstr>
      <vt:lpstr>Arial</vt:lpstr>
      <vt:lpstr>Arial Black</vt:lpstr>
      <vt:lpstr>Calibri</vt:lpstr>
      <vt:lpstr>Source Sans Pro Light</vt:lpstr>
      <vt:lpstr>Source Sans Pro Semibold</vt:lpstr>
      <vt:lpstr>Times New Roman</vt:lpstr>
      <vt:lpstr>Warna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Warna Works</dc:creator>
  <cp:lastModifiedBy>Phillip Gingras</cp:lastModifiedBy>
  <cp:revision>1090</cp:revision>
  <dcterms:created xsi:type="dcterms:W3CDTF">2017-05-04T20:14:23Z</dcterms:created>
  <dcterms:modified xsi:type="dcterms:W3CDTF">2026-05-25T20:47:41Z</dcterms:modified>
</cp:coreProperties>
</file>